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handoutMasterIdLst>
    <p:handoutMasterId r:id="rId52"/>
  </p:handoutMasterIdLst>
  <p:sldIdLst>
    <p:sldId id="257" r:id="rId3"/>
    <p:sldId id="544" r:id="rId4"/>
    <p:sldId id="545" r:id="rId5"/>
    <p:sldId id="547" r:id="rId6"/>
    <p:sldId id="550" r:id="rId7"/>
    <p:sldId id="552" r:id="rId8"/>
    <p:sldId id="553" r:id="rId9"/>
    <p:sldId id="541" r:id="rId10"/>
    <p:sldId id="557" r:id="rId11"/>
    <p:sldId id="561" r:id="rId12"/>
    <p:sldId id="590" r:id="rId13"/>
    <p:sldId id="593" r:id="rId14"/>
    <p:sldId id="562" r:id="rId15"/>
    <p:sldId id="563" r:id="rId16"/>
    <p:sldId id="564" r:id="rId17"/>
    <p:sldId id="596" r:id="rId18"/>
    <p:sldId id="598" r:id="rId19"/>
    <p:sldId id="601" r:id="rId20"/>
    <p:sldId id="603" r:id="rId21"/>
    <p:sldId id="604" r:id="rId22"/>
    <p:sldId id="635" r:id="rId23"/>
    <p:sldId id="636" r:id="rId24"/>
    <p:sldId id="637" r:id="rId25"/>
    <p:sldId id="638" r:id="rId26"/>
    <p:sldId id="611" r:id="rId27"/>
    <p:sldId id="612" r:id="rId28"/>
    <p:sldId id="643" r:id="rId29"/>
    <p:sldId id="613" r:id="rId30"/>
    <p:sldId id="614" r:id="rId31"/>
    <p:sldId id="615" r:id="rId32"/>
    <p:sldId id="639" r:id="rId33"/>
    <p:sldId id="616" r:id="rId34"/>
    <p:sldId id="617" r:id="rId35"/>
    <p:sldId id="618" r:id="rId36"/>
    <p:sldId id="620" r:id="rId37"/>
    <p:sldId id="621" r:id="rId38"/>
    <p:sldId id="622" r:id="rId39"/>
    <p:sldId id="623" r:id="rId40"/>
    <p:sldId id="624" r:id="rId41"/>
    <p:sldId id="625" r:id="rId42"/>
    <p:sldId id="626" r:id="rId43"/>
    <p:sldId id="627" r:id="rId44"/>
    <p:sldId id="628" r:id="rId45"/>
    <p:sldId id="629" r:id="rId46"/>
    <p:sldId id="630" r:id="rId47"/>
    <p:sldId id="631" r:id="rId48"/>
    <p:sldId id="645" r:id="rId49"/>
    <p:sldId id="64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6" autoAdjust="0"/>
    <p:restoredTop sz="99645" autoAdjust="0"/>
  </p:normalViewPr>
  <p:slideViewPr>
    <p:cSldViewPr>
      <p:cViewPr>
        <p:scale>
          <a:sx n="77" d="100"/>
          <a:sy n="77" d="100"/>
        </p:scale>
        <p:origin x="-763" y="110"/>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F3861F-F7FF-4EB3-8BF3-E503FF1A9F0A}" type="datetimeFigureOut">
              <a:rPr lang="en-US" smtClean="0"/>
              <a:pPr/>
              <a:t>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E531A-83DB-4B19-8C53-1857AEF430D7}" type="slidenum">
              <a:rPr lang="en-US" smtClean="0"/>
              <a:pPr/>
              <a:t>‹#›</a:t>
            </a:fld>
            <a:endParaRPr lang="en-US"/>
          </a:p>
        </p:txBody>
      </p:sp>
    </p:spTree>
    <p:extLst>
      <p:ext uri="{BB962C8B-B14F-4D97-AF65-F5344CB8AC3E}">
        <p14:creationId xmlns:p14="http://schemas.microsoft.com/office/powerpoint/2010/main" val="64224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A7AB7-07CD-4F1F-A476-350170F22114}" type="datetimeFigureOut">
              <a:rPr lang="en-US" smtClean="0"/>
              <a:pPr/>
              <a:t>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52558-FA4E-4923-B7A6-FF22498603EF}" type="slidenum">
              <a:rPr lang="en-US" smtClean="0"/>
              <a:pPr/>
              <a:t>‹#›</a:t>
            </a:fld>
            <a:endParaRPr lang="en-US"/>
          </a:p>
        </p:txBody>
      </p:sp>
    </p:spTree>
    <p:extLst>
      <p:ext uri="{BB962C8B-B14F-4D97-AF65-F5344CB8AC3E}">
        <p14:creationId xmlns:p14="http://schemas.microsoft.com/office/powerpoint/2010/main" val="31996958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52558-FA4E-4923-B7A6-FF22498603EF}" type="slidenum">
              <a:rPr lang="en-US" smtClean="0"/>
              <a:pPr/>
              <a:t>1</a:t>
            </a:fld>
            <a:endParaRPr lang="en-US"/>
          </a:p>
        </p:txBody>
      </p:sp>
    </p:spTree>
    <p:extLst>
      <p:ext uri="{BB962C8B-B14F-4D97-AF65-F5344CB8AC3E}">
        <p14:creationId xmlns:p14="http://schemas.microsoft.com/office/powerpoint/2010/main" val="42808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b9a7e53d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4b9a7e5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27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4b9a7e53d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4b9a7e53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89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d2c4f3bd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d2c4f3bd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7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2c4f3bdb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2c4f3bd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34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d2c4f3bdb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d2c4f3bd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057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d2c4f3bdb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d2c4f3bd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87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d2c4f3bdb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d2c4f3bd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817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d2c4f3bdb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d2c4f3bd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1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d2c4f3bdb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d2c4f3bd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372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35154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52558-FA4E-4923-B7A6-FF22498603EF}" type="slidenum">
              <a:rPr lang="en-US" smtClean="0"/>
              <a:pPr/>
              <a:t>2</a:t>
            </a:fld>
            <a:endParaRPr lang="en-US"/>
          </a:p>
        </p:txBody>
      </p:sp>
    </p:spTree>
    <p:extLst>
      <p:ext uri="{BB962C8B-B14F-4D97-AF65-F5344CB8AC3E}">
        <p14:creationId xmlns:p14="http://schemas.microsoft.com/office/powerpoint/2010/main" val="375950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latin typeface="Arial" panose="020B0604020202020204" pitchFamily="34" charset="0"/>
            </a:endParaRPr>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9C4134-9332-4605-8F51-A0C366A9DBF3}" type="slidenum">
              <a:rPr lang="ja-JP" altLang="en-US">
                <a:latin typeface="Arial" panose="020B0604020202020204" pitchFamily="34" charset="0"/>
              </a:rPr>
              <a:pPr>
                <a:spcBef>
                  <a:spcPct val="0"/>
                </a:spcBef>
              </a:pPr>
              <a:t>39</a:t>
            </a:fld>
            <a:endParaRPr lang="ja-JP" altLang="en-US">
              <a:latin typeface="Arial" panose="020B0604020202020204" pitchFamily="34" charset="0"/>
            </a:endParaRPr>
          </a:p>
        </p:txBody>
      </p:sp>
    </p:spTree>
    <p:extLst>
      <p:ext uri="{BB962C8B-B14F-4D97-AF65-F5344CB8AC3E}">
        <p14:creationId xmlns:p14="http://schemas.microsoft.com/office/powerpoint/2010/main" val="339179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A6AB1-59C1-4457-A0C3-C8C6B016AF8D}" type="slidenum">
              <a:rPr lang="ko-KR" altLang="ko-KR">
                <a:latin typeface="Times New Roman" panose="02020603050405020304" pitchFamily="18" charset="0"/>
              </a:rPr>
              <a:pPr>
                <a:spcBef>
                  <a:spcPct val="0"/>
                </a:spcBef>
              </a:pPr>
              <a:t>42</a:t>
            </a:fld>
            <a:endParaRPr lang="ko-KR" altLang="ko-KR">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ko-KR" smtClean="0"/>
              <a:t>When I manage a patient with ARDS, I try to keep in mind his stage of ARDS in daily basis.  In early stage, alveolar recruitment maneuver and PEEP titration, prone positing is key element of our strategy in the management of ARDS. We usually have set the tidal volume 6~8 mL/kg.  However, after the randomized controlled trial report of National Heart,  Lung, and Blood Institute ARDS network of US, in which 6 ml/kg of low tidal volume reduced mortality by 22% compared with traditional 12 ml/kg of tidal volume in patients with ALI, published last year at New England Journal of Medicine, we set the tidal volume around 6 ml/kg. In late stage of ARDS, we usually reduce the PEEP level through the PEEP titration. In very refractory case, we try steroid in late stage of ARDS, who is not evident in infection.  Now I would like to introduce a case, who we experienced recently. </a:t>
            </a:r>
          </a:p>
        </p:txBody>
      </p:sp>
    </p:spTree>
    <p:extLst>
      <p:ext uri="{BB962C8B-B14F-4D97-AF65-F5344CB8AC3E}">
        <p14:creationId xmlns:p14="http://schemas.microsoft.com/office/powerpoint/2010/main" val="164117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52558-FA4E-4923-B7A6-FF22498603EF}" type="slidenum">
              <a:rPr lang="en-US" smtClean="0"/>
              <a:pPr/>
              <a:t>3</a:t>
            </a:fld>
            <a:endParaRPr lang="en-US"/>
          </a:p>
        </p:txBody>
      </p:sp>
    </p:spTree>
    <p:extLst>
      <p:ext uri="{BB962C8B-B14F-4D97-AF65-F5344CB8AC3E}">
        <p14:creationId xmlns:p14="http://schemas.microsoft.com/office/powerpoint/2010/main" val="263904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52558-FA4E-4923-B7A6-FF22498603EF}" type="slidenum">
              <a:rPr lang="en-US" smtClean="0"/>
              <a:pPr/>
              <a:t>4</a:t>
            </a:fld>
            <a:endParaRPr lang="en-US"/>
          </a:p>
        </p:txBody>
      </p:sp>
    </p:spTree>
    <p:extLst>
      <p:ext uri="{BB962C8B-B14F-4D97-AF65-F5344CB8AC3E}">
        <p14:creationId xmlns:p14="http://schemas.microsoft.com/office/powerpoint/2010/main" val="345178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52558-FA4E-4923-B7A6-FF22498603EF}" type="slidenum">
              <a:rPr lang="en-US" smtClean="0"/>
              <a:pPr/>
              <a:t>5</a:t>
            </a:fld>
            <a:endParaRPr lang="en-US"/>
          </a:p>
        </p:txBody>
      </p:sp>
    </p:spTree>
    <p:extLst>
      <p:ext uri="{BB962C8B-B14F-4D97-AF65-F5344CB8AC3E}">
        <p14:creationId xmlns:p14="http://schemas.microsoft.com/office/powerpoint/2010/main" val="171722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52558-FA4E-4923-B7A6-FF22498603EF}" type="slidenum">
              <a:rPr lang="en-US" smtClean="0"/>
              <a:pPr/>
              <a:t>6</a:t>
            </a:fld>
            <a:endParaRPr lang="en-US"/>
          </a:p>
        </p:txBody>
      </p:sp>
    </p:spTree>
    <p:extLst>
      <p:ext uri="{BB962C8B-B14F-4D97-AF65-F5344CB8AC3E}">
        <p14:creationId xmlns:p14="http://schemas.microsoft.com/office/powerpoint/2010/main" val="387421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1250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52558-FA4E-4923-B7A6-FF22498603EF}" type="slidenum">
              <a:rPr lang="en-US" smtClean="0"/>
              <a:pPr/>
              <a:t>8</a:t>
            </a:fld>
            <a:endParaRPr lang="en-US"/>
          </a:p>
        </p:txBody>
      </p:sp>
    </p:spTree>
    <p:extLst>
      <p:ext uri="{BB962C8B-B14F-4D97-AF65-F5344CB8AC3E}">
        <p14:creationId xmlns:p14="http://schemas.microsoft.com/office/powerpoint/2010/main" val="226214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4b9a7e53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4b9a7e53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22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1CFCF-2585-4770-BA28-31BF5428F3D7}"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207228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CFCF-2585-4770-BA28-31BF5428F3D7}"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13575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1CFCF-2585-4770-BA28-31BF5428F3D7}"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109617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nd body">
  <p:cSld name="Title, subtitle and 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lstStyle>
            <a:lvl1pPr lvl="0" rtl="0">
              <a:spcBef>
                <a:spcPts val="0"/>
              </a:spcBef>
              <a:spcAft>
                <a:spcPts val="0"/>
              </a:spcAft>
              <a:buClr>
                <a:srgbClr val="55BF9C"/>
              </a:buClr>
              <a:buSzPts val="3000"/>
              <a:buNone/>
              <a:defRPr sz="3000">
                <a:solidFill>
                  <a:srgbClr val="55BF9C"/>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402300" y="1536625"/>
            <a:ext cx="8339400" cy="4555200"/>
          </a:xfrm>
          <a:prstGeom prst="rect">
            <a:avLst/>
          </a:prstGeom>
        </p:spPr>
        <p:txBody>
          <a:bodyPr spcFirstLastPara="1" wrap="square" lIns="91425" tIns="91425" rIns="91425" bIns="91425" anchor="t" anchorCtr="0"/>
          <a:lstStyle>
            <a:lvl1pPr marL="457200" lvl="0" indent="-330200" rtl="0">
              <a:spcBef>
                <a:spcPts val="0"/>
              </a:spcBef>
              <a:spcAft>
                <a:spcPts val="0"/>
              </a:spcAft>
              <a:buSzPts val="16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 name="Google Shape;25;p5"/>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5"/>
          <p:cNvPicPr preferRelativeResize="0"/>
          <p:nvPr/>
        </p:nvPicPr>
        <p:blipFill rotWithShape="1">
          <a:blip r:embed="rId2">
            <a:alphaModFix/>
          </a:blip>
          <a:srcRect l="28852" t="36220" r="28597" b="36327"/>
          <a:stretch/>
        </p:blipFill>
        <p:spPr>
          <a:xfrm>
            <a:off x="8153400" y="6019800"/>
            <a:ext cx="714300" cy="651900"/>
          </a:xfrm>
          <a:prstGeom prst="rect">
            <a:avLst/>
          </a:prstGeom>
          <a:noFill/>
          <a:ln>
            <a:noFill/>
          </a:ln>
        </p:spPr>
      </p:pic>
    </p:spTree>
    <p:extLst>
      <p:ext uri="{BB962C8B-B14F-4D97-AF65-F5344CB8AC3E}">
        <p14:creationId xmlns:p14="http://schemas.microsoft.com/office/powerpoint/2010/main" val="221908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6"/>
            <a:ext cx="8229600" cy="4525963"/>
          </a:xfrm>
          <a:prstGeom prst="rect">
            <a:avLst/>
          </a:prstGeom>
        </p:spPr>
        <p:txBody>
          <a:bodyPr>
            <a:normAutofit/>
          </a:bodyPr>
          <a:lstStyle/>
          <a:p>
            <a:pPr lvl="0"/>
            <a:endParaRPr lang="ko-KR" altLang="en-US" noProof="0" smtClean="0"/>
          </a:p>
        </p:txBody>
      </p:sp>
    </p:spTree>
    <p:extLst>
      <p:ext uri="{BB962C8B-B14F-4D97-AF65-F5344CB8AC3E}">
        <p14:creationId xmlns:p14="http://schemas.microsoft.com/office/powerpoint/2010/main" val="4565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F1CFCF-2585-4770-BA28-31BF5428F3D7}"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14F7-EBA4-44E8-850B-77CA34323AF2}" type="slidenum">
              <a:rPr lang="en-US" smtClean="0"/>
              <a:pPr/>
              <a:t>‹#›</a:t>
            </a:fld>
            <a:endParaRPr lang="en-US" dirty="0"/>
          </a:p>
        </p:txBody>
      </p:sp>
    </p:spTree>
    <p:extLst>
      <p:ext uri="{BB962C8B-B14F-4D97-AF65-F5344CB8AC3E}">
        <p14:creationId xmlns:p14="http://schemas.microsoft.com/office/powerpoint/2010/main" val="90273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1CFCF-2585-4770-BA28-31BF5428F3D7}"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50985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1CFCF-2585-4770-BA28-31BF5428F3D7}"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392581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1CFCF-2585-4770-BA28-31BF5428F3D7}" type="datetimeFigureOut">
              <a:rPr lang="en-US" smtClean="0"/>
              <a:pPr/>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20374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1CFCF-2585-4770-BA28-31BF5428F3D7}" type="datetimeFigureOut">
              <a:rPr lang="en-US" smtClean="0"/>
              <a:pPr/>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183875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1CFCF-2585-4770-BA28-31BF5428F3D7}" type="datetimeFigureOut">
              <a:rPr lang="en-US" smtClean="0"/>
              <a:pPr/>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185153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CFCF-2585-4770-BA28-31BF5428F3D7}"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385321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1CFCF-2585-4770-BA28-31BF5428F3D7}"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C14F7-EBA4-44E8-850B-77CA34323AF2}" type="slidenum">
              <a:rPr lang="en-US" smtClean="0"/>
              <a:pPr/>
              <a:t>‹#›</a:t>
            </a:fld>
            <a:endParaRPr lang="en-US"/>
          </a:p>
        </p:txBody>
      </p:sp>
    </p:spTree>
    <p:extLst>
      <p:ext uri="{BB962C8B-B14F-4D97-AF65-F5344CB8AC3E}">
        <p14:creationId xmlns:p14="http://schemas.microsoft.com/office/powerpoint/2010/main" val="336167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1CFCF-2585-4770-BA28-31BF5428F3D7}" type="datetimeFigureOut">
              <a:rPr lang="en-US" smtClean="0"/>
              <a:pPr/>
              <a:t>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C14F7-EBA4-44E8-850B-77CA34323AF2}" type="slidenum">
              <a:rPr lang="en-US" smtClean="0"/>
              <a:pPr/>
              <a:t>‹#›</a:t>
            </a:fld>
            <a:endParaRPr lang="en-US"/>
          </a:p>
        </p:txBody>
      </p:sp>
    </p:spTree>
    <p:extLst>
      <p:ext uri="{BB962C8B-B14F-4D97-AF65-F5344CB8AC3E}">
        <p14:creationId xmlns:p14="http://schemas.microsoft.com/office/powerpoint/2010/main" val="70583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683" r:id="rId13"/>
  </p:sldLayoutIdLst>
  <p:txStyles>
    <p:titleStyle>
      <a:lvl1pPr algn="ctr" defTabSz="914400" rtl="0" eaLnBrk="1" latinLnBrk="0" hangingPunct="1">
        <a:spcBef>
          <a:spcPct val="0"/>
        </a:spcBef>
        <a:buNone/>
        <a:defRPr sz="3600"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nejm.org/toc/nejm/368/2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784235" cy="2729133"/>
          </a:xfrm>
        </p:spPr>
        <p:txBody>
          <a:bodyPr>
            <a:noAutofit/>
          </a:bodyPr>
          <a:lstStyle/>
          <a:p>
            <a:pPr>
              <a:lnSpc>
                <a:spcPct val="150000"/>
              </a:lnSpc>
            </a:pPr>
            <a:r>
              <a:rPr lang="en-US" sz="3200" b="1" dirty="0" smtClean="0">
                <a:solidFill>
                  <a:srgbClr val="C00000"/>
                </a:solidFill>
                <a:latin typeface="Arial" panose="020B0604020202020204" pitchFamily="34" charset="0"/>
                <a:cs typeface="Arial" panose="020B0604020202020204" pitchFamily="34" charset="0"/>
              </a:rPr>
              <a:t>CẬP NHẬT XỬ TRÍ SỐC NHIỄM </a:t>
            </a:r>
            <a:r>
              <a:rPr lang="en-US" sz="3200" b="1" dirty="0" err="1" smtClean="0">
                <a:solidFill>
                  <a:srgbClr val="C00000"/>
                </a:solidFill>
                <a:latin typeface="Arial" panose="020B0604020202020204" pitchFamily="34" charset="0"/>
                <a:cs typeface="Arial" panose="020B0604020202020204" pitchFamily="34" charset="0"/>
              </a:rPr>
              <a:t>TRÙNG</a:t>
            </a:r>
            <a:r>
              <a:rPr lang="en-US" sz="3200" b="1" dirty="0" smtClean="0">
                <a:solidFill>
                  <a:srgbClr val="C00000"/>
                </a:solidFill>
                <a:latin typeface="Arial" panose="020B0604020202020204" pitchFamily="34" charset="0"/>
                <a:cs typeface="Arial" panose="020B0604020202020204" pitchFamily="34" charset="0"/>
              </a:rPr>
              <a:t>,</a:t>
            </a:r>
            <a:br>
              <a:rPr lang="en-US" sz="3200" b="1" dirty="0" smtClean="0">
                <a:solidFill>
                  <a:srgbClr val="C00000"/>
                </a:solidFill>
                <a:latin typeface="Arial" panose="020B0604020202020204" pitchFamily="34" charset="0"/>
                <a:cs typeface="Arial" panose="020B0604020202020204" pitchFamily="34" charset="0"/>
              </a:rPr>
            </a:br>
            <a:r>
              <a:rPr lang="en-US" sz="3200" b="1" dirty="0" err="1" smtClean="0">
                <a:solidFill>
                  <a:srgbClr val="C00000"/>
                </a:solidFill>
                <a:latin typeface="Arial" panose="020B0604020202020204" pitchFamily="34" charset="0"/>
                <a:cs typeface="Arial" panose="020B0604020202020204" pitchFamily="34" charset="0"/>
              </a:rPr>
              <a:t>SUY</a:t>
            </a:r>
            <a:r>
              <a:rPr lang="en-US" sz="3200" b="1" dirty="0" smtClean="0">
                <a:solidFill>
                  <a:srgbClr val="C00000"/>
                </a:solidFill>
                <a:latin typeface="Arial" panose="020B0604020202020204" pitchFamily="34" charset="0"/>
                <a:cs typeface="Arial" panose="020B0604020202020204" pitchFamily="34" charset="0"/>
              </a:rPr>
              <a:t> </a:t>
            </a:r>
            <a:r>
              <a:rPr lang="en-US" sz="3200" b="1" dirty="0" smtClean="0">
                <a:solidFill>
                  <a:srgbClr val="C00000"/>
                </a:solidFill>
                <a:latin typeface="Arial" panose="020B0604020202020204" pitchFamily="34" charset="0"/>
                <a:cs typeface="Arial" panose="020B0604020202020204" pitchFamily="34" charset="0"/>
              </a:rPr>
              <a:t>HÔ HẤP CẤP Ở NGƯỜI LỚN </a:t>
            </a:r>
            <a:r>
              <a:rPr lang="en-US" sz="3000" b="1" dirty="0">
                <a:solidFill>
                  <a:srgbClr val="C00000"/>
                </a:solidFill>
                <a:latin typeface="Arial" panose="020B0604020202020204" pitchFamily="34" charset="0"/>
                <a:cs typeface="Arial" panose="020B0604020202020204" pitchFamily="34" charset="0"/>
              </a:rPr>
              <a:t/>
            </a:r>
            <a:br>
              <a:rPr lang="en-US" sz="3000" b="1" dirty="0">
                <a:solidFill>
                  <a:srgbClr val="C00000"/>
                </a:solidFill>
                <a:latin typeface="Arial" panose="020B0604020202020204" pitchFamily="34" charset="0"/>
                <a:cs typeface="Arial" panose="020B0604020202020204" pitchFamily="34" charset="0"/>
              </a:rPr>
            </a:br>
            <a:endParaRPr lang="en-US" sz="3000" b="1" dirty="0">
              <a:solidFill>
                <a:srgbClr val="002060"/>
              </a:solidFill>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3657600" y="3886200"/>
            <a:ext cx="4953000" cy="1752600"/>
          </a:xfrm>
        </p:spPr>
        <p:txBody>
          <a:bodyPr>
            <a:normAutofit/>
          </a:bodyPr>
          <a:lstStyle/>
          <a:p>
            <a:r>
              <a:rPr lang="en-US" sz="2000" b="1" dirty="0" smtClean="0">
                <a:solidFill>
                  <a:srgbClr val="0070C0"/>
                </a:solidFill>
              </a:rPr>
              <a:t>PGS.TS </a:t>
            </a:r>
            <a:r>
              <a:rPr lang="en-US" sz="2000" b="1" dirty="0" err="1" smtClean="0">
                <a:solidFill>
                  <a:srgbClr val="0070C0"/>
                </a:solidFill>
              </a:rPr>
              <a:t>Đào</a:t>
            </a:r>
            <a:r>
              <a:rPr lang="en-US" sz="2000" b="1" dirty="0" smtClean="0">
                <a:solidFill>
                  <a:srgbClr val="0070C0"/>
                </a:solidFill>
              </a:rPr>
              <a:t> </a:t>
            </a:r>
            <a:r>
              <a:rPr lang="en-US" sz="2000" b="1" dirty="0" err="1" smtClean="0">
                <a:solidFill>
                  <a:srgbClr val="0070C0"/>
                </a:solidFill>
              </a:rPr>
              <a:t>Xuân</a:t>
            </a:r>
            <a:r>
              <a:rPr lang="en-US" sz="2000" b="1" dirty="0" smtClean="0">
                <a:solidFill>
                  <a:srgbClr val="0070C0"/>
                </a:solidFill>
              </a:rPr>
              <a:t> </a:t>
            </a:r>
            <a:r>
              <a:rPr lang="en-US" sz="2000" b="1" dirty="0" err="1" smtClean="0">
                <a:solidFill>
                  <a:srgbClr val="0070C0"/>
                </a:solidFill>
              </a:rPr>
              <a:t>Cơ</a:t>
            </a:r>
            <a:endParaRPr lang="en-US" sz="2000" b="1" dirty="0">
              <a:solidFill>
                <a:srgbClr val="0070C0"/>
              </a:solidFill>
            </a:endParaRPr>
          </a:p>
          <a:p>
            <a:r>
              <a:rPr lang="en-US" sz="2000" b="1" dirty="0" smtClean="0">
                <a:solidFill>
                  <a:srgbClr val="0070C0"/>
                </a:solidFill>
              </a:rPr>
              <a:t>HSTC-BV </a:t>
            </a:r>
            <a:r>
              <a:rPr lang="en-US" sz="2000" b="1" dirty="0" err="1" smtClean="0">
                <a:solidFill>
                  <a:srgbClr val="0070C0"/>
                </a:solidFill>
              </a:rPr>
              <a:t>Bạch</a:t>
            </a:r>
            <a:r>
              <a:rPr lang="en-US" sz="2000" b="1" dirty="0" smtClean="0">
                <a:solidFill>
                  <a:srgbClr val="0070C0"/>
                </a:solidFill>
              </a:rPr>
              <a:t> Mai</a:t>
            </a:r>
            <a:endParaRPr lang="en-US" sz="2000" b="1" dirty="0">
              <a:solidFill>
                <a:srgbClr val="0070C0"/>
              </a:solidFill>
            </a:endParaRPr>
          </a:p>
        </p:txBody>
      </p:sp>
    </p:spTree>
    <p:extLst>
      <p:ext uri="{BB962C8B-B14F-4D97-AF65-F5344CB8AC3E}">
        <p14:creationId xmlns:p14="http://schemas.microsoft.com/office/powerpoint/2010/main" val="295569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772400" cy="3808715"/>
          </a:xfrm>
        </p:spPr>
        <p:txBody>
          <a:bodyPr>
            <a:noAutofit/>
          </a:bodyPr>
          <a:lstStyle/>
          <a:p>
            <a:pPr marL="0" indent="0" algn="just">
              <a:lnSpc>
                <a:spcPct val="150000"/>
              </a:lnSpc>
              <a:buNone/>
            </a:pPr>
            <a:r>
              <a:rPr lang="en-US" sz="3200" b="1" dirty="0" err="1">
                <a:solidFill>
                  <a:srgbClr val="C00000"/>
                </a:solidFill>
                <a:ea typeface="+mj-ea"/>
              </a:rPr>
              <a:t>Nhiễm</a:t>
            </a:r>
            <a:r>
              <a:rPr lang="en-US" sz="3200" b="1" dirty="0">
                <a:solidFill>
                  <a:srgbClr val="C00000"/>
                </a:solidFill>
                <a:ea typeface="+mj-ea"/>
              </a:rPr>
              <a:t> </a:t>
            </a:r>
            <a:r>
              <a:rPr lang="en-US" sz="3200" b="1" dirty="0" err="1">
                <a:solidFill>
                  <a:srgbClr val="C00000"/>
                </a:solidFill>
                <a:ea typeface="+mj-ea"/>
              </a:rPr>
              <a:t>trùng</a:t>
            </a:r>
            <a:r>
              <a:rPr lang="en-US" sz="3200" b="1" dirty="0">
                <a:solidFill>
                  <a:srgbClr val="C00000"/>
                </a:solidFill>
                <a:ea typeface="+mj-ea"/>
              </a:rPr>
              <a:t> </a:t>
            </a:r>
            <a:r>
              <a:rPr lang="en-US" sz="3200" b="1" dirty="0" err="1">
                <a:solidFill>
                  <a:srgbClr val="C00000"/>
                </a:solidFill>
                <a:ea typeface="+mj-ea"/>
              </a:rPr>
              <a:t>hệ</a:t>
            </a:r>
            <a:r>
              <a:rPr lang="en-US" sz="3200" b="1" dirty="0">
                <a:solidFill>
                  <a:srgbClr val="C00000"/>
                </a:solidFill>
                <a:ea typeface="+mj-ea"/>
              </a:rPr>
              <a:t> </a:t>
            </a:r>
            <a:r>
              <a:rPr lang="en-US" sz="3200" b="1" dirty="0" err="1">
                <a:solidFill>
                  <a:srgbClr val="C00000"/>
                </a:solidFill>
                <a:ea typeface="+mj-ea"/>
              </a:rPr>
              <a:t>thống</a:t>
            </a:r>
            <a:r>
              <a:rPr lang="en-US" sz="3200" b="1" dirty="0">
                <a:solidFill>
                  <a:srgbClr val="C00000"/>
                </a:solidFill>
                <a:ea typeface="+mj-ea"/>
              </a:rPr>
              <a:t> (sepsis) và shock </a:t>
            </a:r>
            <a:r>
              <a:rPr lang="en-US" sz="3200" b="1" dirty="0" err="1">
                <a:solidFill>
                  <a:srgbClr val="C00000"/>
                </a:solidFill>
                <a:ea typeface="+mj-ea"/>
              </a:rPr>
              <a:t>nhiễm</a:t>
            </a:r>
            <a:r>
              <a:rPr lang="en-US" sz="3200" b="1" dirty="0">
                <a:solidFill>
                  <a:srgbClr val="C00000"/>
                </a:solidFill>
                <a:ea typeface="+mj-ea"/>
              </a:rPr>
              <a:t> </a:t>
            </a:r>
            <a:r>
              <a:rPr lang="en-US" sz="3200" b="1" dirty="0" err="1">
                <a:solidFill>
                  <a:srgbClr val="C00000"/>
                </a:solidFill>
                <a:ea typeface="+mj-ea"/>
              </a:rPr>
              <a:t>trùng</a:t>
            </a:r>
            <a:r>
              <a:rPr lang="en-US" sz="4400" b="1" dirty="0" smtClean="0"/>
              <a:t> </a:t>
            </a:r>
            <a:r>
              <a:rPr lang="en-US" sz="3200" b="1" dirty="0" err="1" smtClean="0"/>
              <a:t>là</a:t>
            </a:r>
            <a:r>
              <a:rPr lang="en-US" sz="3200" b="1" dirty="0" smtClean="0"/>
              <a:t> </a:t>
            </a:r>
            <a:r>
              <a:rPr lang="en-US" sz="3200" b="1" dirty="0" err="1" smtClean="0"/>
              <a:t>một</a:t>
            </a:r>
            <a:r>
              <a:rPr lang="en-US" sz="3200" b="1" dirty="0" smtClean="0"/>
              <a:t> </a:t>
            </a:r>
            <a:r>
              <a:rPr lang="en-US" sz="3200" b="1" dirty="0" err="1" smtClean="0"/>
              <a:t>cấp</a:t>
            </a:r>
            <a:r>
              <a:rPr lang="en-US" sz="3200" b="1" dirty="0" smtClean="0"/>
              <a:t> </a:t>
            </a:r>
            <a:r>
              <a:rPr lang="en-US" sz="3200" b="1" dirty="0" err="1" smtClean="0"/>
              <a:t>cứu</a:t>
            </a:r>
            <a:r>
              <a:rPr lang="en-US" sz="3200" b="1" dirty="0" smtClean="0"/>
              <a:t> và </a:t>
            </a:r>
            <a:r>
              <a:rPr lang="en-US" sz="3200" b="1" dirty="0" err="1" smtClean="0"/>
              <a:t>việc</a:t>
            </a:r>
            <a:r>
              <a:rPr lang="en-US" sz="3200" b="1" dirty="0" smtClean="0"/>
              <a:t> </a:t>
            </a:r>
            <a:r>
              <a:rPr lang="en-US" sz="3200" b="1" dirty="0" err="1" smtClean="0"/>
              <a:t>hồi</a:t>
            </a:r>
            <a:r>
              <a:rPr lang="en-US" sz="3200" b="1" dirty="0" smtClean="0"/>
              <a:t> </a:t>
            </a:r>
            <a:r>
              <a:rPr lang="en-US" sz="3200" b="1" dirty="0" err="1" smtClean="0"/>
              <a:t>sức</a:t>
            </a:r>
            <a:r>
              <a:rPr lang="en-US" sz="3200" b="1" dirty="0" smtClean="0"/>
              <a:t>, </a:t>
            </a:r>
            <a:r>
              <a:rPr lang="en-US" sz="3200" b="1" dirty="0" err="1" smtClean="0"/>
              <a:t>điều</a:t>
            </a:r>
            <a:r>
              <a:rPr lang="en-US" sz="3200" b="1" dirty="0" smtClean="0"/>
              <a:t> </a:t>
            </a:r>
            <a:r>
              <a:rPr lang="en-US" sz="3200" b="1" dirty="0" err="1" smtClean="0"/>
              <a:t>trị</a:t>
            </a:r>
            <a:r>
              <a:rPr lang="en-US" sz="3200" b="1" dirty="0" smtClean="0"/>
              <a:t> </a:t>
            </a:r>
            <a:r>
              <a:rPr lang="en-US" sz="3200" b="1" dirty="0" err="1" smtClean="0"/>
              <a:t>phải</a:t>
            </a:r>
            <a:r>
              <a:rPr lang="en-US" sz="3200" b="1" dirty="0" smtClean="0"/>
              <a:t> </a:t>
            </a:r>
            <a:r>
              <a:rPr lang="en-US" sz="3200" b="1" dirty="0" err="1" smtClean="0"/>
              <a:t>được</a:t>
            </a:r>
            <a:r>
              <a:rPr lang="en-US" sz="3200" b="1" dirty="0" smtClean="0"/>
              <a:t> </a:t>
            </a:r>
            <a:r>
              <a:rPr lang="en-US" sz="3200" b="1" dirty="0" err="1" smtClean="0"/>
              <a:t>bắt</a:t>
            </a:r>
            <a:r>
              <a:rPr lang="en-US" sz="3200" b="1" dirty="0" smtClean="0"/>
              <a:t> </a:t>
            </a:r>
            <a:r>
              <a:rPr lang="en-US" sz="3200" b="1" dirty="0" err="1" smtClean="0"/>
              <a:t>đầu</a:t>
            </a:r>
            <a:r>
              <a:rPr lang="en-US" sz="3200" b="1" dirty="0" smtClean="0"/>
              <a:t> </a:t>
            </a:r>
            <a:r>
              <a:rPr lang="en-US" sz="3200" b="1" dirty="0" err="1" smtClean="0"/>
              <a:t>ngay</a:t>
            </a:r>
            <a:r>
              <a:rPr lang="en-US" sz="3200" b="1" dirty="0"/>
              <a:t>.</a:t>
            </a:r>
          </a:p>
          <a:p>
            <a:pPr marL="0" indent="0" algn="just">
              <a:buNone/>
            </a:pPr>
            <a:r>
              <a:rPr lang="en-US" sz="1600" b="1" i="1" dirty="0"/>
              <a:t>Best Practice Statement</a:t>
            </a:r>
          </a:p>
        </p:txBody>
      </p:sp>
    </p:spTree>
    <p:extLst>
      <p:ext uri="{BB962C8B-B14F-4D97-AF65-F5344CB8AC3E}">
        <p14:creationId xmlns:p14="http://schemas.microsoft.com/office/powerpoint/2010/main" val="35940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402300" y="1"/>
            <a:ext cx="8339400" cy="9883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C00000"/>
                </a:solidFill>
              </a:rPr>
              <a:t>Hướng dẫn 2018</a:t>
            </a:r>
            <a:endParaRPr b="1" dirty="0">
              <a:solidFill>
                <a:srgbClr val="C00000"/>
              </a:solidFill>
            </a:endParaRPr>
          </a:p>
        </p:txBody>
      </p:sp>
      <p:sp>
        <p:nvSpPr>
          <p:cNvPr id="65" name="Google Shape;65;p12"/>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66" name="Google Shape;66;p12"/>
          <p:cNvPicPr preferRelativeResize="0"/>
          <p:nvPr/>
        </p:nvPicPr>
        <p:blipFill rotWithShape="1">
          <a:blip r:embed="rId3">
            <a:alphaModFix/>
          </a:blip>
          <a:srcRect l="24758" t="20354" r="40178" b="7312"/>
          <a:stretch/>
        </p:blipFill>
        <p:spPr>
          <a:xfrm>
            <a:off x="402300" y="818867"/>
            <a:ext cx="7697646" cy="5984240"/>
          </a:xfrm>
          <a:prstGeom prst="rect">
            <a:avLst/>
          </a:prstGeom>
          <a:noFill/>
          <a:ln>
            <a:noFill/>
          </a:ln>
        </p:spPr>
      </p:pic>
      <p:sp>
        <p:nvSpPr>
          <p:cNvPr id="2" name="TextBox 1"/>
          <p:cNvSpPr txBox="1"/>
          <p:nvPr/>
        </p:nvSpPr>
        <p:spPr>
          <a:xfrm>
            <a:off x="1078173" y="3862317"/>
            <a:ext cx="1624084" cy="416960"/>
          </a:xfrm>
          <a:prstGeom prst="rect">
            <a:avLst/>
          </a:prstGeom>
          <a:noFill/>
        </p:spPr>
        <p:txBody>
          <a:bodyPr wrap="square" rtlCol="0">
            <a:spAutoFit/>
          </a:bodyPr>
          <a:lstStyle/>
          <a:p>
            <a:endParaRPr lang="en-US" dirty="0"/>
          </a:p>
        </p:txBody>
      </p:sp>
      <p:sp>
        <p:nvSpPr>
          <p:cNvPr id="3" name="Rounded Rectangle 2"/>
          <p:cNvSpPr/>
          <p:nvPr/>
        </p:nvSpPr>
        <p:spPr>
          <a:xfrm>
            <a:off x="968991" y="3534770"/>
            <a:ext cx="1842448" cy="61414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Đo</a:t>
            </a:r>
            <a:r>
              <a:rPr lang="en-US" dirty="0" smtClean="0"/>
              <a:t> </a:t>
            </a:r>
            <a:r>
              <a:rPr lang="en-US" dirty="0" err="1" smtClean="0"/>
              <a:t>Lactat</a:t>
            </a:r>
            <a:endParaRPr lang="en-US" dirty="0" smtClean="0"/>
          </a:p>
          <a:p>
            <a:pPr algn="ctr"/>
            <a:r>
              <a:rPr lang="en-US" sz="1300" dirty="0" smtClean="0"/>
              <a:t>XN </a:t>
            </a:r>
            <a:r>
              <a:rPr lang="en-US" sz="1300" dirty="0" err="1" smtClean="0"/>
              <a:t>lại</a:t>
            </a:r>
            <a:r>
              <a:rPr lang="en-US" sz="1300" dirty="0" smtClean="0"/>
              <a:t> </a:t>
            </a:r>
            <a:r>
              <a:rPr lang="en-US" sz="1300" dirty="0" err="1" smtClean="0"/>
              <a:t>lactat</a:t>
            </a:r>
            <a:r>
              <a:rPr lang="en-US" sz="1300" dirty="0" smtClean="0"/>
              <a:t> </a:t>
            </a:r>
            <a:r>
              <a:rPr lang="en-US" sz="1300" dirty="0" err="1" smtClean="0"/>
              <a:t>nếu</a:t>
            </a:r>
            <a:r>
              <a:rPr lang="en-US" sz="1300" dirty="0" smtClean="0"/>
              <a:t> </a:t>
            </a:r>
            <a:r>
              <a:rPr lang="en-US" sz="1300" dirty="0" err="1" smtClean="0"/>
              <a:t>lactat</a:t>
            </a:r>
            <a:r>
              <a:rPr lang="en-US" sz="1300" dirty="0" smtClean="0"/>
              <a:t> </a:t>
            </a:r>
            <a:r>
              <a:rPr lang="en-US" sz="1300" dirty="0" err="1" smtClean="0"/>
              <a:t>cao</a:t>
            </a:r>
            <a:r>
              <a:rPr lang="en-US" sz="1300" dirty="0" smtClean="0"/>
              <a:t>&gt;2mmol/L</a:t>
            </a:r>
            <a:endParaRPr lang="en-US" sz="1300" dirty="0"/>
          </a:p>
        </p:txBody>
      </p:sp>
      <p:sp>
        <p:nvSpPr>
          <p:cNvPr id="4" name="Rectangle 3"/>
          <p:cNvSpPr/>
          <p:nvPr/>
        </p:nvSpPr>
        <p:spPr>
          <a:xfrm>
            <a:off x="3439236" y="1805285"/>
            <a:ext cx="1610436" cy="3277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err="1" smtClean="0">
                <a:latin typeface="+mj-lt"/>
                <a:cs typeface="Times New Roman" panose="02020603050405020304" pitchFamily="18" charset="0"/>
              </a:rPr>
              <a:t>Kháng</a:t>
            </a:r>
            <a:r>
              <a:rPr lang="en-US" sz="1300" dirty="0" smtClean="0">
                <a:latin typeface="+mj-lt"/>
                <a:cs typeface="Times New Roman" panose="02020603050405020304" pitchFamily="18" charset="0"/>
              </a:rPr>
              <a:t> </a:t>
            </a:r>
            <a:r>
              <a:rPr lang="en-US" sz="1300" dirty="0" err="1" smtClean="0">
                <a:latin typeface="+mj-lt"/>
                <a:cs typeface="Times New Roman" panose="02020603050405020304" pitchFamily="18" charset="0"/>
              </a:rPr>
              <a:t>sinh</a:t>
            </a:r>
            <a:r>
              <a:rPr lang="en-US" sz="1300" dirty="0" smtClean="0">
                <a:latin typeface="+mj-lt"/>
                <a:cs typeface="Times New Roman" panose="02020603050405020304" pitchFamily="18" charset="0"/>
              </a:rPr>
              <a:t> </a:t>
            </a:r>
          </a:p>
          <a:p>
            <a:pPr algn="ctr"/>
            <a:r>
              <a:rPr lang="en-US" sz="1300" dirty="0" err="1" smtClean="0">
                <a:latin typeface="+mj-lt"/>
                <a:cs typeface="Times New Roman" panose="02020603050405020304" pitchFamily="18" charset="0"/>
              </a:rPr>
              <a:t>phổ</a:t>
            </a:r>
            <a:r>
              <a:rPr lang="en-US" sz="1300" dirty="0" smtClean="0">
                <a:latin typeface="+mj-lt"/>
                <a:cs typeface="Times New Roman" panose="02020603050405020304" pitchFamily="18" charset="0"/>
              </a:rPr>
              <a:t> </a:t>
            </a:r>
            <a:r>
              <a:rPr lang="en-US" sz="1300" dirty="0" err="1" smtClean="0">
                <a:latin typeface="+mj-lt"/>
                <a:cs typeface="Times New Roman" panose="02020603050405020304" pitchFamily="18" charset="0"/>
              </a:rPr>
              <a:t>rộng</a:t>
            </a:r>
            <a:endParaRPr lang="en-US" sz="1300" dirty="0">
              <a:latin typeface="+mj-lt"/>
              <a:cs typeface="Times New Roman" panose="02020603050405020304" pitchFamily="18" charset="0"/>
            </a:endParaRPr>
          </a:p>
        </p:txBody>
      </p:sp>
      <p:sp>
        <p:nvSpPr>
          <p:cNvPr id="5" name="Rectangle 4"/>
          <p:cNvSpPr/>
          <p:nvPr/>
        </p:nvSpPr>
        <p:spPr>
          <a:xfrm>
            <a:off x="532263" y="816899"/>
            <a:ext cx="5090615" cy="499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Gói</a:t>
            </a:r>
            <a:r>
              <a:rPr lang="en-US"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24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giờ</a:t>
            </a:r>
            <a:r>
              <a:rPr lang="en-US"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1600" b="1" dirty="0" err="1" smtClean="0">
                <a:solidFill>
                  <a:schemeClr val="tx1"/>
                </a:solidFill>
                <a:effectLst>
                  <a:outerShdw blurRad="38100" dist="38100" dir="2700000" algn="tl">
                    <a:srgbClr val="000000">
                      <a:alpha val="43137"/>
                    </a:srgbClr>
                  </a:outerShdw>
                </a:effectLst>
              </a:rPr>
              <a:t>Bắt</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đầu</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hồi</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sức</a:t>
            </a:r>
            <a:r>
              <a:rPr lang="en-US" sz="1600" b="1" dirty="0" smtClean="0">
                <a:solidFill>
                  <a:schemeClr val="tx1"/>
                </a:solidFill>
                <a:effectLst>
                  <a:outerShdw blurRad="38100" dist="38100" dir="2700000" algn="tl">
                    <a:srgbClr val="000000">
                      <a:alpha val="43137"/>
                    </a:srgbClr>
                  </a:outerShdw>
                </a:effectLst>
              </a:rPr>
              <a:t> sepsis </a:t>
            </a:r>
            <a:r>
              <a:rPr lang="en-US" sz="1600" b="1" dirty="0" err="1" smtClean="0">
                <a:solidFill>
                  <a:schemeClr val="tx1"/>
                </a:solidFill>
                <a:effectLst>
                  <a:outerShdw blurRad="38100" dist="38100" dir="2700000" algn="tl">
                    <a:srgbClr val="000000">
                      <a:alpha val="43137"/>
                    </a:srgbClr>
                  </a:outerShdw>
                </a:effectLst>
              </a:rPr>
              <a:t>và</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sốc</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nhiễm</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khuẩn</a:t>
            </a:r>
            <a:endParaRPr lang="en-US" sz="1600" b="1" dirty="0">
              <a:solidFill>
                <a:schemeClr val="tx1"/>
              </a:solidFill>
              <a:effectLst>
                <a:outerShdw blurRad="38100" dist="38100" dir="2700000" algn="tl">
                  <a:srgbClr val="000000">
                    <a:alpha val="43137"/>
                  </a:srgbClr>
                </a:outerShdw>
              </a:effectLst>
            </a:endParaRPr>
          </a:p>
        </p:txBody>
      </p:sp>
      <p:sp>
        <p:nvSpPr>
          <p:cNvPr id="6" name="Rounded Rectangle 5"/>
          <p:cNvSpPr/>
          <p:nvPr/>
        </p:nvSpPr>
        <p:spPr>
          <a:xfrm>
            <a:off x="5622879" y="1805285"/>
            <a:ext cx="2088106" cy="66496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smtClean="0"/>
              <a:t>Cho </a:t>
            </a:r>
            <a:r>
              <a:rPr lang="en-US" sz="1300" dirty="0" err="1" smtClean="0"/>
              <a:t>thuốc</a:t>
            </a:r>
            <a:r>
              <a:rPr lang="en-US" sz="1300" dirty="0" smtClean="0"/>
              <a:t> co </a:t>
            </a:r>
            <a:r>
              <a:rPr lang="en-US" sz="1300" dirty="0" err="1" smtClean="0"/>
              <a:t>mạch</a:t>
            </a:r>
            <a:r>
              <a:rPr lang="en-US" sz="1300" dirty="0" smtClean="0"/>
              <a:t> </a:t>
            </a:r>
            <a:r>
              <a:rPr lang="en-US" sz="1300" dirty="0" err="1" smtClean="0"/>
              <a:t>trong</a:t>
            </a:r>
            <a:r>
              <a:rPr lang="en-US" sz="1300" dirty="0" smtClean="0"/>
              <a:t> </a:t>
            </a:r>
            <a:r>
              <a:rPr lang="en-US" sz="1300" dirty="0" err="1" smtClean="0"/>
              <a:t>và</a:t>
            </a:r>
            <a:r>
              <a:rPr lang="en-US" sz="1300" dirty="0" smtClean="0"/>
              <a:t> </a:t>
            </a:r>
            <a:r>
              <a:rPr lang="en-US" sz="1300" dirty="0" err="1" smtClean="0"/>
              <a:t>sau</a:t>
            </a:r>
            <a:r>
              <a:rPr lang="en-US" sz="1300" dirty="0" smtClean="0"/>
              <a:t> </a:t>
            </a:r>
            <a:r>
              <a:rPr lang="en-US" sz="1300" dirty="0" err="1" smtClean="0"/>
              <a:t>bù</a:t>
            </a:r>
            <a:r>
              <a:rPr lang="en-US" sz="1300" dirty="0" smtClean="0"/>
              <a:t> </a:t>
            </a:r>
            <a:r>
              <a:rPr lang="en-US" sz="1300" dirty="0" err="1" smtClean="0"/>
              <a:t>dịch</a:t>
            </a:r>
            <a:r>
              <a:rPr lang="en-US" sz="1300" dirty="0" smtClean="0"/>
              <a:t> </a:t>
            </a:r>
            <a:r>
              <a:rPr lang="en-US" sz="1300" dirty="0" err="1"/>
              <a:t>để</a:t>
            </a:r>
            <a:r>
              <a:rPr lang="en-US" sz="1300" dirty="0"/>
              <a:t> </a:t>
            </a:r>
            <a:r>
              <a:rPr lang="en-US" sz="1300" dirty="0" err="1"/>
              <a:t>duy</a:t>
            </a:r>
            <a:r>
              <a:rPr lang="en-US" sz="1300" dirty="0"/>
              <a:t> </a:t>
            </a:r>
            <a:r>
              <a:rPr lang="en-US" sz="1300" dirty="0" err="1"/>
              <a:t>trì</a:t>
            </a:r>
            <a:r>
              <a:rPr lang="en-US" sz="1300" dirty="0"/>
              <a:t> </a:t>
            </a:r>
            <a:r>
              <a:rPr lang="en-US" sz="1300" dirty="0" smtClean="0"/>
              <a:t>MAP ≥65mmHg</a:t>
            </a:r>
            <a:endParaRPr lang="en-US" sz="1300" dirty="0"/>
          </a:p>
        </p:txBody>
      </p:sp>
      <p:sp>
        <p:nvSpPr>
          <p:cNvPr id="7" name="Rounded Rectangle 6"/>
          <p:cNvSpPr/>
          <p:nvPr/>
        </p:nvSpPr>
        <p:spPr>
          <a:xfrm>
            <a:off x="3439236" y="2470245"/>
            <a:ext cx="1610436" cy="70968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err="1" smtClean="0"/>
              <a:t>Bù</a:t>
            </a:r>
            <a:r>
              <a:rPr lang="en-US" sz="1300" dirty="0" smtClean="0"/>
              <a:t> </a:t>
            </a:r>
            <a:r>
              <a:rPr lang="en-US" sz="1300" dirty="0" err="1" smtClean="0"/>
              <a:t>nhanh</a:t>
            </a:r>
            <a:r>
              <a:rPr lang="en-US" sz="1300" dirty="0" smtClean="0"/>
              <a:t> </a:t>
            </a:r>
            <a:r>
              <a:rPr lang="en-US" sz="1300" dirty="0" err="1" smtClean="0"/>
              <a:t>dịch</a:t>
            </a:r>
            <a:r>
              <a:rPr lang="en-US" sz="1300" dirty="0" smtClean="0"/>
              <a:t> </a:t>
            </a:r>
            <a:r>
              <a:rPr lang="en-US" sz="1300" dirty="0" err="1" smtClean="0"/>
              <a:t>tinh</a:t>
            </a:r>
            <a:r>
              <a:rPr lang="en-US" sz="1300" dirty="0" smtClean="0"/>
              <a:t> </a:t>
            </a:r>
            <a:r>
              <a:rPr lang="en-US" sz="1300" dirty="0" err="1" smtClean="0"/>
              <a:t>thể</a:t>
            </a:r>
            <a:r>
              <a:rPr lang="en-US" sz="1300" dirty="0" smtClean="0"/>
              <a:t> 30ml/kg </a:t>
            </a:r>
            <a:r>
              <a:rPr lang="en-US" sz="1300" dirty="0" err="1" smtClean="0"/>
              <a:t>nếu</a:t>
            </a:r>
            <a:r>
              <a:rPr lang="en-US" sz="1300" dirty="0" smtClean="0"/>
              <a:t> </a:t>
            </a:r>
            <a:r>
              <a:rPr lang="en-US" sz="1300" dirty="0" err="1" smtClean="0"/>
              <a:t>tụt</a:t>
            </a:r>
            <a:r>
              <a:rPr lang="en-US" sz="1300" dirty="0" smtClean="0"/>
              <a:t> HA </a:t>
            </a:r>
            <a:r>
              <a:rPr lang="en-US" sz="1300" dirty="0" err="1" smtClean="0"/>
              <a:t>hoặc</a:t>
            </a:r>
            <a:r>
              <a:rPr lang="en-US" sz="1300" dirty="0" smtClean="0"/>
              <a:t> </a:t>
            </a:r>
            <a:r>
              <a:rPr lang="en-US" sz="1300" dirty="0" err="1" smtClean="0"/>
              <a:t>lactat</a:t>
            </a:r>
            <a:r>
              <a:rPr lang="en-US" sz="1300" dirty="0" smtClean="0"/>
              <a:t> ≥4mmol/L</a:t>
            </a:r>
            <a:endParaRPr lang="en-US" sz="1300" dirty="0"/>
          </a:p>
        </p:txBody>
      </p:sp>
      <p:sp>
        <p:nvSpPr>
          <p:cNvPr id="8" name="Rounded Rectangle 7"/>
          <p:cNvSpPr/>
          <p:nvPr/>
        </p:nvSpPr>
        <p:spPr>
          <a:xfrm>
            <a:off x="968991" y="4531057"/>
            <a:ext cx="1842448" cy="46402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Cấy</a:t>
            </a:r>
            <a:r>
              <a:rPr lang="en-US" dirty="0" smtClean="0"/>
              <a:t> </a:t>
            </a:r>
            <a:r>
              <a:rPr lang="en-US" dirty="0" err="1" smtClean="0"/>
              <a:t>máu</a:t>
            </a:r>
            <a:r>
              <a:rPr lang="en-US" dirty="0" smtClean="0"/>
              <a:t> </a:t>
            </a:r>
            <a:r>
              <a:rPr lang="en-US" dirty="0" err="1" smtClean="0"/>
              <a:t>trước</a:t>
            </a:r>
            <a:r>
              <a:rPr lang="en-US" dirty="0" smtClean="0"/>
              <a:t> </a:t>
            </a:r>
            <a:r>
              <a:rPr lang="en-US" dirty="0" err="1" smtClean="0"/>
              <a:t>khi</a:t>
            </a:r>
            <a:r>
              <a:rPr lang="en-US" dirty="0" smtClean="0"/>
              <a:t> dung </a:t>
            </a:r>
            <a:r>
              <a:rPr lang="en-US" dirty="0" err="1" smtClean="0"/>
              <a:t>kháng</a:t>
            </a:r>
            <a:r>
              <a:rPr lang="en-US" dirty="0" smtClean="0"/>
              <a:t> </a:t>
            </a:r>
            <a:r>
              <a:rPr lang="en-US" dirty="0" err="1" smtClean="0"/>
              <a:t>sinh</a:t>
            </a:r>
            <a:endParaRPr lang="en-US" dirty="0"/>
          </a:p>
        </p:txBody>
      </p:sp>
      <p:sp>
        <p:nvSpPr>
          <p:cNvPr id="9" name="Rectangle 8"/>
          <p:cNvSpPr/>
          <p:nvPr/>
        </p:nvSpPr>
        <p:spPr>
          <a:xfrm>
            <a:off x="696036" y="2238233"/>
            <a:ext cx="2306471" cy="655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dirty="0" err="1" smtClean="0"/>
              <a:t>Bắt</a:t>
            </a:r>
            <a:r>
              <a:rPr lang="en-US" sz="1300" dirty="0" smtClean="0"/>
              <a:t> </a:t>
            </a:r>
            <a:r>
              <a:rPr lang="en-US" sz="1300" dirty="0" err="1" smtClean="0"/>
              <a:t>đầu</a:t>
            </a:r>
            <a:r>
              <a:rPr lang="en-US" sz="1300" dirty="0" smtClean="0"/>
              <a:t> </a:t>
            </a:r>
            <a:r>
              <a:rPr lang="en-US" sz="1300" dirty="0" err="1" smtClean="0"/>
              <a:t>hồi</a:t>
            </a:r>
            <a:r>
              <a:rPr lang="en-US" sz="1300" dirty="0" smtClean="0"/>
              <a:t> </a:t>
            </a:r>
            <a:r>
              <a:rPr lang="en-US" sz="1300" dirty="0" err="1" smtClean="0"/>
              <a:t>sức</a:t>
            </a:r>
            <a:r>
              <a:rPr lang="en-US" sz="1300" dirty="0" smtClean="0"/>
              <a:t> </a:t>
            </a:r>
            <a:r>
              <a:rPr lang="en-US" sz="1300" dirty="0" err="1" smtClean="0"/>
              <a:t>ngay</a:t>
            </a:r>
            <a:r>
              <a:rPr lang="en-US" sz="1300" dirty="0" smtClean="0"/>
              <a:t> </a:t>
            </a:r>
            <a:r>
              <a:rPr lang="en-US" sz="1300" dirty="0" err="1" smtClean="0"/>
              <a:t>khi</a:t>
            </a:r>
            <a:r>
              <a:rPr lang="en-US" sz="1300" dirty="0" smtClean="0"/>
              <a:t> </a:t>
            </a:r>
            <a:r>
              <a:rPr lang="en-US" sz="1300" dirty="0" err="1" smtClean="0"/>
              <a:t>phát</a:t>
            </a:r>
            <a:r>
              <a:rPr lang="en-US" sz="1300" dirty="0" smtClean="0"/>
              <a:t> </a:t>
            </a:r>
            <a:r>
              <a:rPr lang="en-US" sz="1300" dirty="0" err="1" smtClean="0"/>
              <a:t>hiện</a:t>
            </a:r>
            <a:r>
              <a:rPr lang="en-US" sz="1300" dirty="0" smtClean="0"/>
              <a:t> sepsis/SNK</a:t>
            </a:r>
          </a:p>
          <a:p>
            <a:pPr algn="ctr"/>
            <a:r>
              <a:rPr lang="en-US" sz="1200" dirty="0" err="1" smtClean="0"/>
              <a:t>Có</a:t>
            </a:r>
            <a:r>
              <a:rPr lang="en-US" sz="1200" dirty="0" smtClean="0"/>
              <a:t> </a:t>
            </a:r>
            <a:r>
              <a:rPr lang="en-US" sz="1200" dirty="0" err="1" smtClean="0"/>
              <a:t>thể</a:t>
            </a:r>
            <a:r>
              <a:rPr lang="en-US" sz="1200" dirty="0" smtClean="0"/>
              <a:t> </a:t>
            </a:r>
            <a:r>
              <a:rPr lang="en-US" sz="1200" dirty="0" err="1" smtClean="0"/>
              <a:t>không</a:t>
            </a:r>
            <a:r>
              <a:rPr lang="en-US" sz="1200" dirty="0" smtClean="0"/>
              <a:t> </a:t>
            </a:r>
            <a:r>
              <a:rPr lang="en-US" sz="1200" dirty="0" err="1" smtClean="0"/>
              <a:t>hoàn</a:t>
            </a:r>
            <a:r>
              <a:rPr lang="en-US" sz="1200" dirty="0" smtClean="0"/>
              <a:t> </a:t>
            </a:r>
            <a:r>
              <a:rPr lang="en-US" sz="1200" dirty="0" err="1" smtClean="0"/>
              <a:t>thành</a:t>
            </a:r>
            <a:r>
              <a:rPr lang="en-US" sz="1200" dirty="0" smtClean="0"/>
              <a:t> </a:t>
            </a:r>
            <a:r>
              <a:rPr lang="en-US" sz="1200" dirty="0" err="1" smtClean="0"/>
              <a:t>tất</a:t>
            </a:r>
            <a:r>
              <a:rPr lang="en-US" sz="1200" dirty="0" smtClean="0"/>
              <a:t> </a:t>
            </a:r>
            <a:r>
              <a:rPr lang="en-US" sz="1200" dirty="0" err="1" smtClean="0"/>
              <a:t>cả</a:t>
            </a:r>
            <a:r>
              <a:rPr lang="en-US" sz="1200" dirty="0" smtClean="0"/>
              <a:t> </a:t>
            </a:r>
            <a:r>
              <a:rPr lang="en-US" sz="1200" dirty="0" err="1" smtClean="0"/>
              <a:t>các</a:t>
            </a:r>
            <a:r>
              <a:rPr lang="en-US" sz="1200" dirty="0" smtClean="0"/>
              <a:t> </a:t>
            </a:r>
            <a:r>
              <a:rPr lang="en-US" sz="1200" dirty="0" err="1" smtClean="0"/>
              <a:t>bước</a:t>
            </a:r>
            <a:r>
              <a:rPr lang="en-US" sz="1200" dirty="0" smtClean="0"/>
              <a:t> </a:t>
            </a:r>
            <a:r>
              <a:rPr lang="en-US" sz="1200" dirty="0" err="1" smtClean="0"/>
              <a:t>trong</a:t>
            </a:r>
            <a:r>
              <a:rPr lang="en-US" sz="1200" dirty="0" smtClean="0"/>
              <a:t> 1 </a:t>
            </a:r>
            <a:r>
              <a:rPr lang="en-US" sz="1200" dirty="0" err="1" smtClean="0"/>
              <a:t>giờ</a:t>
            </a:r>
            <a:r>
              <a:rPr lang="en-US" sz="1200" dirty="0" smtClean="0"/>
              <a:t> </a:t>
            </a:r>
            <a:r>
              <a:rPr lang="en-US" sz="1200" dirty="0" err="1" smtClean="0"/>
              <a:t>đầu</a:t>
            </a:r>
            <a:endParaRPr lang="en-US" sz="1200" dirty="0"/>
          </a:p>
        </p:txBody>
      </p:sp>
    </p:spTree>
    <p:extLst>
      <p:ext uri="{BB962C8B-B14F-4D97-AF65-F5344CB8AC3E}">
        <p14:creationId xmlns:p14="http://schemas.microsoft.com/office/powerpoint/2010/main" val="4228426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solidFill>
                  <a:srgbClr val="C00000"/>
                </a:solidFill>
              </a:rPr>
              <a:t>X</a:t>
            </a:r>
            <a:r>
              <a:rPr lang="en" sz="4000" b="1" dirty="0">
                <a:solidFill>
                  <a:srgbClr val="C00000"/>
                </a:solidFill>
              </a:rPr>
              <a:t>ử trí trong giờ đầu</a:t>
            </a:r>
            <a:endParaRPr sz="4000" b="1" dirty="0">
              <a:solidFill>
                <a:srgbClr val="C00000"/>
              </a:solidFill>
            </a:endParaRPr>
          </a:p>
        </p:txBody>
      </p:sp>
      <p:sp>
        <p:nvSpPr>
          <p:cNvPr id="87" name="Google Shape;87;p15"/>
          <p:cNvSpPr txBox="1">
            <a:spLocks noGrp="1"/>
          </p:cNvSpPr>
          <p:nvPr>
            <p:ph type="body" idx="1"/>
          </p:nvPr>
        </p:nvSpPr>
        <p:spPr>
          <a:xfrm>
            <a:off x="402300" y="1536625"/>
            <a:ext cx="8339400" cy="4555200"/>
          </a:xfrm>
          <a:prstGeom prst="rect">
            <a:avLst/>
          </a:prstGeom>
        </p:spPr>
        <p:txBody>
          <a:bodyPr spcFirstLastPara="1" wrap="square" lIns="91425" tIns="91425" rIns="91425" bIns="91425" anchor="t" anchorCtr="0">
            <a:noAutofit/>
          </a:bodyPr>
          <a:lstStyle/>
          <a:p>
            <a:pPr marL="533400" lvl="0" indent="-457200" algn="l" rtl="0">
              <a:lnSpc>
                <a:spcPct val="100000"/>
              </a:lnSpc>
              <a:spcBef>
                <a:spcPts val="0"/>
              </a:spcBef>
              <a:spcAft>
                <a:spcPts val="0"/>
              </a:spcAft>
              <a:buClr>
                <a:srgbClr val="000000"/>
              </a:buClr>
              <a:buSzPts val="2400"/>
              <a:buFont typeface="Wingdings" pitchFamily="2" charset="2"/>
              <a:buChar char="v"/>
            </a:pPr>
            <a:r>
              <a:rPr lang="en" sz="2600" dirty="0" smtClean="0">
                <a:solidFill>
                  <a:srgbClr val="000000"/>
                </a:solidFill>
                <a:ea typeface="Arial"/>
                <a:sym typeface="Arial"/>
              </a:rPr>
              <a:t>Đo nồng độ lactate. (XN lại nếu lactate cao)</a:t>
            </a:r>
            <a:r>
              <a:rPr lang="en" sz="2600" dirty="0">
                <a:solidFill>
                  <a:srgbClr val="000000"/>
                </a:solidFill>
                <a:ea typeface="Arial"/>
                <a:sym typeface="Arial"/>
              </a:rPr>
              <a:t/>
            </a:r>
            <a:br>
              <a:rPr lang="en" sz="2600" dirty="0">
                <a:solidFill>
                  <a:srgbClr val="000000"/>
                </a:solidFill>
                <a:ea typeface="Arial"/>
                <a:sym typeface="Arial"/>
              </a:rPr>
            </a:br>
            <a:endParaRPr sz="2600" dirty="0">
              <a:solidFill>
                <a:srgbClr val="000000"/>
              </a:solidFill>
              <a:ea typeface="Arial"/>
              <a:sym typeface="Arial"/>
            </a:endParaRPr>
          </a:p>
          <a:p>
            <a:pPr marL="533400" lvl="0" indent="-457200" algn="l" rtl="0">
              <a:lnSpc>
                <a:spcPct val="100000"/>
              </a:lnSpc>
              <a:spcBef>
                <a:spcPts val="0"/>
              </a:spcBef>
              <a:spcAft>
                <a:spcPts val="0"/>
              </a:spcAft>
              <a:buClr>
                <a:srgbClr val="000000"/>
              </a:buClr>
              <a:buSzPts val="2400"/>
              <a:buFont typeface="Wingdings" pitchFamily="2" charset="2"/>
              <a:buChar char="v"/>
            </a:pPr>
            <a:r>
              <a:rPr lang="en" sz="2600" dirty="0" smtClean="0">
                <a:solidFill>
                  <a:srgbClr val="000000"/>
                </a:solidFill>
                <a:ea typeface="Arial"/>
                <a:sym typeface="Arial"/>
              </a:rPr>
              <a:t>Cấy 2 mẫu máu trước khi dùng kháng sinh.</a:t>
            </a:r>
            <a:r>
              <a:rPr lang="en" sz="2600" dirty="0">
                <a:solidFill>
                  <a:srgbClr val="000000"/>
                </a:solidFill>
                <a:ea typeface="Arial"/>
                <a:sym typeface="Arial"/>
              </a:rPr>
              <a:t/>
            </a:r>
            <a:br>
              <a:rPr lang="en" sz="2600" dirty="0">
                <a:solidFill>
                  <a:srgbClr val="000000"/>
                </a:solidFill>
                <a:ea typeface="Arial"/>
                <a:sym typeface="Arial"/>
              </a:rPr>
            </a:br>
            <a:endParaRPr sz="2600" dirty="0">
              <a:solidFill>
                <a:srgbClr val="000000"/>
              </a:solidFill>
              <a:ea typeface="Arial"/>
              <a:sym typeface="Arial"/>
            </a:endParaRPr>
          </a:p>
          <a:p>
            <a:pPr marL="533400" lvl="0" indent="-457200" algn="l" rtl="0">
              <a:lnSpc>
                <a:spcPct val="100000"/>
              </a:lnSpc>
              <a:spcBef>
                <a:spcPts val="0"/>
              </a:spcBef>
              <a:spcAft>
                <a:spcPts val="0"/>
              </a:spcAft>
              <a:buClr>
                <a:srgbClr val="000000"/>
              </a:buClr>
              <a:buSzPts val="2400"/>
              <a:buFont typeface="Wingdings" pitchFamily="2" charset="2"/>
              <a:buChar char="v"/>
            </a:pPr>
            <a:r>
              <a:rPr lang="en" sz="2600" dirty="0" smtClean="0">
                <a:solidFill>
                  <a:srgbClr val="000000"/>
                </a:solidFill>
                <a:ea typeface="Arial"/>
                <a:sym typeface="Arial"/>
              </a:rPr>
              <a:t>Dùng kháng sinh phổ rộng.</a:t>
            </a:r>
            <a:r>
              <a:rPr lang="en" sz="2600" dirty="0">
                <a:solidFill>
                  <a:srgbClr val="000000"/>
                </a:solidFill>
                <a:ea typeface="Arial"/>
                <a:sym typeface="Arial"/>
              </a:rPr>
              <a:t/>
            </a:r>
            <a:br>
              <a:rPr lang="en" sz="2600" dirty="0">
                <a:solidFill>
                  <a:srgbClr val="000000"/>
                </a:solidFill>
                <a:ea typeface="Arial"/>
                <a:sym typeface="Arial"/>
              </a:rPr>
            </a:br>
            <a:endParaRPr sz="2600" dirty="0">
              <a:solidFill>
                <a:srgbClr val="000000"/>
              </a:solidFill>
              <a:ea typeface="Arial"/>
              <a:sym typeface="Arial"/>
            </a:endParaRPr>
          </a:p>
          <a:p>
            <a:pPr marL="533400" lvl="0" indent="-457200" algn="l" rtl="0">
              <a:lnSpc>
                <a:spcPct val="100000"/>
              </a:lnSpc>
              <a:spcBef>
                <a:spcPts val="0"/>
              </a:spcBef>
              <a:spcAft>
                <a:spcPts val="0"/>
              </a:spcAft>
              <a:buClr>
                <a:srgbClr val="000000"/>
              </a:buClr>
              <a:buSzPts val="2400"/>
              <a:buFont typeface="Wingdings" pitchFamily="2" charset="2"/>
              <a:buChar char="v"/>
            </a:pPr>
            <a:r>
              <a:rPr lang="en" sz="2600" dirty="0" smtClean="0">
                <a:solidFill>
                  <a:srgbClr val="000000"/>
                </a:solidFill>
                <a:ea typeface="Arial"/>
                <a:sym typeface="Arial"/>
              </a:rPr>
              <a:t>T</a:t>
            </a:r>
            <a:r>
              <a:rPr lang="en-US" sz="2600" dirty="0" smtClean="0">
                <a:solidFill>
                  <a:srgbClr val="000000"/>
                </a:solidFill>
                <a:ea typeface="Arial"/>
                <a:sym typeface="Arial"/>
              </a:rPr>
              <a:t>r</a:t>
            </a:r>
            <a:r>
              <a:rPr lang="en" sz="2600" dirty="0" smtClean="0">
                <a:solidFill>
                  <a:srgbClr val="000000"/>
                </a:solidFill>
                <a:ea typeface="Arial"/>
                <a:sym typeface="Arial"/>
              </a:rPr>
              <a:t>uyền nhanh ngay 30mL/kg dịch tinh thể nếu hạ huyết áp hoặc lactate </a:t>
            </a:r>
            <a:r>
              <a:rPr lang="en" sz="2600" dirty="0">
                <a:solidFill>
                  <a:srgbClr val="000000"/>
                </a:solidFill>
                <a:ea typeface="Arial"/>
                <a:sym typeface="Arial"/>
              </a:rPr>
              <a:t>≥4 mmol/L.</a:t>
            </a:r>
            <a:br>
              <a:rPr lang="en" sz="2600" dirty="0">
                <a:solidFill>
                  <a:srgbClr val="000000"/>
                </a:solidFill>
                <a:ea typeface="Arial"/>
                <a:sym typeface="Arial"/>
              </a:rPr>
            </a:br>
            <a:endParaRPr sz="2600" dirty="0">
              <a:solidFill>
                <a:srgbClr val="000000"/>
              </a:solidFill>
              <a:ea typeface="Arial"/>
              <a:sym typeface="Arial"/>
            </a:endParaRPr>
          </a:p>
          <a:p>
            <a:pPr marL="533400" lvl="0" indent="-457200" algn="l" rtl="0">
              <a:lnSpc>
                <a:spcPct val="100000"/>
              </a:lnSpc>
              <a:spcBef>
                <a:spcPts val="0"/>
              </a:spcBef>
              <a:spcAft>
                <a:spcPts val="0"/>
              </a:spcAft>
              <a:buClr>
                <a:srgbClr val="000000"/>
              </a:buClr>
              <a:buSzPts val="2400"/>
              <a:buFont typeface="Wingdings" pitchFamily="2" charset="2"/>
              <a:buChar char="v"/>
            </a:pPr>
            <a:r>
              <a:rPr lang="en" sz="2600" dirty="0" smtClean="0">
                <a:solidFill>
                  <a:srgbClr val="000000"/>
                </a:solidFill>
                <a:ea typeface="Arial"/>
                <a:sym typeface="Arial"/>
              </a:rPr>
              <a:t>Dùng co mạch nếu có hạ huyết áp trong hoặc sau hồi sức dịch để duy trì HATB </a:t>
            </a:r>
            <a:r>
              <a:rPr lang="en" sz="2600" dirty="0">
                <a:solidFill>
                  <a:srgbClr val="000000"/>
                </a:solidFill>
                <a:ea typeface="Arial"/>
                <a:sym typeface="Arial"/>
              </a:rPr>
              <a:t>≥ 65 mm Hg.</a:t>
            </a:r>
            <a:endParaRPr sz="2600" dirty="0">
              <a:solidFill>
                <a:srgbClr val="000000"/>
              </a:solidFill>
              <a:ea typeface="Arial"/>
              <a:sym typeface="Arial"/>
            </a:endParaRPr>
          </a:p>
          <a:p>
            <a:pPr marL="0" lvl="0" indent="0" algn="l" rtl="0">
              <a:spcBef>
                <a:spcPts val="0"/>
              </a:spcBef>
              <a:spcAft>
                <a:spcPts val="1600"/>
              </a:spcAft>
              <a:buNone/>
            </a:pPr>
            <a:endParaRPr dirty="0"/>
          </a:p>
        </p:txBody>
      </p:sp>
      <p:sp>
        <p:nvSpPr>
          <p:cNvPr id="88" name="Google Shape;88;p15"/>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spTree>
    <p:extLst>
      <p:ext uri="{BB962C8B-B14F-4D97-AF65-F5344CB8AC3E}">
        <p14:creationId xmlns:p14="http://schemas.microsoft.com/office/powerpoint/2010/main" val="375717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fontScale="90000"/>
          </a:bodyPr>
          <a:lstStyle/>
          <a:p>
            <a:r>
              <a:rPr lang="en-US" sz="4400" b="1" dirty="0" err="1">
                <a:solidFill>
                  <a:srgbClr val="C00000"/>
                </a:solidFill>
              </a:rPr>
              <a:t>Cấy</a:t>
            </a:r>
            <a:r>
              <a:rPr lang="en-US" sz="4400" b="1" dirty="0">
                <a:solidFill>
                  <a:srgbClr val="C00000"/>
                </a:solidFill>
              </a:rPr>
              <a:t> </a:t>
            </a:r>
            <a:r>
              <a:rPr lang="en-US" sz="4400" b="1" dirty="0" err="1">
                <a:solidFill>
                  <a:srgbClr val="C00000"/>
                </a:solidFill>
              </a:rPr>
              <a:t>máu</a:t>
            </a:r>
            <a:r>
              <a:rPr lang="en-US" sz="4400" b="1" dirty="0">
                <a:solidFill>
                  <a:srgbClr val="C00000"/>
                </a:solidFill>
              </a:rPr>
              <a:t> </a:t>
            </a:r>
            <a:r>
              <a:rPr lang="en-US" sz="4400" b="1" dirty="0" err="1">
                <a:solidFill>
                  <a:srgbClr val="C00000"/>
                </a:solidFill>
              </a:rPr>
              <a:t>trước</a:t>
            </a:r>
            <a:r>
              <a:rPr lang="en-US" sz="4400" b="1" dirty="0">
                <a:solidFill>
                  <a:srgbClr val="C00000"/>
                </a:solidFill>
              </a:rPr>
              <a:t> </a:t>
            </a:r>
            <a:r>
              <a:rPr lang="en-US" sz="4400" b="1" dirty="0" err="1">
                <a:solidFill>
                  <a:srgbClr val="C00000"/>
                </a:solidFill>
              </a:rPr>
              <a:t>khi</a:t>
            </a:r>
            <a:r>
              <a:rPr lang="en-US" sz="4400" b="1" dirty="0">
                <a:solidFill>
                  <a:srgbClr val="C00000"/>
                </a:solidFill>
              </a:rPr>
              <a:t> </a:t>
            </a:r>
            <a:r>
              <a:rPr lang="en-US" sz="4400" b="1" dirty="0" err="1">
                <a:solidFill>
                  <a:srgbClr val="C00000"/>
                </a:solidFill>
              </a:rPr>
              <a:t>dùng</a:t>
            </a:r>
            <a:r>
              <a:rPr lang="en-US" sz="4400" b="1" dirty="0">
                <a:solidFill>
                  <a:srgbClr val="C00000"/>
                </a:solidFill>
              </a:rPr>
              <a:t> </a:t>
            </a:r>
            <a:r>
              <a:rPr lang="en-US" sz="4400" b="1" dirty="0" err="1">
                <a:solidFill>
                  <a:srgbClr val="C00000"/>
                </a:solidFill>
              </a:rPr>
              <a:t>kháng</a:t>
            </a:r>
            <a:r>
              <a:rPr lang="en-US" sz="4400" b="1" dirty="0">
                <a:solidFill>
                  <a:srgbClr val="C00000"/>
                </a:solidFill>
              </a:rPr>
              <a:t> </a:t>
            </a:r>
            <a:r>
              <a:rPr lang="en-US" sz="4400" b="1" dirty="0" err="1">
                <a:solidFill>
                  <a:srgbClr val="C00000"/>
                </a:solidFill>
              </a:rPr>
              <a:t>sinh</a:t>
            </a:r>
            <a:r>
              <a:rPr lang="en-US" sz="3000" b="1" dirty="0">
                <a:solidFill>
                  <a:srgbClr val="C00000"/>
                </a:solidFill>
              </a:rPr>
              <a:t/>
            </a:r>
            <a:br>
              <a:rPr lang="en-US" sz="3000" b="1" dirty="0">
                <a:solidFill>
                  <a:srgbClr val="C00000"/>
                </a:solidFill>
              </a:rPr>
            </a:br>
            <a:endParaRPr lang="en-US" sz="3000" b="1" dirty="0">
              <a:solidFill>
                <a:srgbClr val="C00000"/>
              </a:solidFill>
            </a:endParaRPr>
          </a:p>
        </p:txBody>
      </p:sp>
      <p:sp>
        <p:nvSpPr>
          <p:cNvPr id="3" name="Content Placeholder 2"/>
          <p:cNvSpPr>
            <a:spLocks noGrp="1"/>
          </p:cNvSpPr>
          <p:nvPr>
            <p:ph idx="1"/>
          </p:nvPr>
        </p:nvSpPr>
        <p:spPr>
          <a:xfrm>
            <a:off x="228600" y="1874837"/>
            <a:ext cx="8229600" cy="4525963"/>
          </a:xfrm>
        </p:spPr>
        <p:txBody>
          <a:bodyPr>
            <a:normAutofit/>
          </a:bodyPr>
          <a:lstStyle/>
          <a:p>
            <a:pPr algn="just">
              <a:buFont typeface="Wingdings" pitchFamily="2" charset="2"/>
              <a:buChar char="v"/>
            </a:pPr>
            <a:r>
              <a:rPr lang="en-US" b="1" dirty="0" err="1"/>
              <a:t>C</a:t>
            </a:r>
            <a:r>
              <a:rPr lang="en-US" b="1" dirty="0" err="1" smtClean="0"/>
              <a:t>ấy</a:t>
            </a:r>
            <a:r>
              <a:rPr lang="en-US" b="1" dirty="0" smtClean="0"/>
              <a:t> </a:t>
            </a:r>
            <a:r>
              <a:rPr lang="en-US" b="1" dirty="0" err="1" smtClean="0"/>
              <a:t>bệnh</a:t>
            </a:r>
            <a:r>
              <a:rPr lang="en-US" b="1" dirty="0" smtClean="0"/>
              <a:t> </a:t>
            </a:r>
            <a:r>
              <a:rPr lang="en-US" b="1" dirty="0" err="1" smtClean="0"/>
              <a:t>phẩm</a:t>
            </a:r>
            <a:r>
              <a:rPr lang="en-US" b="1" dirty="0" smtClean="0"/>
              <a:t> (</a:t>
            </a:r>
            <a:r>
              <a:rPr lang="en-US" b="1" dirty="0" err="1" smtClean="0"/>
              <a:t>bao</a:t>
            </a:r>
            <a:r>
              <a:rPr lang="en-US" b="1" dirty="0" smtClean="0"/>
              <a:t> </a:t>
            </a:r>
            <a:r>
              <a:rPr lang="en-US" b="1" dirty="0" err="1" smtClean="0"/>
              <a:t>gồm</a:t>
            </a:r>
            <a:r>
              <a:rPr lang="en-US" b="1" dirty="0" smtClean="0"/>
              <a:t> </a:t>
            </a:r>
            <a:r>
              <a:rPr lang="en-US" b="1" dirty="0" err="1" smtClean="0"/>
              <a:t>máu</a:t>
            </a:r>
            <a:r>
              <a:rPr lang="en-US" b="1" dirty="0" smtClean="0"/>
              <a:t>) </a:t>
            </a:r>
            <a:r>
              <a:rPr lang="en-US" b="1" dirty="0" err="1" smtClean="0"/>
              <a:t>nên</a:t>
            </a:r>
            <a:r>
              <a:rPr lang="en-US" b="1" dirty="0" smtClean="0"/>
              <a:t> </a:t>
            </a:r>
            <a:r>
              <a:rPr lang="en-US" b="1" dirty="0" err="1" smtClean="0"/>
              <a:t>được</a:t>
            </a:r>
            <a:r>
              <a:rPr lang="en-US" b="1" dirty="0" smtClean="0"/>
              <a:t> </a:t>
            </a:r>
            <a:r>
              <a:rPr lang="en-US" b="1" dirty="0" err="1" smtClean="0"/>
              <a:t>tiến</a:t>
            </a:r>
            <a:r>
              <a:rPr lang="en-US" b="1" dirty="0" smtClean="0"/>
              <a:t> </a:t>
            </a:r>
            <a:r>
              <a:rPr lang="en-US" b="1" dirty="0" err="1" smtClean="0"/>
              <a:t>hành</a:t>
            </a:r>
            <a:r>
              <a:rPr lang="en-US" b="1" dirty="0" smtClean="0"/>
              <a:t> </a:t>
            </a:r>
            <a:r>
              <a:rPr lang="en-US" b="1" dirty="0" err="1" smtClean="0"/>
              <a:t>trước</a:t>
            </a:r>
            <a:r>
              <a:rPr lang="en-US" b="1" dirty="0" smtClean="0"/>
              <a:t> </a:t>
            </a:r>
            <a:r>
              <a:rPr lang="en-US" b="1" dirty="0" err="1" smtClean="0"/>
              <a:t>khi</a:t>
            </a:r>
            <a:r>
              <a:rPr lang="en-US" b="1" dirty="0" smtClean="0"/>
              <a:t> </a:t>
            </a:r>
            <a:r>
              <a:rPr lang="en-US" b="1" dirty="0" err="1" smtClean="0"/>
              <a:t>bắt</a:t>
            </a:r>
            <a:r>
              <a:rPr lang="en-US" b="1" dirty="0" smtClean="0"/>
              <a:t> </a:t>
            </a:r>
            <a:r>
              <a:rPr lang="en-US" b="1" dirty="0" err="1" smtClean="0"/>
              <a:t>đầu</a:t>
            </a:r>
            <a:r>
              <a:rPr lang="en-US" b="1" dirty="0" smtClean="0"/>
              <a:t> </a:t>
            </a:r>
            <a:r>
              <a:rPr lang="en-US" b="1" dirty="0" err="1" smtClean="0"/>
              <a:t>dùng</a:t>
            </a:r>
            <a:r>
              <a:rPr lang="en-US" b="1" dirty="0" smtClean="0"/>
              <a:t> </a:t>
            </a:r>
            <a:r>
              <a:rPr lang="en-US" b="1" dirty="0" err="1" smtClean="0"/>
              <a:t>kháng</a:t>
            </a:r>
            <a:r>
              <a:rPr lang="en-US" b="1" dirty="0" smtClean="0"/>
              <a:t> </a:t>
            </a:r>
            <a:r>
              <a:rPr lang="en-US" b="1" dirty="0" err="1" smtClean="0"/>
              <a:t>sinh</a:t>
            </a:r>
            <a:r>
              <a:rPr lang="en-US" b="1" dirty="0" smtClean="0"/>
              <a:t> ở </a:t>
            </a:r>
            <a:r>
              <a:rPr lang="en-US" b="1" dirty="0" err="1" smtClean="0"/>
              <a:t>bệnh</a:t>
            </a:r>
            <a:r>
              <a:rPr lang="en-US" b="1" dirty="0" smtClean="0"/>
              <a:t> </a:t>
            </a:r>
            <a:r>
              <a:rPr lang="en-US" b="1" dirty="0" err="1" smtClean="0"/>
              <a:t>nhân</a:t>
            </a:r>
            <a:r>
              <a:rPr lang="en-US" b="1" dirty="0" smtClean="0"/>
              <a:t> sepsis và shock </a:t>
            </a:r>
            <a:r>
              <a:rPr lang="en-US" b="1" dirty="0" err="1" smtClean="0"/>
              <a:t>nhiễm</a:t>
            </a:r>
            <a:r>
              <a:rPr lang="en-US" b="1" dirty="0" smtClean="0"/>
              <a:t> </a:t>
            </a:r>
            <a:r>
              <a:rPr lang="en-US" b="1" dirty="0" err="1" smtClean="0"/>
              <a:t>khuẩn</a:t>
            </a:r>
            <a:r>
              <a:rPr lang="en-US" b="1" dirty="0" smtClean="0"/>
              <a:t> </a:t>
            </a:r>
            <a:r>
              <a:rPr lang="en-US" b="1" dirty="0" err="1" smtClean="0"/>
              <a:t>nếu</a:t>
            </a:r>
            <a:r>
              <a:rPr lang="en-US" b="1" dirty="0" smtClean="0"/>
              <a:t> </a:t>
            </a:r>
            <a:r>
              <a:rPr lang="en-US" b="1" dirty="0" err="1" smtClean="0"/>
              <a:t>việc</a:t>
            </a:r>
            <a:r>
              <a:rPr lang="en-US" b="1" dirty="0" smtClean="0"/>
              <a:t> </a:t>
            </a:r>
            <a:r>
              <a:rPr lang="en-US" b="1" dirty="0" err="1" smtClean="0"/>
              <a:t>đó</a:t>
            </a:r>
            <a:r>
              <a:rPr lang="en-US" b="1" dirty="0" smtClean="0"/>
              <a:t> </a:t>
            </a:r>
            <a:r>
              <a:rPr lang="en-US" b="1" dirty="0" err="1" smtClean="0"/>
              <a:t>không</a:t>
            </a:r>
            <a:r>
              <a:rPr lang="en-US" b="1" dirty="0" smtClean="0"/>
              <a:t> </a:t>
            </a:r>
            <a:r>
              <a:rPr lang="en-US" b="1" dirty="0" err="1" smtClean="0"/>
              <a:t>làm</a:t>
            </a:r>
            <a:r>
              <a:rPr lang="en-US" b="1" dirty="0" smtClean="0"/>
              <a:t> </a:t>
            </a:r>
            <a:r>
              <a:rPr lang="en-US" b="1" dirty="0" err="1" smtClean="0"/>
              <a:t>chậm</a:t>
            </a:r>
            <a:r>
              <a:rPr lang="en-US" b="1" dirty="0" smtClean="0"/>
              <a:t> </a:t>
            </a:r>
            <a:r>
              <a:rPr lang="en-US" b="1" dirty="0" err="1" smtClean="0"/>
              <a:t>thời</a:t>
            </a:r>
            <a:r>
              <a:rPr lang="en-US" b="1" dirty="0" smtClean="0"/>
              <a:t> </a:t>
            </a:r>
            <a:r>
              <a:rPr lang="en-US" b="1" dirty="0" err="1" smtClean="0"/>
              <a:t>gian</a:t>
            </a:r>
            <a:r>
              <a:rPr lang="en-US" b="1" dirty="0" smtClean="0"/>
              <a:t> </a:t>
            </a:r>
            <a:r>
              <a:rPr lang="en-US" b="1" dirty="0" err="1" smtClean="0"/>
              <a:t>để</a:t>
            </a:r>
            <a:r>
              <a:rPr lang="en-US" b="1" dirty="0" smtClean="0"/>
              <a:t> </a:t>
            </a:r>
            <a:r>
              <a:rPr lang="en-US" b="1" dirty="0" err="1" smtClean="0"/>
              <a:t>bắt</a:t>
            </a:r>
            <a:r>
              <a:rPr lang="en-US" b="1" dirty="0" smtClean="0"/>
              <a:t> </a:t>
            </a:r>
            <a:r>
              <a:rPr lang="en-US" b="1" dirty="0" err="1" smtClean="0"/>
              <a:t>đầu</a:t>
            </a:r>
            <a:r>
              <a:rPr lang="en-US" b="1" dirty="0" smtClean="0"/>
              <a:t> </a:t>
            </a:r>
            <a:r>
              <a:rPr lang="en-US" b="1" dirty="0" err="1" smtClean="0"/>
              <a:t>dùng</a:t>
            </a:r>
            <a:r>
              <a:rPr lang="en-US" b="1" dirty="0" smtClean="0"/>
              <a:t> </a:t>
            </a:r>
            <a:r>
              <a:rPr lang="en-US" b="1" dirty="0" err="1" smtClean="0"/>
              <a:t>kháng</a:t>
            </a:r>
            <a:r>
              <a:rPr lang="en-US" b="1" dirty="0" smtClean="0"/>
              <a:t> </a:t>
            </a:r>
            <a:r>
              <a:rPr lang="en-US" b="1" dirty="0" err="1" smtClean="0"/>
              <a:t>sinh</a:t>
            </a:r>
            <a:r>
              <a:rPr lang="en-US" b="1" dirty="0" smtClean="0"/>
              <a:t> </a:t>
            </a:r>
            <a:r>
              <a:rPr lang="en-US" b="1" dirty="0" err="1" smtClean="0"/>
              <a:t>quá</a:t>
            </a:r>
            <a:r>
              <a:rPr lang="en-US" b="1" dirty="0" smtClean="0"/>
              <a:t> </a:t>
            </a:r>
            <a:r>
              <a:rPr lang="en-US" b="1" dirty="0" err="1" smtClean="0"/>
              <a:t>nhiều</a:t>
            </a:r>
            <a:r>
              <a:rPr lang="en-US" b="1" dirty="0" smtClean="0"/>
              <a:t>. </a:t>
            </a:r>
          </a:p>
          <a:p>
            <a:pPr algn="just">
              <a:buFont typeface="Wingdings" pitchFamily="2" charset="2"/>
              <a:buChar char="v"/>
            </a:pPr>
            <a:r>
              <a:rPr lang="en-GB" b="1" dirty="0" err="1" smtClean="0"/>
              <a:t>Chú</a:t>
            </a:r>
            <a:r>
              <a:rPr lang="en-GB" b="1" dirty="0" smtClean="0"/>
              <a:t> ý: </a:t>
            </a:r>
            <a:r>
              <a:rPr lang="en-GB" b="1" dirty="0" err="1" smtClean="0"/>
              <a:t>việc</a:t>
            </a:r>
            <a:r>
              <a:rPr lang="en-GB" b="1" dirty="0" smtClean="0"/>
              <a:t> </a:t>
            </a:r>
            <a:r>
              <a:rPr lang="en-GB" b="1" dirty="0" err="1" smtClean="0"/>
              <a:t>cấy</a:t>
            </a:r>
            <a:r>
              <a:rPr lang="en-GB" b="1" dirty="0" smtClean="0"/>
              <a:t> </a:t>
            </a:r>
            <a:r>
              <a:rPr lang="en-GB" b="1" dirty="0" err="1" smtClean="0"/>
              <a:t>đúng</a:t>
            </a:r>
            <a:r>
              <a:rPr lang="en-GB" b="1" dirty="0" smtClean="0"/>
              <a:t> </a:t>
            </a:r>
            <a:r>
              <a:rPr lang="en-GB" b="1" dirty="0" err="1" smtClean="0"/>
              <a:t>phải</a:t>
            </a:r>
            <a:r>
              <a:rPr lang="en-GB" b="1" dirty="0" smtClean="0"/>
              <a:t> </a:t>
            </a:r>
            <a:r>
              <a:rPr lang="en-GB" b="1" dirty="0" err="1" smtClean="0"/>
              <a:t>bao</a:t>
            </a:r>
            <a:r>
              <a:rPr lang="en-GB" b="1" dirty="0" smtClean="0"/>
              <a:t> </a:t>
            </a:r>
            <a:r>
              <a:rPr lang="en-GB" b="1" dirty="0" err="1" smtClean="0"/>
              <a:t>gồm</a:t>
            </a:r>
            <a:r>
              <a:rPr lang="en-GB" b="1" dirty="0" smtClean="0"/>
              <a:t> 2 </a:t>
            </a:r>
            <a:r>
              <a:rPr lang="en-GB" b="1" dirty="0" err="1" smtClean="0"/>
              <a:t>bộ</a:t>
            </a:r>
            <a:r>
              <a:rPr lang="en-GB" b="1" dirty="0" smtClean="0"/>
              <a:t> </a:t>
            </a:r>
            <a:r>
              <a:rPr lang="en-GB" b="1" dirty="0" err="1" smtClean="0"/>
              <a:t>cấy</a:t>
            </a:r>
            <a:r>
              <a:rPr lang="en-GB" b="1" dirty="0" smtClean="0"/>
              <a:t> </a:t>
            </a:r>
            <a:r>
              <a:rPr lang="en-GB" b="1" dirty="0" err="1" smtClean="0"/>
              <a:t>máu</a:t>
            </a:r>
            <a:r>
              <a:rPr lang="en-GB" b="1" dirty="0"/>
              <a:t> </a:t>
            </a:r>
            <a:r>
              <a:rPr lang="en-GB" b="1" dirty="0" smtClean="0"/>
              <a:t>(1 </a:t>
            </a:r>
            <a:r>
              <a:rPr lang="en-GB" b="1" dirty="0" err="1" smtClean="0"/>
              <a:t>cho</a:t>
            </a:r>
            <a:r>
              <a:rPr lang="en-GB" b="1" dirty="0" smtClean="0"/>
              <a:t> </a:t>
            </a:r>
            <a:r>
              <a:rPr lang="en-GB" b="1" dirty="0" err="1" smtClean="0"/>
              <a:t>hiếu</a:t>
            </a:r>
            <a:r>
              <a:rPr lang="en-GB" b="1" dirty="0" smtClean="0"/>
              <a:t> </a:t>
            </a:r>
            <a:r>
              <a:rPr lang="en-GB" b="1" dirty="0" err="1" smtClean="0"/>
              <a:t>khí</a:t>
            </a:r>
            <a:r>
              <a:rPr lang="en-GB" b="1" dirty="0" smtClean="0"/>
              <a:t>, 1 </a:t>
            </a:r>
            <a:r>
              <a:rPr lang="en-GB" b="1" dirty="0" err="1" smtClean="0"/>
              <a:t>cho</a:t>
            </a:r>
            <a:r>
              <a:rPr lang="en-GB" b="1" dirty="0" smtClean="0"/>
              <a:t> </a:t>
            </a:r>
            <a:r>
              <a:rPr lang="en-GB" b="1" dirty="0" err="1" smtClean="0"/>
              <a:t>yếm</a:t>
            </a:r>
            <a:r>
              <a:rPr lang="en-GB" b="1" dirty="0" smtClean="0"/>
              <a:t> </a:t>
            </a:r>
            <a:r>
              <a:rPr lang="en-GB" b="1" dirty="0" err="1" smtClean="0"/>
              <a:t>khí</a:t>
            </a:r>
            <a:r>
              <a:rPr lang="en-GB" b="1" dirty="0" smtClean="0"/>
              <a:t>)</a:t>
            </a:r>
            <a:r>
              <a:rPr lang="en-US" b="1" dirty="0" smtClean="0"/>
              <a:t>.</a:t>
            </a:r>
            <a:endParaRPr lang="en-US" dirty="0"/>
          </a:p>
          <a:p>
            <a:endParaRPr lang="en-US" dirty="0"/>
          </a:p>
        </p:txBody>
      </p:sp>
    </p:spTree>
    <p:extLst>
      <p:ext uri="{BB962C8B-B14F-4D97-AF65-F5344CB8AC3E}">
        <p14:creationId xmlns:p14="http://schemas.microsoft.com/office/powerpoint/2010/main" val="363280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noAutofit/>
          </a:bodyPr>
          <a:lstStyle/>
          <a:p>
            <a:pPr algn="l"/>
            <a:r>
              <a:rPr lang="en-US" sz="4000" b="1" dirty="0" err="1">
                <a:solidFill>
                  <a:srgbClr val="C00000"/>
                </a:solidFill>
              </a:rPr>
              <a:t>Kiểm</a:t>
            </a:r>
            <a:r>
              <a:rPr lang="en-US" sz="4000" b="1" dirty="0">
                <a:solidFill>
                  <a:srgbClr val="C00000"/>
                </a:solidFill>
              </a:rPr>
              <a:t> </a:t>
            </a:r>
            <a:r>
              <a:rPr lang="en-US" sz="4000" b="1" dirty="0" err="1">
                <a:solidFill>
                  <a:srgbClr val="C00000"/>
                </a:solidFill>
              </a:rPr>
              <a:t>soát</a:t>
            </a:r>
            <a:r>
              <a:rPr lang="en-US" sz="4000" b="1" dirty="0">
                <a:solidFill>
                  <a:srgbClr val="C00000"/>
                </a:solidFill>
              </a:rPr>
              <a:t> ổ </a:t>
            </a:r>
            <a:r>
              <a:rPr lang="en-US" sz="4000" b="1" dirty="0" err="1">
                <a:solidFill>
                  <a:srgbClr val="C00000"/>
                </a:solidFill>
              </a:rPr>
              <a:t>nhiễm</a:t>
            </a:r>
            <a:r>
              <a:rPr lang="en-US" sz="4000" b="1" dirty="0">
                <a:solidFill>
                  <a:srgbClr val="C00000"/>
                </a:solidFill>
              </a:rPr>
              <a:t> </a:t>
            </a:r>
            <a:r>
              <a:rPr lang="en-US" sz="4000" b="1" dirty="0" err="1">
                <a:solidFill>
                  <a:srgbClr val="C00000"/>
                </a:solidFill>
              </a:rPr>
              <a:t>khuẩn</a:t>
            </a:r>
            <a:endParaRPr lang="en-US" sz="4000" b="1" dirty="0">
              <a:solidFill>
                <a:srgbClr val="C00000"/>
              </a:solidFill>
            </a:endParaRPr>
          </a:p>
        </p:txBody>
      </p:sp>
      <p:sp>
        <p:nvSpPr>
          <p:cNvPr id="3" name="Content Placeholder 2"/>
          <p:cNvSpPr>
            <a:spLocks noGrp="1"/>
          </p:cNvSpPr>
          <p:nvPr>
            <p:ph idx="1"/>
          </p:nvPr>
        </p:nvSpPr>
        <p:spPr>
          <a:xfrm>
            <a:off x="609600" y="1752600"/>
            <a:ext cx="7772400" cy="4602163"/>
          </a:xfrm>
        </p:spPr>
        <p:txBody>
          <a:bodyPr>
            <a:normAutofit/>
          </a:bodyPr>
          <a:lstStyle/>
          <a:p>
            <a:pPr marL="0" indent="0" algn="just">
              <a:buNone/>
            </a:pPr>
            <a:r>
              <a:rPr lang="en-US" sz="3000" b="1" dirty="0" err="1"/>
              <a:t>C</a:t>
            </a:r>
            <a:r>
              <a:rPr lang="en-US" sz="3000" b="1" dirty="0" err="1" smtClean="0"/>
              <a:t>ác</a:t>
            </a:r>
            <a:r>
              <a:rPr lang="en-US" sz="3000" b="1" dirty="0" smtClean="0"/>
              <a:t> ổ </a:t>
            </a:r>
            <a:r>
              <a:rPr lang="en-US" sz="3000" b="1" dirty="0" err="1" smtClean="0"/>
              <a:t>nhiễm</a:t>
            </a:r>
            <a:r>
              <a:rPr lang="en-US" sz="3000" b="1" dirty="0" smtClean="0"/>
              <a:t> </a:t>
            </a:r>
            <a:r>
              <a:rPr lang="en-US" sz="3000" b="1" dirty="0" err="1" smtClean="0"/>
              <a:t>khuẩn</a:t>
            </a:r>
            <a:r>
              <a:rPr lang="en-US" sz="3000" b="1" dirty="0" smtClean="0"/>
              <a:t> </a:t>
            </a:r>
            <a:r>
              <a:rPr lang="en-US" sz="3000" b="1" dirty="0" err="1" smtClean="0"/>
              <a:t>nên</a:t>
            </a:r>
            <a:r>
              <a:rPr lang="en-US" sz="3000" b="1" dirty="0" smtClean="0"/>
              <a:t> </a:t>
            </a:r>
            <a:r>
              <a:rPr lang="en-US" sz="3000" b="1" dirty="0" err="1" smtClean="0"/>
              <a:t>được</a:t>
            </a:r>
            <a:r>
              <a:rPr lang="en-US" sz="3000" b="1" dirty="0" smtClean="0"/>
              <a:t> </a:t>
            </a:r>
            <a:r>
              <a:rPr lang="en-US" sz="3000" b="1" dirty="0" err="1" smtClean="0"/>
              <a:t>tìm</a:t>
            </a:r>
            <a:r>
              <a:rPr lang="en-US" sz="3000" b="1" dirty="0" smtClean="0"/>
              <a:t> </a:t>
            </a:r>
            <a:r>
              <a:rPr lang="en-US" sz="3000" b="1" dirty="0" err="1" smtClean="0"/>
              <a:t>ra</a:t>
            </a:r>
            <a:r>
              <a:rPr lang="en-US" sz="3000" b="1" dirty="0" smtClean="0"/>
              <a:t>  </a:t>
            </a:r>
            <a:r>
              <a:rPr lang="en-US" sz="3000" b="1" dirty="0" err="1" smtClean="0"/>
              <a:t>và</a:t>
            </a:r>
            <a:r>
              <a:rPr lang="en-US" sz="3000" b="1" dirty="0" smtClean="0"/>
              <a:t> </a:t>
            </a:r>
            <a:r>
              <a:rPr lang="en-US" sz="3000" b="1" dirty="0" err="1" smtClean="0"/>
              <a:t>kiểm</a:t>
            </a:r>
            <a:r>
              <a:rPr lang="en-US" sz="3000" b="1" dirty="0" smtClean="0"/>
              <a:t> </a:t>
            </a:r>
            <a:r>
              <a:rPr lang="en-US" sz="3000" b="1" dirty="0" err="1" smtClean="0"/>
              <a:t>soát</a:t>
            </a:r>
            <a:r>
              <a:rPr lang="en-US" sz="3000" b="1" dirty="0" smtClean="0"/>
              <a:t> </a:t>
            </a:r>
            <a:r>
              <a:rPr lang="en-US" sz="3000" b="1" dirty="0" err="1" smtClean="0"/>
              <a:t>hoặc</a:t>
            </a:r>
            <a:r>
              <a:rPr lang="en-US" sz="3000" b="1" dirty="0" smtClean="0"/>
              <a:t> </a:t>
            </a:r>
            <a:r>
              <a:rPr lang="en-US" sz="3000" b="1" dirty="0" err="1" smtClean="0"/>
              <a:t>loại</a:t>
            </a:r>
            <a:r>
              <a:rPr lang="en-US" sz="3000" b="1" dirty="0" smtClean="0"/>
              <a:t> </a:t>
            </a:r>
            <a:r>
              <a:rPr lang="en-US" sz="3000" b="1" dirty="0" err="1" smtClean="0"/>
              <a:t>trừ</a:t>
            </a:r>
            <a:r>
              <a:rPr lang="en-US" sz="3000" b="1" dirty="0"/>
              <a:t> </a:t>
            </a:r>
            <a:r>
              <a:rPr lang="en-US" sz="3000" b="1" dirty="0" err="1" smtClean="0"/>
              <a:t>sớm</a:t>
            </a:r>
            <a:r>
              <a:rPr lang="en-US" sz="3000" b="1" dirty="0" smtClean="0"/>
              <a:t> </a:t>
            </a:r>
            <a:r>
              <a:rPr lang="en-US" sz="3000" b="1" dirty="0" err="1" smtClean="0"/>
              <a:t>và</a:t>
            </a:r>
            <a:r>
              <a:rPr lang="en-US" sz="3000" b="1" dirty="0" smtClean="0"/>
              <a:t> </a:t>
            </a:r>
            <a:r>
              <a:rPr lang="en-US" sz="3000" b="1" dirty="0" err="1" smtClean="0"/>
              <a:t>các</a:t>
            </a:r>
            <a:r>
              <a:rPr lang="en-US" sz="3000" b="1" dirty="0" smtClean="0"/>
              <a:t> </a:t>
            </a:r>
            <a:r>
              <a:rPr lang="en-US" sz="3000" b="1" dirty="0" err="1" smtClean="0"/>
              <a:t>biện</a:t>
            </a:r>
            <a:r>
              <a:rPr lang="en-US" sz="3000" b="1" dirty="0" smtClean="0"/>
              <a:t> </a:t>
            </a:r>
            <a:r>
              <a:rPr lang="en-US" sz="3000" b="1" dirty="0" err="1" smtClean="0"/>
              <a:t>pháp</a:t>
            </a:r>
            <a:r>
              <a:rPr lang="en-US" sz="3000" b="1" dirty="0" smtClean="0"/>
              <a:t> </a:t>
            </a:r>
            <a:r>
              <a:rPr lang="en-US" sz="3000" b="1" dirty="0" err="1" smtClean="0"/>
              <a:t>kiểm</a:t>
            </a:r>
            <a:r>
              <a:rPr lang="en-US" sz="3000" b="1" dirty="0" smtClean="0"/>
              <a:t> </a:t>
            </a:r>
            <a:r>
              <a:rPr lang="en-US" sz="3000" b="1" dirty="0" err="1" smtClean="0"/>
              <a:t>soát</a:t>
            </a:r>
            <a:r>
              <a:rPr lang="en-US" sz="3000" b="1" dirty="0" smtClean="0"/>
              <a:t> ổ </a:t>
            </a:r>
            <a:r>
              <a:rPr lang="en-US" sz="3000" b="1" dirty="0" err="1" smtClean="0"/>
              <a:t>nhiễm</a:t>
            </a:r>
            <a:r>
              <a:rPr lang="en-US" sz="3000" b="1" dirty="0" smtClean="0"/>
              <a:t> </a:t>
            </a:r>
            <a:r>
              <a:rPr lang="en-US" sz="3000" b="1" dirty="0" err="1" smtClean="0"/>
              <a:t>khuẩn</a:t>
            </a:r>
            <a:r>
              <a:rPr lang="en-US" sz="3000" b="1" dirty="0" smtClean="0"/>
              <a:t> </a:t>
            </a:r>
            <a:r>
              <a:rPr lang="en-US" sz="3000" b="1" dirty="0" err="1" smtClean="0"/>
              <a:t>nên</a:t>
            </a:r>
            <a:r>
              <a:rPr lang="en-US" sz="3000" b="1" dirty="0"/>
              <a:t> </a:t>
            </a:r>
            <a:r>
              <a:rPr lang="en-US" sz="3000" b="1" dirty="0" err="1" smtClean="0"/>
              <a:t>được</a:t>
            </a:r>
            <a:r>
              <a:rPr lang="en-US" sz="3000" b="1" dirty="0" smtClean="0"/>
              <a:t> </a:t>
            </a:r>
            <a:r>
              <a:rPr lang="en-US" sz="3000" b="1" dirty="0" err="1" smtClean="0"/>
              <a:t>tiến</a:t>
            </a:r>
            <a:r>
              <a:rPr lang="en-US" sz="3000" b="1" dirty="0" smtClean="0"/>
              <a:t> </a:t>
            </a:r>
            <a:r>
              <a:rPr lang="en-US" sz="3000" b="1" dirty="0" err="1" smtClean="0"/>
              <a:t>hành</a:t>
            </a:r>
            <a:r>
              <a:rPr lang="en-US" sz="3000" b="1" dirty="0" smtClean="0"/>
              <a:t> </a:t>
            </a:r>
            <a:r>
              <a:rPr lang="en-US" sz="3000" b="1" dirty="0" err="1" smtClean="0"/>
              <a:t>nhanh</a:t>
            </a:r>
            <a:r>
              <a:rPr lang="en-US" sz="3000" b="1" dirty="0" smtClean="0"/>
              <a:t> </a:t>
            </a:r>
            <a:r>
              <a:rPr lang="en-US" sz="3000" b="1" dirty="0" err="1" smtClean="0"/>
              <a:t>nhất</a:t>
            </a:r>
            <a:r>
              <a:rPr lang="en-US" sz="3000" b="1" dirty="0" smtClean="0"/>
              <a:t> </a:t>
            </a:r>
            <a:r>
              <a:rPr lang="en-US" sz="3000" b="1" dirty="0" err="1" smtClean="0"/>
              <a:t>có</a:t>
            </a:r>
            <a:r>
              <a:rPr lang="en-US" sz="3000" b="1" dirty="0" smtClean="0"/>
              <a:t> </a:t>
            </a:r>
            <a:r>
              <a:rPr lang="en-US" sz="3000" b="1" dirty="0" err="1" smtClean="0"/>
              <a:t>thể</a:t>
            </a:r>
            <a:r>
              <a:rPr lang="en-US" sz="3000" b="1" dirty="0" smtClean="0"/>
              <a:t> </a:t>
            </a:r>
            <a:r>
              <a:rPr lang="en-US" sz="3000" b="1" dirty="0" err="1" smtClean="0"/>
              <a:t>nếu</a:t>
            </a:r>
            <a:r>
              <a:rPr lang="en-US" sz="3000" b="1" dirty="0" smtClean="0"/>
              <a:t> </a:t>
            </a:r>
            <a:r>
              <a:rPr lang="en-US" sz="3000" b="1" dirty="0" err="1" smtClean="0"/>
              <a:t>có</a:t>
            </a:r>
            <a:r>
              <a:rPr lang="en-US" sz="3000" b="1" dirty="0" smtClean="0"/>
              <a:t> </a:t>
            </a:r>
            <a:r>
              <a:rPr lang="en-US" sz="3000" b="1" dirty="0" err="1" smtClean="0"/>
              <a:t>thể</a:t>
            </a:r>
            <a:r>
              <a:rPr lang="en-US" sz="3000" b="1" dirty="0" smtClean="0"/>
              <a:t> </a:t>
            </a:r>
            <a:r>
              <a:rPr lang="en-US" sz="3000" b="1" dirty="0" err="1" smtClean="0"/>
              <a:t>làm</a:t>
            </a:r>
            <a:r>
              <a:rPr lang="en-US" sz="3000" b="1" dirty="0" smtClean="0"/>
              <a:t> </a:t>
            </a:r>
            <a:r>
              <a:rPr lang="en-US" sz="3000" b="1" dirty="0" err="1" smtClean="0"/>
              <a:t>được</a:t>
            </a:r>
            <a:r>
              <a:rPr lang="en-US" sz="3000" b="1" dirty="0" smtClean="0"/>
              <a:t> </a:t>
            </a:r>
            <a:r>
              <a:rPr lang="en-US" sz="3000" b="1" dirty="0" err="1" smtClean="0"/>
              <a:t>và</a:t>
            </a:r>
            <a:r>
              <a:rPr lang="en-US" sz="3000" b="1" dirty="0" smtClean="0"/>
              <a:t> </a:t>
            </a:r>
            <a:r>
              <a:rPr lang="en-US" sz="3000" b="1" dirty="0" err="1" smtClean="0"/>
              <a:t>các</a:t>
            </a:r>
            <a:r>
              <a:rPr lang="en-US" sz="3000" b="1" dirty="0" smtClean="0"/>
              <a:t> </a:t>
            </a:r>
            <a:r>
              <a:rPr lang="en-US" sz="3000" b="1" dirty="0" err="1" smtClean="0"/>
              <a:t>nguồn</a:t>
            </a:r>
            <a:r>
              <a:rPr lang="en-US" sz="3000" b="1" dirty="0" smtClean="0"/>
              <a:t> </a:t>
            </a:r>
            <a:r>
              <a:rPr lang="en-US" sz="3000" b="1" dirty="0" err="1" smtClean="0"/>
              <a:t>lực</a:t>
            </a:r>
            <a:r>
              <a:rPr lang="en-US" sz="3000" b="1" dirty="0" smtClean="0"/>
              <a:t> </a:t>
            </a:r>
            <a:r>
              <a:rPr lang="en-US" sz="3000" b="1" dirty="0" err="1" smtClean="0"/>
              <a:t>cho</a:t>
            </a:r>
            <a:r>
              <a:rPr lang="en-US" sz="3000" b="1" dirty="0" smtClean="0"/>
              <a:t> </a:t>
            </a:r>
            <a:r>
              <a:rPr lang="en-US" sz="3000" b="1" dirty="0" err="1" smtClean="0"/>
              <a:t>phép</a:t>
            </a:r>
            <a:r>
              <a:rPr lang="en-US" sz="3000" b="1" dirty="0" smtClean="0"/>
              <a:t> </a:t>
            </a:r>
          </a:p>
          <a:p>
            <a:pPr marL="0" indent="0" algn="just">
              <a:buNone/>
            </a:pPr>
            <a:r>
              <a:rPr lang="en-US" sz="3000" b="1" dirty="0" smtClean="0"/>
              <a:t>(</a:t>
            </a:r>
            <a:r>
              <a:rPr lang="en-US" sz="3000" b="1" dirty="0"/>
              <a:t>Best Practice Statement).</a:t>
            </a:r>
          </a:p>
          <a:p>
            <a:endParaRPr lang="en-US" dirty="0"/>
          </a:p>
        </p:txBody>
      </p:sp>
    </p:spTree>
    <p:extLst>
      <p:ext uri="{BB962C8B-B14F-4D97-AF65-F5344CB8AC3E}">
        <p14:creationId xmlns:p14="http://schemas.microsoft.com/office/powerpoint/2010/main" val="654633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6096000" cy="914400"/>
          </a:xfrm>
        </p:spPr>
        <p:txBody>
          <a:bodyPr>
            <a:normAutofit/>
          </a:bodyPr>
          <a:lstStyle/>
          <a:p>
            <a:pPr algn="l"/>
            <a:r>
              <a:rPr lang="en-US" sz="4000" b="1" dirty="0" err="1">
                <a:solidFill>
                  <a:srgbClr val="C00000"/>
                </a:solidFill>
              </a:rPr>
              <a:t>Kháng</a:t>
            </a:r>
            <a:r>
              <a:rPr lang="en-US" sz="4000" b="1" dirty="0">
                <a:solidFill>
                  <a:srgbClr val="C00000"/>
                </a:solidFill>
              </a:rPr>
              <a:t> </a:t>
            </a:r>
            <a:r>
              <a:rPr lang="en-US" sz="4000" b="1" dirty="0" err="1">
                <a:solidFill>
                  <a:srgbClr val="C00000"/>
                </a:solidFill>
              </a:rPr>
              <a:t>sinh</a:t>
            </a:r>
            <a:endParaRPr lang="en-US" sz="4000" b="1" dirty="0">
              <a:solidFill>
                <a:srgbClr val="C00000"/>
              </a:solidFill>
            </a:endParaRPr>
          </a:p>
        </p:txBody>
      </p:sp>
      <p:sp>
        <p:nvSpPr>
          <p:cNvPr id="3" name="Content Placeholder 2"/>
          <p:cNvSpPr>
            <a:spLocks noGrp="1"/>
          </p:cNvSpPr>
          <p:nvPr>
            <p:ph idx="1"/>
          </p:nvPr>
        </p:nvSpPr>
        <p:spPr>
          <a:xfrm>
            <a:off x="533400" y="1112837"/>
            <a:ext cx="7924800" cy="4983163"/>
          </a:xfrm>
        </p:spPr>
        <p:txBody>
          <a:bodyPr>
            <a:noAutofit/>
          </a:bodyPr>
          <a:lstStyle/>
          <a:p>
            <a:pPr algn="just">
              <a:buFont typeface="Wingdings" pitchFamily="2" charset="2"/>
              <a:buChar char="v"/>
            </a:pPr>
            <a:r>
              <a:rPr lang="en-US" b="1" dirty="0" err="1"/>
              <a:t>D</a:t>
            </a:r>
            <a:r>
              <a:rPr lang="en-US" sz="2800" b="1" dirty="0" err="1" smtClean="0"/>
              <a:t>ùng</a:t>
            </a:r>
            <a:r>
              <a:rPr lang="en-US" sz="2800" b="1" dirty="0" smtClean="0"/>
              <a:t> </a:t>
            </a:r>
            <a:r>
              <a:rPr lang="en-US" sz="2800" b="1" dirty="0" err="1" smtClean="0"/>
              <a:t>kháng</a:t>
            </a:r>
            <a:r>
              <a:rPr lang="en-US" sz="2800" b="1" dirty="0" smtClean="0"/>
              <a:t> </a:t>
            </a:r>
            <a:r>
              <a:rPr lang="en-US" sz="2800" b="1" dirty="0" err="1" smtClean="0"/>
              <a:t>sinh</a:t>
            </a:r>
            <a:r>
              <a:rPr lang="en-US" sz="2800" b="1" dirty="0" smtClean="0"/>
              <a:t> </a:t>
            </a:r>
            <a:r>
              <a:rPr lang="en-US" sz="2800" b="1" dirty="0" err="1" smtClean="0"/>
              <a:t>đường</a:t>
            </a:r>
            <a:r>
              <a:rPr lang="en-US" sz="2800" b="1" dirty="0" smtClean="0"/>
              <a:t> </a:t>
            </a:r>
            <a:r>
              <a:rPr lang="en-US" sz="2800" b="1" dirty="0" err="1" smtClean="0"/>
              <a:t>tĩnh</a:t>
            </a:r>
            <a:r>
              <a:rPr lang="en-US" sz="2800" b="1" dirty="0" smtClean="0"/>
              <a:t> </a:t>
            </a:r>
            <a:r>
              <a:rPr lang="en-US" sz="2800" b="1" dirty="0" err="1" smtClean="0"/>
              <a:t>mạch</a:t>
            </a:r>
            <a:r>
              <a:rPr lang="en-US" sz="2800" b="1" dirty="0" smtClean="0"/>
              <a:t> </a:t>
            </a:r>
            <a:r>
              <a:rPr lang="en-US" sz="2800" b="1" dirty="0" err="1" smtClean="0"/>
              <a:t>sớm</a:t>
            </a:r>
            <a:r>
              <a:rPr lang="en-US" sz="2800" b="1" dirty="0" smtClean="0"/>
              <a:t> </a:t>
            </a:r>
            <a:r>
              <a:rPr lang="en-US" sz="2800" b="1" dirty="0" err="1" smtClean="0"/>
              <a:t>nhất</a:t>
            </a:r>
            <a:r>
              <a:rPr lang="en-US" sz="2800" b="1" dirty="0" smtClean="0"/>
              <a:t> </a:t>
            </a:r>
            <a:r>
              <a:rPr lang="en-US" sz="2800" b="1" dirty="0" err="1" smtClean="0"/>
              <a:t>có</a:t>
            </a:r>
            <a:r>
              <a:rPr lang="en-US" sz="2800" b="1" dirty="0" smtClean="0"/>
              <a:t> </a:t>
            </a:r>
            <a:r>
              <a:rPr lang="en-US" sz="2800" b="1" dirty="0" err="1" smtClean="0"/>
              <a:t>thể</a:t>
            </a:r>
            <a:r>
              <a:rPr lang="en-US" sz="2800" b="1" dirty="0" smtClean="0"/>
              <a:t>, </a:t>
            </a:r>
            <a:r>
              <a:rPr lang="en-US" sz="2800" b="1" dirty="0" err="1" smtClean="0"/>
              <a:t>trong</a:t>
            </a:r>
            <a:r>
              <a:rPr lang="en-US" sz="2800" b="1" dirty="0" smtClean="0"/>
              <a:t> 1h, </a:t>
            </a:r>
            <a:r>
              <a:rPr lang="en-US" sz="2800" b="1" dirty="0" err="1" smtClean="0"/>
              <a:t>sau</a:t>
            </a:r>
            <a:r>
              <a:rPr lang="en-US" sz="2800" b="1" dirty="0" smtClean="0"/>
              <a:t> </a:t>
            </a:r>
            <a:r>
              <a:rPr lang="en-US" sz="2800" b="1" dirty="0" err="1" smtClean="0"/>
              <a:t>khi</a:t>
            </a:r>
            <a:r>
              <a:rPr lang="en-US" sz="2800" b="1" dirty="0" smtClean="0"/>
              <a:t> </a:t>
            </a:r>
            <a:r>
              <a:rPr lang="en-US" sz="2800" b="1" dirty="0" err="1" smtClean="0"/>
              <a:t>các</a:t>
            </a:r>
            <a:r>
              <a:rPr lang="en-US" sz="2800" b="1" dirty="0" smtClean="0"/>
              <a:t> </a:t>
            </a:r>
            <a:r>
              <a:rPr lang="en-US" sz="2800" b="1" dirty="0" err="1" smtClean="0"/>
              <a:t>chẩn</a:t>
            </a:r>
            <a:r>
              <a:rPr lang="en-US" sz="2800" b="1" dirty="0" smtClean="0"/>
              <a:t> </a:t>
            </a:r>
            <a:r>
              <a:rPr lang="en-US" sz="2800" b="1" dirty="0" err="1" smtClean="0"/>
              <a:t>đoán</a:t>
            </a:r>
            <a:r>
              <a:rPr lang="en-US" sz="2800" b="1" dirty="0" smtClean="0"/>
              <a:t> </a:t>
            </a:r>
            <a:r>
              <a:rPr lang="en-US" sz="2800" b="1" dirty="0" err="1" smtClean="0"/>
              <a:t>về</a:t>
            </a:r>
            <a:r>
              <a:rPr lang="en-US" sz="2800" b="1" dirty="0" smtClean="0"/>
              <a:t> sepsis và </a:t>
            </a:r>
            <a:r>
              <a:rPr lang="en-US" sz="2800" b="1" dirty="0" err="1" smtClean="0"/>
              <a:t>sốc</a:t>
            </a:r>
            <a:r>
              <a:rPr lang="en-US" sz="2800" b="1" dirty="0" smtClean="0"/>
              <a:t> </a:t>
            </a:r>
            <a:r>
              <a:rPr lang="en-US" sz="2800" b="1" dirty="0" err="1" smtClean="0"/>
              <a:t>nhiễm</a:t>
            </a:r>
            <a:r>
              <a:rPr lang="en-US" sz="2800" b="1" dirty="0" smtClean="0"/>
              <a:t> </a:t>
            </a:r>
            <a:r>
              <a:rPr lang="en-US" sz="2800" b="1" dirty="0" err="1" smtClean="0"/>
              <a:t>khuẩn</a:t>
            </a:r>
            <a:r>
              <a:rPr lang="en-US" sz="2800" b="1" dirty="0" smtClean="0"/>
              <a:t> </a:t>
            </a:r>
            <a:r>
              <a:rPr lang="en-US" sz="2800" b="1" dirty="0" err="1" smtClean="0"/>
              <a:t>được</a:t>
            </a:r>
            <a:r>
              <a:rPr lang="en-US" sz="2800" b="1" dirty="0" smtClean="0"/>
              <a:t> </a:t>
            </a:r>
            <a:r>
              <a:rPr lang="en-US" sz="2800" b="1" dirty="0" err="1" smtClean="0"/>
              <a:t>đưa</a:t>
            </a:r>
            <a:r>
              <a:rPr lang="en-US" sz="2800" b="1" dirty="0" smtClean="0"/>
              <a:t> </a:t>
            </a:r>
            <a:r>
              <a:rPr lang="en-US" sz="2800" b="1" dirty="0" err="1" smtClean="0"/>
              <a:t>ra.</a:t>
            </a:r>
            <a:endParaRPr lang="en-US" sz="2800" b="1" dirty="0"/>
          </a:p>
          <a:p>
            <a:pPr marL="0" indent="0" algn="just">
              <a:buNone/>
            </a:pPr>
            <a:r>
              <a:rPr lang="en-US" sz="2800" b="1" dirty="0" smtClean="0">
                <a:solidFill>
                  <a:srgbClr val="C00000"/>
                </a:solidFill>
              </a:rPr>
              <a:t>(</a:t>
            </a:r>
            <a:r>
              <a:rPr lang="en-US" sz="2800" b="1" dirty="0" err="1" smtClean="0">
                <a:solidFill>
                  <a:srgbClr val="C00000"/>
                </a:solidFill>
              </a:rPr>
              <a:t>khuyến</a:t>
            </a:r>
            <a:r>
              <a:rPr lang="en-US" sz="2800" b="1" dirty="0" smtClean="0">
                <a:solidFill>
                  <a:srgbClr val="C00000"/>
                </a:solidFill>
              </a:rPr>
              <a:t> </a:t>
            </a:r>
            <a:r>
              <a:rPr lang="en-US" sz="2800" b="1" dirty="0" err="1" smtClean="0">
                <a:solidFill>
                  <a:srgbClr val="C00000"/>
                </a:solidFill>
              </a:rPr>
              <a:t>cáo</a:t>
            </a:r>
            <a:r>
              <a:rPr lang="en-US" sz="2800" b="1" dirty="0" smtClean="0">
                <a:solidFill>
                  <a:srgbClr val="C00000"/>
                </a:solidFill>
              </a:rPr>
              <a:t> </a:t>
            </a:r>
            <a:r>
              <a:rPr lang="en-US" sz="2800" b="1" dirty="0" err="1" smtClean="0">
                <a:solidFill>
                  <a:srgbClr val="C00000"/>
                </a:solidFill>
              </a:rPr>
              <a:t>mạnh</a:t>
            </a:r>
            <a:r>
              <a:rPr lang="en-US" sz="2800" b="1" dirty="0" smtClean="0">
                <a:solidFill>
                  <a:srgbClr val="C00000"/>
                </a:solidFill>
              </a:rPr>
              <a:t>, </a:t>
            </a:r>
            <a:r>
              <a:rPr lang="en-US" sz="2800" b="1" dirty="0" err="1" smtClean="0">
                <a:solidFill>
                  <a:srgbClr val="C00000"/>
                </a:solidFill>
              </a:rPr>
              <a:t>chất</a:t>
            </a:r>
            <a:r>
              <a:rPr lang="en-US" sz="2800" b="1" dirty="0" smtClean="0">
                <a:solidFill>
                  <a:srgbClr val="C00000"/>
                </a:solidFill>
              </a:rPr>
              <a:t> </a:t>
            </a:r>
            <a:r>
              <a:rPr lang="en-US" sz="2800" b="1" dirty="0" err="1" smtClean="0">
                <a:solidFill>
                  <a:srgbClr val="C00000"/>
                </a:solidFill>
              </a:rPr>
              <a:t>lượng</a:t>
            </a:r>
            <a:r>
              <a:rPr lang="en-US" sz="2800" b="1" dirty="0" smtClean="0">
                <a:solidFill>
                  <a:srgbClr val="C00000"/>
                </a:solidFill>
              </a:rPr>
              <a:t> </a:t>
            </a:r>
            <a:r>
              <a:rPr lang="en-US" sz="2800" b="1" dirty="0" err="1" smtClean="0">
                <a:solidFill>
                  <a:srgbClr val="C00000"/>
                </a:solidFill>
              </a:rPr>
              <a:t>bằng</a:t>
            </a:r>
            <a:r>
              <a:rPr lang="en-US" sz="2800" b="1" dirty="0" smtClean="0">
                <a:solidFill>
                  <a:srgbClr val="C00000"/>
                </a:solidFill>
              </a:rPr>
              <a:t> </a:t>
            </a:r>
            <a:r>
              <a:rPr lang="en-US" sz="2800" b="1" dirty="0" err="1" smtClean="0">
                <a:solidFill>
                  <a:srgbClr val="C00000"/>
                </a:solidFill>
              </a:rPr>
              <a:t>chứng</a:t>
            </a:r>
            <a:r>
              <a:rPr lang="en-US" sz="2800" b="1" dirty="0" smtClean="0">
                <a:solidFill>
                  <a:srgbClr val="C00000"/>
                </a:solidFill>
              </a:rPr>
              <a:t> </a:t>
            </a:r>
            <a:r>
              <a:rPr lang="en-US" sz="2800" b="1" dirty="0" err="1" smtClean="0">
                <a:solidFill>
                  <a:srgbClr val="C00000"/>
                </a:solidFill>
              </a:rPr>
              <a:t>trung</a:t>
            </a:r>
            <a:r>
              <a:rPr lang="en-US" sz="2800" b="1" dirty="0" smtClean="0">
                <a:solidFill>
                  <a:srgbClr val="C00000"/>
                </a:solidFill>
              </a:rPr>
              <a:t> </a:t>
            </a:r>
            <a:r>
              <a:rPr lang="en-US" sz="2800" b="1" dirty="0" err="1" smtClean="0">
                <a:solidFill>
                  <a:srgbClr val="C00000"/>
                </a:solidFill>
              </a:rPr>
              <a:t>bình</a:t>
            </a:r>
            <a:r>
              <a:rPr lang="en-US" sz="2800" b="1" dirty="0" smtClean="0">
                <a:solidFill>
                  <a:srgbClr val="C00000"/>
                </a:solidFill>
              </a:rPr>
              <a:t>).</a:t>
            </a:r>
            <a:endParaRPr lang="en-US" sz="2800" b="1" dirty="0">
              <a:solidFill>
                <a:srgbClr val="C00000"/>
              </a:solidFill>
            </a:endParaRPr>
          </a:p>
          <a:p>
            <a:pPr algn="just">
              <a:buFont typeface="Wingdings" pitchFamily="2" charset="2"/>
              <a:buChar char="v"/>
            </a:pPr>
            <a:r>
              <a:rPr lang="en-US" b="1" dirty="0" err="1"/>
              <a:t>D</a:t>
            </a:r>
            <a:r>
              <a:rPr lang="en-US" sz="2800" b="1" dirty="0" err="1" smtClean="0"/>
              <a:t>ùng</a:t>
            </a:r>
            <a:r>
              <a:rPr lang="en-US" sz="2800" b="1" dirty="0" smtClean="0"/>
              <a:t> </a:t>
            </a:r>
            <a:r>
              <a:rPr lang="en-US" sz="2800" b="1" dirty="0" err="1" smtClean="0"/>
              <a:t>kháng</a:t>
            </a:r>
            <a:r>
              <a:rPr lang="en-US" sz="2800" b="1" dirty="0" smtClean="0"/>
              <a:t> </a:t>
            </a:r>
            <a:r>
              <a:rPr lang="en-US" sz="2800" b="1" dirty="0" err="1" smtClean="0"/>
              <a:t>sinh</a:t>
            </a:r>
            <a:r>
              <a:rPr lang="en-US" sz="2800" b="1" dirty="0" smtClean="0"/>
              <a:t> </a:t>
            </a:r>
            <a:r>
              <a:rPr lang="en-US" sz="2800" b="1" dirty="0" err="1" smtClean="0"/>
              <a:t>phổ</a:t>
            </a:r>
            <a:r>
              <a:rPr lang="en-US" sz="2800" b="1" dirty="0" smtClean="0"/>
              <a:t> </a:t>
            </a:r>
            <a:r>
              <a:rPr lang="en-US" sz="2800" b="1" dirty="0" err="1" smtClean="0"/>
              <a:t>rộng</a:t>
            </a:r>
            <a:r>
              <a:rPr lang="en-US" sz="2800" b="1" dirty="0" smtClean="0"/>
              <a:t> </a:t>
            </a:r>
            <a:r>
              <a:rPr lang="en-US" sz="2800" b="1" dirty="0" err="1" smtClean="0"/>
              <a:t>theo</a:t>
            </a:r>
            <a:r>
              <a:rPr lang="en-US" sz="2800" b="1" dirty="0" smtClean="0"/>
              <a:t> </a:t>
            </a:r>
            <a:r>
              <a:rPr lang="en-US" sz="2800" b="1" dirty="0" err="1" smtClean="0"/>
              <a:t>kinh</a:t>
            </a:r>
            <a:r>
              <a:rPr lang="en-US" sz="2800" b="1" dirty="0" smtClean="0"/>
              <a:t> </a:t>
            </a:r>
            <a:r>
              <a:rPr lang="en-US" sz="2800" b="1" dirty="0" err="1" smtClean="0"/>
              <a:t>nghiệm</a:t>
            </a:r>
            <a:r>
              <a:rPr lang="en-US" sz="2800" b="1" dirty="0" smtClean="0"/>
              <a:t>, 1 </a:t>
            </a:r>
            <a:r>
              <a:rPr lang="en-US" sz="2800" b="1" dirty="0" err="1" smtClean="0"/>
              <a:t>hoặc</a:t>
            </a:r>
            <a:r>
              <a:rPr lang="en-US" sz="2800" b="1" dirty="0" smtClean="0"/>
              <a:t> </a:t>
            </a:r>
            <a:r>
              <a:rPr lang="en-US" sz="2800" b="1" dirty="0" err="1" smtClean="0"/>
              <a:t>nhiều</a:t>
            </a:r>
            <a:r>
              <a:rPr lang="en-US" sz="2800" b="1" dirty="0" smtClean="0"/>
              <a:t> </a:t>
            </a:r>
            <a:r>
              <a:rPr lang="en-US" sz="2800" b="1" dirty="0" err="1" smtClean="0"/>
              <a:t>nhiều</a:t>
            </a:r>
            <a:r>
              <a:rPr lang="en-US" sz="2800" b="1" dirty="0" smtClean="0"/>
              <a:t> </a:t>
            </a:r>
            <a:r>
              <a:rPr lang="en-US" sz="2800" b="1" dirty="0" err="1" smtClean="0"/>
              <a:t>loại</a:t>
            </a:r>
            <a:r>
              <a:rPr lang="en-US" sz="2800" b="1" dirty="0" smtClean="0"/>
              <a:t> </a:t>
            </a:r>
            <a:r>
              <a:rPr lang="en-US" sz="2800" b="1" dirty="0" err="1" smtClean="0"/>
              <a:t>kháng</a:t>
            </a:r>
            <a:r>
              <a:rPr lang="en-US" sz="2800" b="1" dirty="0" smtClean="0"/>
              <a:t> </a:t>
            </a:r>
            <a:r>
              <a:rPr lang="en-US" sz="2800" b="1" dirty="0" err="1" smtClean="0"/>
              <a:t>sinh</a:t>
            </a:r>
            <a:r>
              <a:rPr lang="en-US" sz="2800" b="1" dirty="0" smtClean="0"/>
              <a:t> </a:t>
            </a:r>
            <a:r>
              <a:rPr lang="en-US" sz="2800" b="1" dirty="0" err="1" smtClean="0"/>
              <a:t>để</a:t>
            </a:r>
            <a:r>
              <a:rPr lang="en-US" sz="2800" b="1" dirty="0" smtClean="0"/>
              <a:t> </a:t>
            </a:r>
            <a:r>
              <a:rPr lang="en-US" sz="2800" b="1" dirty="0" err="1" smtClean="0"/>
              <a:t>phủ</a:t>
            </a:r>
            <a:r>
              <a:rPr lang="en-US" sz="2800" b="1" dirty="0" smtClean="0"/>
              <a:t> </a:t>
            </a:r>
            <a:r>
              <a:rPr lang="en-US" sz="2800" b="1" dirty="0" err="1" smtClean="0"/>
              <a:t>hết</a:t>
            </a:r>
            <a:r>
              <a:rPr lang="en-US" sz="2800" b="1" dirty="0" smtClean="0"/>
              <a:t> </a:t>
            </a:r>
            <a:r>
              <a:rPr lang="en-US" sz="2800" b="1" dirty="0" err="1" smtClean="0"/>
              <a:t>các</a:t>
            </a:r>
            <a:r>
              <a:rPr lang="en-US" sz="2800" b="1" dirty="0" smtClean="0"/>
              <a:t> vi </a:t>
            </a:r>
            <a:r>
              <a:rPr lang="en-US" sz="2800" b="1" dirty="0" err="1" smtClean="0"/>
              <a:t>khuẩn</a:t>
            </a:r>
            <a:r>
              <a:rPr lang="en-US" sz="2800" b="1" dirty="0" smtClean="0"/>
              <a:t> </a:t>
            </a:r>
            <a:r>
              <a:rPr lang="en-US" sz="2800" b="1" dirty="0" err="1" smtClean="0"/>
              <a:t>nghi</a:t>
            </a:r>
            <a:r>
              <a:rPr lang="en-US" sz="2800" b="1" dirty="0" smtClean="0"/>
              <a:t> </a:t>
            </a:r>
            <a:r>
              <a:rPr lang="en-US" sz="2800" b="1" dirty="0" err="1" smtClean="0"/>
              <a:t>ngờ</a:t>
            </a:r>
            <a:r>
              <a:rPr lang="en-US" sz="2800" b="1" dirty="0" smtClean="0"/>
              <a:t>.</a:t>
            </a:r>
            <a:endParaRPr lang="en-US" sz="2800" b="1" dirty="0"/>
          </a:p>
          <a:p>
            <a:pPr marL="0" indent="0" algn="just">
              <a:buNone/>
            </a:pPr>
            <a:r>
              <a:rPr lang="en-US" sz="2800" b="1" dirty="0">
                <a:solidFill>
                  <a:srgbClr val="C00000"/>
                </a:solidFill>
              </a:rPr>
              <a:t>(</a:t>
            </a:r>
            <a:r>
              <a:rPr lang="en-US" sz="2800" b="1" dirty="0" err="1">
                <a:solidFill>
                  <a:srgbClr val="C00000"/>
                </a:solidFill>
              </a:rPr>
              <a:t>khuyến</a:t>
            </a:r>
            <a:r>
              <a:rPr lang="en-US" sz="2800" b="1" dirty="0">
                <a:solidFill>
                  <a:srgbClr val="C00000"/>
                </a:solidFill>
              </a:rPr>
              <a:t> </a:t>
            </a:r>
            <a:r>
              <a:rPr lang="en-US" sz="2800" b="1" dirty="0" err="1">
                <a:solidFill>
                  <a:srgbClr val="C00000"/>
                </a:solidFill>
              </a:rPr>
              <a:t>cáo</a:t>
            </a:r>
            <a:r>
              <a:rPr lang="en-US" sz="2800" b="1" dirty="0">
                <a:solidFill>
                  <a:srgbClr val="C00000"/>
                </a:solidFill>
              </a:rPr>
              <a:t> </a:t>
            </a:r>
            <a:r>
              <a:rPr lang="en-US" sz="2800" b="1" dirty="0" err="1">
                <a:solidFill>
                  <a:srgbClr val="C00000"/>
                </a:solidFill>
              </a:rPr>
              <a:t>mạnh</a:t>
            </a:r>
            <a:r>
              <a:rPr lang="en-US" sz="2800" b="1" dirty="0" smtClean="0">
                <a:solidFill>
                  <a:srgbClr val="C00000"/>
                </a:solidFill>
              </a:rPr>
              <a:t>, </a:t>
            </a:r>
            <a:r>
              <a:rPr lang="en-US" sz="2800" b="1" dirty="0" err="1" smtClean="0">
                <a:solidFill>
                  <a:srgbClr val="C00000"/>
                </a:solidFill>
              </a:rPr>
              <a:t>chất</a:t>
            </a:r>
            <a:r>
              <a:rPr lang="en-US" sz="2800" b="1" dirty="0" smtClean="0">
                <a:solidFill>
                  <a:srgbClr val="C00000"/>
                </a:solidFill>
              </a:rPr>
              <a:t> </a:t>
            </a:r>
            <a:r>
              <a:rPr lang="en-US" sz="2800" b="1" dirty="0" err="1" smtClean="0">
                <a:solidFill>
                  <a:srgbClr val="C00000"/>
                </a:solidFill>
              </a:rPr>
              <a:t>lượng</a:t>
            </a:r>
            <a:r>
              <a:rPr lang="en-US" sz="2800" b="1" dirty="0" smtClean="0">
                <a:solidFill>
                  <a:srgbClr val="C00000"/>
                </a:solidFill>
              </a:rPr>
              <a:t> </a:t>
            </a:r>
            <a:r>
              <a:rPr lang="en-US" sz="2800" b="1" dirty="0" err="1">
                <a:solidFill>
                  <a:srgbClr val="C00000"/>
                </a:solidFill>
              </a:rPr>
              <a:t>bằng</a:t>
            </a:r>
            <a:r>
              <a:rPr lang="en-US" sz="2800" b="1" dirty="0">
                <a:solidFill>
                  <a:srgbClr val="C00000"/>
                </a:solidFill>
              </a:rPr>
              <a:t> </a:t>
            </a:r>
            <a:r>
              <a:rPr lang="en-US" sz="2800" b="1" dirty="0" err="1">
                <a:solidFill>
                  <a:srgbClr val="C00000"/>
                </a:solidFill>
              </a:rPr>
              <a:t>chứng</a:t>
            </a:r>
            <a:r>
              <a:rPr lang="en-US" sz="2800" b="1" dirty="0">
                <a:solidFill>
                  <a:srgbClr val="C00000"/>
                </a:solidFill>
              </a:rPr>
              <a:t> </a:t>
            </a:r>
            <a:r>
              <a:rPr lang="en-US" sz="2800" b="1" dirty="0" err="1">
                <a:solidFill>
                  <a:srgbClr val="C00000"/>
                </a:solidFill>
              </a:rPr>
              <a:t>trung</a:t>
            </a:r>
            <a:r>
              <a:rPr lang="en-US" sz="2800" b="1" dirty="0">
                <a:solidFill>
                  <a:srgbClr val="C00000"/>
                </a:solidFill>
              </a:rPr>
              <a:t> </a:t>
            </a:r>
            <a:r>
              <a:rPr lang="en-US" sz="2800" b="1" dirty="0" err="1">
                <a:solidFill>
                  <a:srgbClr val="C00000"/>
                </a:solidFill>
              </a:rPr>
              <a:t>bình</a:t>
            </a:r>
            <a:r>
              <a:rPr lang="en-US" sz="2800" b="1" dirty="0">
                <a:solidFill>
                  <a:srgbClr val="C00000"/>
                </a:solidFill>
              </a:rPr>
              <a:t>).</a:t>
            </a:r>
          </a:p>
        </p:txBody>
      </p:sp>
    </p:spTree>
    <p:extLst>
      <p:ext uri="{BB962C8B-B14F-4D97-AF65-F5344CB8AC3E}">
        <p14:creationId xmlns:p14="http://schemas.microsoft.com/office/powerpoint/2010/main" val="1294428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04800" y="304800"/>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smtClean="0">
                <a:latin typeface="Times New Roman" panose="02020603050405020304" pitchFamily="18" charset="0"/>
                <a:cs typeface="Times New Roman" panose="02020603050405020304" pitchFamily="18" charset="0"/>
              </a:rPr>
              <a:t> </a:t>
            </a:r>
            <a:r>
              <a:rPr lang="en" sz="4000" b="1" dirty="0">
                <a:solidFill>
                  <a:srgbClr val="C00000"/>
                </a:solidFill>
              </a:rPr>
              <a:t>Bù dịch ban đầu</a:t>
            </a:r>
            <a:endParaRPr sz="4000" b="1" dirty="0">
              <a:solidFill>
                <a:srgbClr val="C00000"/>
              </a:solidFill>
            </a:endParaRPr>
          </a:p>
        </p:txBody>
      </p:sp>
      <p:sp>
        <p:nvSpPr>
          <p:cNvPr id="122" name="Google Shape;122;p20"/>
          <p:cNvSpPr txBox="1">
            <a:spLocks noGrp="1"/>
          </p:cNvSpPr>
          <p:nvPr>
            <p:ph type="body" idx="1"/>
          </p:nvPr>
        </p:nvSpPr>
        <p:spPr>
          <a:xfrm>
            <a:off x="152400" y="1524000"/>
            <a:ext cx="8339400" cy="4555200"/>
          </a:xfrm>
          <a:prstGeom prst="rect">
            <a:avLst/>
          </a:prstGeom>
        </p:spPr>
        <p:txBody>
          <a:bodyPr spcFirstLastPara="1" wrap="square" lIns="91425" tIns="91425" rIns="91425" bIns="91425" anchor="t" anchorCtr="0">
            <a:noAutofit/>
          </a:bodyPr>
          <a:lstStyle/>
          <a:p>
            <a:pPr lvl="0" indent="-457200" algn="just" rtl="0">
              <a:spcBef>
                <a:spcPts val="0"/>
              </a:spcBef>
              <a:spcAft>
                <a:spcPts val="0"/>
              </a:spcAft>
              <a:buFont typeface="Wingdings" pitchFamily="2" charset="2"/>
              <a:buChar char="v"/>
            </a:pPr>
            <a:r>
              <a:rPr lang="en" sz="2600" dirty="0" smtClean="0"/>
              <a:t>Sử dụng dịch tinh thể, tránh dùng dung dịch keo.</a:t>
            </a:r>
            <a:endParaRPr sz="2600" dirty="0"/>
          </a:p>
          <a:p>
            <a:pPr lvl="0" indent="-457200" algn="just" rtl="0">
              <a:spcBef>
                <a:spcPts val="1600"/>
              </a:spcBef>
              <a:spcAft>
                <a:spcPts val="0"/>
              </a:spcAft>
              <a:buFont typeface="Wingdings" pitchFamily="2" charset="2"/>
              <a:buChar char="v"/>
            </a:pPr>
            <a:r>
              <a:rPr lang="en" sz="2600" dirty="0" smtClean="0"/>
              <a:t>Sử dụng các thông số động và biện pháp truyền dịch để đánh giá đáp ứng bù dịch. </a:t>
            </a:r>
            <a:endParaRPr sz="2600" dirty="0"/>
          </a:p>
          <a:p>
            <a:pPr lvl="0" indent="-457200" algn="just" rtl="0">
              <a:spcBef>
                <a:spcPts val="1600"/>
              </a:spcBef>
              <a:spcAft>
                <a:spcPts val="0"/>
              </a:spcAft>
              <a:buFont typeface="Wingdings" pitchFamily="2" charset="2"/>
              <a:buChar char="v"/>
            </a:pPr>
            <a:r>
              <a:rPr lang="en" sz="2600" dirty="0" smtClean="0"/>
              <a:t>Phân biệt đáp ứng với bù dịch là từ nhu cầu truyền dịch.</a:t>
            </a:r>
            <a:endParaRPr sz="2600" dirty="0"/>
          </a:p>
          <a:p>
            <a:pPr lvl="0" indent="-457200" algn="just" rtl="0">
              <a:spcBef>
                <a:spcPts val="1600"/>
              </a:spcBef>
              <a:spcAft>
                <a:spcPts val="1600"/>
              </a:spcAft>
              <a:buFont typeface="Wingdings" pitchFamily="2" charset="2"/>
              <a:buChar char="v"/>
            </a:pPr>
            <a:r>
              <a:rPr lang="en" sz="2600" dirty="0" smtClean="0"/>
              <a:t>Khuyến cáo dùng dung dịch albumin nếu như người bệnh cần truyền 1 lượng dịch lớn</a:t>
            </a:r>
            <a:endParaRPr sz="2600" dirty="0"/>
          </a:p>
        </p:txBody>
      </p:sp>
      <p:sp>
        <p:nvSpPr>
          <p:cNvPr id="123" name="Google Shape;123;p20"/>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032182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rgbClr val="C00000"/>
                </a:solidFill>
              </a:rPr>
              <a:t>Thuốc co mạch (Vasopressors)</a:t>
            </a:r>
            <a:endParaRPr sz="4000" b="1" dirty="0">
              <a:solidFill>
                <a:srgbClr val="C00000"/>
              </a:solidFill>
            </a:endParaRPr>
          </a:p>
        </p:txBody>
      </p:sp>
      <p:sp>
        <p:nvSpPr>
          <p:cNvPr id="136" name="Google Shape;136;p22"/>
          <p:cNvSpPr txBox="1">
            <a:spLocks noGrp="1"/>
          </p:cNvSpPr>
          <p:nvPr>
            <p:ph type="body" idx="1"/>
          </p:nvPr>
        </p:nvSpPr>
        <p:spPr>
          <a:xfrm>
            <a:off x="402300" y="1536625"/>
            <a:ext cx="8339400" cy="4555200"/>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Font typeface="Wingdings" pitchFamily="2" charset="2"/>
              <a:buChar char="v"/>
            </a:pPr>
            <a:r>
              <a:rPr lang="en" sz="2600" dirty="0" smtClean="0"/>
              <a:t>Norepinephrine: lựa chọn đầu tay, mục tiêu MAP </a:t>
            </a:r>
            <a:r>
              <a:rPr lang="en" sz="2600" dirty="0"/>
              <a:t>65 mmHg.</a:t>
            </a:r>
            <a:endParaRPr sz="2600" dirty="0"/>
          </a:p>
          <a:p>
            <a:pPr lvl="0" indent="-457200" algn="l" rtl="0">
              <a:spcBef>
                <a:spcPts val="1600"/>
              </a:spcBef>
              <a:spcAft>
                <a:spcPts val="0"/>
              </a:spcAft>
              <a:buFont typeface="Wingdings" pitchFamily="2" charset="2"/>
              <a:buChar char="v"/>
            </a:pPr>
            <a:r>
              <a:rPr lang="en" sz="2600" dirty="0" smtClean="0"/>
              <a:t>Epinephrine và </a:t>
            </a:r>
            <a:r>
              <a:rPr lang="en" sz="2600" dirty="0"/>
              <a:t>vasopressin </a:t>
            </a:r>
            <a:r>
              <a:rPr lang="en" sz="2600" dirty="0" smtClean="0"/>
              <a:t>có thể dùng thêm</a:t>
            </a:r>
            <a:endParaRPr sz="2600" dirty="0"/>
          </a:p>
          <a:p>
            <a:pPr lvl="0" indent="-457200" algn="l" rtl="0">
              <a:spcBef>
                <a:spcPts val="1600"/>
              </a:spcBef>
              <a:spcAft>
                <a:spcPts val="0"/>
              </a:spcAft>
              <a:buFont typeface="Wingdings" pitchFamily="2" charset="2"/>
              <a:buChar char="v"/>
            </a:pPr>
            <a:r>
              <a:rPr lang="en" sz="2600" dirty="0" smtClean="0"/>
              <a:t>Dopamine chỉ định cho những ca cụ thể  </a:t>
            </a:r>
            <a:r>
              <a:rPr lang="en" sz="2600" dirty="0"/>
              <a:t>- </a:t>
            </a:r>
            <a:r>
              <a:rPr lang="en" sz="2600" dirty="0" smtClean="0"/>
              <a:t>không có vai trò tăng tưới máu thận.</a:t>
            </a:r>
            <a:endParaRPr sz="2600" dirty="0"/>
          </a:p>
          <a:p>
            <a:pPr lvl="0" indent="-457200" algn="l" rtl="0">
              <a:spcBef>
                <a:spcPts val="1600"/>
              </a:spcBef>
              <a:spcAft>
                <a:spcPts val="1600"/>
              </a:spcAft>
              <a:buFont typeface="Wingdings" pitchFamily="2" charset="2"/>
              <a:buChar char="v"/>
            </a:pPr>
            <a:r>
              <a:rPr lang="en" sz="2600" dirty="0" smtClean="0"/>
              <a:t>Đặt catheter </a:t>
            </a:r>
            <a:r>
              <a:rPr lang="en" sz="2600" dirty="0"/>
              <a:t>đ</a:t>
            </a:r>
            <a:r>
              <a:rPr lang="en" sz="2600" dirty="0" smtClean="0"/>
              <a:t>ộng mạch</a:t>
            </a:r>
            <a:endParaRPr sz="2600" dirty="0"/>
          </a:p>
        </p:txBody>
      </p:sp>
      <p:sp>
        <p:nvSpPr>
          <p:cNvPr id="137" name="Google Shape;137;p22"/>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9205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rgbClr val="C00000"/>
                </a:solidFill>
              </a:rPr>
              <a:t>Steroids</a:t>
            </a:r>
            <a:endParaRPr sz="4000" b="1" dirty="0">
              <a:solidFill>
                <a:srgbClr val="C00000"/>
              </a:solidFill>
            </a:endParaRPr>
          </a:p>
        </p:txBody>
      </p:sp>
      <p:sp>
        <p:nvSpPr>
          <p:cNvPr id="150" name="Google Shape;150;p24"/>
          <p:cNvSpPr txBox="1">
            <a:spLocks noGrp="1"/>
          </p:cNvSpPr>
          <p:nvPr>
            <p:ph type="body" idx="1"/>
          </p:nvPr>
        </p:nvSpPr>
        <p:spPr>
          <a:xfrm>
            <a:off x="402299" y="1536625"/>
            <a:ext cx="8591575" cy="4555200"/>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Font typeface="Wingdings" pitchFamily="2" charset="2"/>
              <a:buChar char="v"/>
            </a:pPr>
            <a:r>
              <a:rPr lang="en" sz="2600" dirty="0" smtClean="0"/>
              <a:t>Dùng khi tụt huyết áp không đáp ứng với bù dịch và vận mạch. </a:t>
            </a:r>
            <a:endParaRPr sz="2600" dirty="0"/>
          </a:p>
          <a:p>
            <a:pPr lvl="0" indent="-457200" algn="l" rtl="0">
              <a:spcBef>
                <a:spcPts val="1600"/>
              </a:spcBef>
              <a:spcAft>
                <a:spcPts val="0"/>
              </a:spcAft>
              <a:buFont typeface="Wingdings" pitchFamily="2" charset="2"/>
              <a:buChar char="v"/>
            </a:pPr>
            <a:endParaRPr sz="2600" dirty="0"/>
          </a:p>
          <a:p>
            <a:pPr lvl="0" indent="-457200" algn="l" rtl="0">
              <a:spcBef>
                <a:spcPts val="1600"/>
              </a:spcBef>
              <a:spcAft>
                <a:spcPts val="0"/>
              </a:spcAft>
              <a:buFont typeface="Wingdings" pitchFamily="2" charset="2"/>
              <a:buChar char="v"/>
            </a:pPr>
            <a:r>
              <a:rPr lang="en" sz="2600" dirty="0"/>
              <a:t>Hydrocortisone 200 </a:t>
            </a:r>
            <a:r>
              <a:rPr lang="en" sz="2600" dirty="0" smtClean="0"/>
              <a:t>mg/ngày (truyền liên tục)</a:t>
            </a:r>
            <a:endParaRPr sz="2600" dirty="0"/>
          </a:p>
          <a:p>
            <a:pPr lvl="0" indent="-457200" algn="l" rtl="0">
              <a:spcBef>
                <a:spcPts val="1600"/>
              </a:spcBef>
              <a:spcAft>
                <a:spcPts val="0"/>
              </a:spcAft>
              <a:buFont typeface="Wingdings" pitchFamily="2" charset="2"/>
              <a:buChar char="v"/>
            </a:pPr>
            <a:endParaRPr sz="2600" dirty="0" smtClean="0"/>
          </a:p>
          <a:p>
            <a:pPr lvl="0" indent="-457200">
              <a:spcBef>
                <a:spcPts val="1600"/>
              </a:spcBef>
              <a:buFont typeface="Wingdings" pitchFamily="2" charset="2"/>
              <a:buChar char="v"/>
            </a:pPr>
            <a:r>
              <a:rPr lang="en" sz="2600" dirty="0" smtClean="0"/>
              <a:t>Không khuyến </a:t>
            </a:r>
            <a:r>
              <a:rPr lang="en" sz="2600" dirty="0"/>
              <a:t>cáo dùng </a:t>
            </a:r>
            <a:r>
              <a:rPr lang="en" sz="2600" dirty="0" smtClean="0"/>
              <a:t>test ACTH. </a:t>
            </a:r>
            <a:endParaRPr sz="2600" dirty="0" smtClean="0"/>
          </a:p>
          <a:p>
            <a:pPr marL="342900" lvl="0" indent="-342900" algn="l" rtl="0">
              <a:spcBef>
                <a:spcPts val="1600"/>
              </a:spcBef>
              <a:spcAft>
                <a:spcPts val="0"/>
              </a:spcAft>
              <a:buFont typeface="Wingdings" pitchFamily="2" charset="2"/>
              <a:buChar char="v"/>
            </a:pPr>
            <a:endParaRPr sz="2600" dirty="0" smtClean="0"/>
          </a:p>
          <a:p>
            <a:pPr marL="342900" lvl="0" indent="-342900" algn="l" rtl="0">
              <a:spcBef>
                <a:spcPts val="1600"/>
              </a:spcBef>
              <a:spcAft>
                <a:spcPts val="1600"/>
              </a:spcAft>
              <a:buFont typeface="Wingdings" pitchFamily="2" charset="2"/>
              <a:buChar char="v"/>
            </a:pPr>
            <a:endParaRPr sz="2600" dirty="0"/>
          </a:p>
        </p:txBody>
      </p:sp>
      <p:sp>
        <p:nvSpPr>
          <p:cNvPr id="151" name="Google Shape;151;p24"/>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415542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rgbClr val="C00000"/>
                </a:solidFill>
              </a:rPr>
              <a:t>Đường máu</a:t>
            </a:r>
            <a:endParaRPr sz="4000" b="1" dirty="0">
              <a:solidFill>
                <a:srgbClr val="C00000"/>
              </a:solidFill>
            </a:endParaRPr>
          </a:p>
        </p:txBody>
      </p:sp>
      <p:sp>
        <p:nvSpPr>
          <p:cNvPr id="164" name="Google Shape;164;p26"/>
          <p:cNvSpPr txBox="1">
            <a:spLocks noGrp="1"/>
          </p:cNvSpPr>
          <p:nvPr>
            <p:ph type="body" idx="1"/>
          </p:nvPr>
        </p:nvSpPr>
        <p:spPr>
          <a:xfrm>
            <a:off x="402300" y="1536625"/>
            <a:ext cx="8339400" cy="4555200"/>
          </a:xfrm>
          <a:prstGeom prst="rect">
            <a:avLst/>
          </a:prstGeom>
        </p:spPr>
        <p:txBody>
          <a:bodyPr spcFirstLastPara="1" wrap="square" lIns="91425" tIns="91425" rIns="91425" bIns="91425" anchor="t" anchorCtr="0">
            <a:noAutofit/>
          </a:bodyPr>
          <a:lstStyle/>
          <a:p>
            <a:pPr marL="533400" lvl="0" indent="-457200" algn="l" rtl="0">
              <a:spcBef>
                <a:spcPts val="0"/>
              </a:spcBef>
              <a:spcAft>
                <a:spcPts val="0"/>
              </a:spcAft>
              <a:buSzPts val="2400"/>
              <a:buFont typeface="Wingdings" pitchFamily="2" charset="2"/>
              <a:buChar char="v"/>
            </a:pPr>
            <a:r>
              <a:rPr lang="en" sz="2600" dirty="0" smtClean="0"/>
              <a:t>Có protocol kiểm soát . </a:t>
            </a:r>
            <a:endParaRPr sz="2600" dirty="0"/>
          </a:p>
          <a:p>
            <a:pPr marL="914400" lvl="0" indent="-457200" algn="l" rtl="0">
              <a:spcBef>
                <a:spcPts val="1600"/>
              </a:spcBef>
              <a:spcAft>
                <a:spcPts val="0"/>
              </a:spcAft>
              <a:buFont typeface="Wingdings" pitchFamily="2" charset="2"/>
              <a:buChar char="v"/>
            </a:pPr>
            <a:endParaRPr sz="2600" dirty="0"/>
          </a:p>
          <a:p>
            <a:pPr marL="533400" lvl="0" indent="-457200" algn="l" rtl="0">
              <a:spcBef>
                <a:spcPts val="1600"/>
              </a:spcBef>
              <a:spcAft>
                <a:spcPts val="0"/>
              </a:spcAft>
              <a:buSzPts val="2400"/>
              <a:buFont typeface="Wingdings" pitchFamily="2" charset="2"/>
              <a:buChar char="v"/>
            </a:pPr>
            <a:r>
              <a:rPr lang="en" sz="2600" dirty="0" smtClean="0"/>
              <a:t>Mục tiêu &lt;180 mmol/L</a:t>
            </a:r>
            <a:endParaRPr sz="2600" dirty="0"/>
          </a:p>
          <a:p>
            <a:pPr marL="914400" lvl="0" indent="-457200" algn="l" rtl="0">
              <a:spcBef>
                <a:spcPts val="1600"/>
              </a:spcBef>
              <a:spcAft>
                <a:spcPts val="0"/>
              </a:spcAft>
              <a:buFont typeface="Wingdings" pitchFamily="2" charset="2"/>
              <a:buChar char="v"/>
            </a:pPr>
            <a:endParaRPr sz="2600" dirty="0"/>
          </a:p>
          <a:p>
            <a:pPr marL="533400" lvl="0" indent="-457200" algn="l" rtl="0">
              <a:spcBef>
                <a:spcPts val="1600"/>
              </a:spcBef>
              <a:spcAft>
                <a:spcPts val="0"/>
              </a:spcAft>
              <a:buSzPts val="2400"/>
              <a:buFont typeface="Wingdings" pitchFamily="2" charset="2"/>
              <a:buChar char="v"/>
            </a:pPr>
            <a:r>
              <a:rPr lang="en" sz="2600" dirty="0" smtClean="0"/>
              <a:t>T</a:t>
            </a:r>
            <a:r>
              <a:rPr lang="en-US" sz="2600" dirty="0" smtClean="0"/>
              <a:t>h</a:t>
            </a:r>
            <a:r>
              <a:rPr lang="en" sz="2600" dirty="0" smtClean="0"/>
              <a:t>eo dõi ĐMMM mỗi 1-2 h</a:t>
            </a:r>
            <a:endParaRPr sz="2600" dirty="0"/>
          </a:p>
        </p:txBody>
      </p:sp>
      <p:sp>
        <p:nvSpPr>
          <p:cNvPr id="165" name="Google Shape;165;p26"/>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492676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370277" cy="2552771"/>
          </a:xfrm>
        </p:spPr>
        <p:txBody>
          <a:bodyPr>
            <a:noAutofit/>
          </a:bodyPr>
          <a:lstStyle/>
          <a:p>
            <a:r>
              <a:rPr lang="en-US" sz="2800" b="1" dirty="0">
                <a:solidFill>
                  <a:srgbClr val="C00000"/>
                </a:solidFill>
              </a:rPr>
              <a:t>The Third </a:t>
            </a:r>
            <a:r>
              <a:rPr lang="en-US" sz="2800" b="1" dirty="0" smtClean="0">
                <a:solidFill>
                  <a:srgbClr val="C00000"/>
                </a:solidFill>
              </a:rPr>
              <a:t>International Consensus </a:t>
            </a:r>
            <a:r>
              <a:rPr lang="en-US" sz="2800" b="1" dirty="0">
                <a:solidFill>
                  <a:srgbClr val="C00000"/>
                </a:solidFill>
              </a:rPr>
              <a:t>Definitions for Sepsis &amp; Septic Shock</a:t>
            </a:r>
            <a:br>
              <a:rPr lang="en-US" sz="2800" b="1" dirty="0">
                <a:solidFill>
                  <a:srgbClr val="C00000"/>
                </a:solidFill>
              </a:rPr>
            </a:br>
            <a:r>
              <a:rPr lang="en-US" sz="2800" b="1" dirty="0">
                <a:solidFill>
                  <a:srgbClr val="C00000"/>
                </a:solidFill>
              </a:rPr>
              <a:t>(Sepsis-3)</a:t>
            </a:r>
          </a:p>
        </p:txBody>
      </p:sp>
      <p:grpSp>
        <p:nvGrpSpPr>
          <p:cNvPr id="2" name="Group 1"/>
          <p:cNvGrpSpPr/>
          <p:nvPr/>
        </p:nvGrpSpPr>
        <p:grpSpPr>
          <a:xfrm>
            <a:off x="0" y="0"/>
            <a:ext cx="9144000" cy="2200655"/>
            <a:chOff x="0" y="0"/>
            <a:chExt cx="9144000" cy="2200655"/>
          </a:xfrm>
        </p:grpSpPr>
        <p:sp>
          <p:nvSpPr>
            <p:cNvPr id="6" name="object 4"/>
            <p:cNvSpPr/>
            <p:nvPr/>
          </p:nvSpPr>
          <p:spPr>
            <a:xfrm>
              <a:off x="0" y="0"/>
              <a:ext cx="9144000" cy="2200655"/>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111252" y="71627"/>
              <a:ext cx="918972" cy="923544"/>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1219200" y="138684"/>
              <a:ext cx="2590800" cy="789432"/>
            </a:xfrm>
            <a:prstGeom prst="rect">
              <a:avLst/>
            </a:prstGeom>
            <a:blipFill>
              <a:blip r:embed="rId5" cstate="print"/>
              <a:stretch>
                <a:fillRect/>
              </a:stretch>
            </a:blipFill>
          </p:spPr>
          <p:txBody>
            <a:bodyPr wrap="square" lIns="0" tIns="0" rIns="0" bIns="0" rtlCol="0"/>
            <a:lstStyle/>
            <a:p>
              <a:endParaRPr/>
            </a:p>
          </p:txBody>
        </p:sp>
      </p:grpSp>
      <p:sp>
        <p:nvSpPr>
          <p:cNvPr id="9" name="object 3"/>
          <p:cNvSpPr txBox="1">
            <a:spLocks noGrp="1"/>
          </p:cNvSpPr>
          <p:nvPr>
            <p:ph type="body" idx="1"/>
          </p:nvPr>
        </p:nvSpPr>
        <p:spPr>
          <a:xfrm>
            <a:off x="609600" y="3886200"/>
            <a:ext cx="7772400" cy="861774"/>
          </a:xfrm>
          <a:prstGeom prst="rect">
            <a:avLst/>
          </a:prstGeom>
        </p:spPr>
        <p:txBody>
          <a:bodyPr vert="horz" wrap="square" lIns="0" tIns="0" rIns="0" bIns="0" rtlCol="0">
            <a:spAutoFit/>
          </a:bodyPr>
          <a:lstStyle/>
          <a:p>
            <a:pPr marL="12700">
              <a:lnSpc>
                <a:spcPct val="100000"/>
              </a:lnSpc>
              <a:spcBef>
                <a:spcPts val="600"/>
              </a:spcBef>
              <a:spcAft>
                <a:spcPts val="600"/>
              </a:spcAft>
            </a:pPr>
            <a:r>
              <a:rPr lang="en-US" sz="2800" b="1" dirty="0" err="1" smtClean="0">
                <a:solidFill>
                  <a:schemeClr val="tx1"/>
                </a:solidFill>
                <a:latin typeface="Arial" panose="020B0604020202020204" pitchFamily="34" charset="0"/>
                <a:cs typeface="Arial" panose="020B0604020202020204" pitchFamily="34" charset="0"/>
              </a:rPr>
              <a:t>Hội</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nghị</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Đồng</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thuận</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Quốc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tế</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về</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định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nghĩa</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Nhiễm</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khuẩn</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và</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Sốc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nhiễm</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khuẩn</a:t>
            </a:r>
            <a:endParaRP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91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rgbClr val="C00000"/>
                </a:solidFill>
              </a:rPr>
              <a:t>Chế phẩm máu</a:t>
            </a:r>
            <a:endParaRPr sz="4000" b="1" dirty="0">
              <a:solidFill>
                <a:srgbClr val="C00000"/>
              </a:solidFill>
            </a:endParaRPr>
          </a:p>
        </p:txBody>
      </p:sp>
      <p:sp>
        <p:nvSpPr>
          <p:cNvPr id="171" name="Google Shape;171;p27"/>
          <p:cNvSpPr txBox="1">
            <a:spLocks noGrp="1"/>
          </p:cNvSpPr>
          <p:nvPr>
            <p:ph type="body" idx="1"/>
          </p:nvPr>
        </p:nvSpPr>
        <p:spPr>
          <a:xfrm>
            <a:off x="402300" y="1536625"/>
            <a:ext cx="8339400" cy="4555200"/>
          </a:xfrm>
          <a:prstGeom prst="rect">
            <a:avLst/>
          </a:prstGeom>
        </p:spPr>
        <p:txBody>
          <a:bodyPr spcFirstLastPara="1" wrap="square" lIns="91425" tIns="91425" rIns="91425" bIns="91425" anchor="t" anchorCtr="0">
            <a:noAutofit/>
          </a:bodyPr>
          <a:lstStyle/>
          <a:p>
            <a:pPr marL="533400" lvl="0" indent="-457200" rtl="0">
              <a:spcBef>
                <a:spcPts val="0"/>
              </a:spcBef>
              <a:spcAft>
                <a:spcPts val="0"/>
              </a:spcAft>
              <a:buSzPts val="2400"/>
              <a:buFont typeface="Wingdings" pitchFamily="2" charset="2"/>
              <a:buChar char="v"/>
            </a:pPr>
            <a:r>
              <a:rPr lang="en" sz="2600" dirty="0" smtClean="0"/>
              <a:t>Truyền máu khi Hb </a:t>
            </a:r>
            <a:r>
              <a:rPr lang="en" sz="2600" dirty="0"/>
              <a:t>7.0 mg/dl</a:t>
            </a:r>
            <a:br>
              <a:rPr lang="en" sz="2600" dirty="0"/>
            </a:br>
            <a:endParaRPr sz="2600" dirty="0"/>
          </a:p>
          <a:p>
            <a:pPr marL="533400" lvl="0" indent="-457200" rtl="0">
              <a:spcBef>
                <a:spcPts val="0"/>
              </a:spcBef>
              <a:spcAft>
                <a:spcPts val="0"/>
              </a:spcAft>
              <a:buSzPts val="2400"/>
              <a:buFont typeface="Wingdings" pitchFamily="2" charset="2"/>
              <a:buChar char="v"/>
            </a:pPr>
            <a:r>
              <a:rPr lang="en" sz="2600" dirty="0" smtClean="0"/>
              <a:t>Tránh dùng erythropoetin</a:t>
            </a:r>
            <a:r>
              <a:rPr lang="en" sz="2600" dirty="0"/>
              <a:t/>
            </a:r>
            <a:br>
              <a:rPr lang="en" sz="2600" dirty="0"/>
            </a:br>
            <a:endParaRPr sz="2600" dirty="0"/>
          </a:p>
          <a:p>
            <a:pPr marL="533400" lvl="0" indent="-457200" rtl="0">
              <a:spcBef>
                <a:spcPts val="0"/>
              </a:spcBef>
              <a:spcAft>
                <a:spcPts val="0"/>
              </a:spcAft>
              <a:buSzPts val="2400"/>
              <a:buFont typeface="Wingdings" pitchFamily="2" charset="2"/>
              <a:buChar char="v"/>
            </a:pPr>
            <a:r>
              <a:rPr lang="en" sz="2600" dirty="0" smtClean="0"/>
              <a:t>Tránh truyền plasma tươi đông lạnh để bình thường đông máu nếu không có chảy máu</a:t>
            </a:r>
            <a:r>
              <a:rPr lang="en" sz="2600" dirty="0"/>
              <a:t/>
            </a:r>
            <a:br>
              <a:rPr lang="en" sz="2600" dirty="0"/>
            </a:br>
            <a:endParaRPr sz="2600" dirty="0"/>
          </a:p>
          <a:p>
            <a:pPr marL="533400" lvl="0" indent="-457200" rtl="0">
              <a:spcBef>
                <a:spcPts val="0"/>
              </a:spcBef>
              <a:spcAft>
                <a:spcPts val="0"/>
              </a:spcAft>
              <a:buSzPts val="2400"/>
              <a:buFont typeface="Wingdings" pitchFamily="2" charset="2"/>
              <a:buChar char="v"/>
            </a:pPr>
            <a:r>
              <a:rPr lang="en" sz="2600" dirty="0" smtClean="0"/>
              <a:t>Truyền tiểu cầu nếu tiểu cầu </a:t>
            </a:r>
            <a:r>
              <a:rPr lang="en" sz="2600" dirty="0"/>
              <a:t>&lt;</a:t>
            </a:r>
            <a:r>
              <a:rPr lang="en" sz="2600" dirty="0" smtClean="0"/>
              <a:t>10,000/mm</a:t>
            </a:r>
            <a:r>
              <a:rPr lang="en" sz="2600" baseline="30000" dirty="0" smtClean="0"/>
              <a:t>3</a:t>
            </a:r>
            <a:r>
              <a:rPr lang="en" sz="2600" dirty="0" smtClean="0"/>
              <a:t> không có chảy máu. TC&lt;20,000 nếu có nguy cơ chảy máu cao. </a:t>
            </a:r>
            <a:endParaRPr sz="2600" dirty="0"/>
          </a:p>
          <a:p>
            <a:pPr marL="342900" lvl="0" indent="-342900" algn="l" rtl="0">
              <a:spcBef>
                <a:spcPts val="1600"/>
              </a:spcBef>
              <a:spcAft>
                <a:spcPts val="1600"/>
              </a:spcAft>
              <a:buFont typeface="Wingdings" pitchFamily="2" charset="2"/>
              <a:buChar char="v"/>
            </a:pPr>
            <a:endParaRPr sz="2400" dirty="0"/>
          </a:p>
        </p:txBody>
      </p:sp>
      <p:sp>
        <p:nvSpPr>
          <p:cNvPr id="172" name="Google Shape;172;p27"/>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479525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rgbClr val="C00000"/>
                </a:solidFill>
              </a:rPr>
              <a:t>Thận</a:t>
            </a:r>
            <a:endParaRPr sz="4000" b="1" dirty="0">
              <a:solidFill>
                <a:srgbClr val="C00000"/>
              </a:solidFill>
            </a:endParaRPr>
          </a:p>
        </p:txBody>
      </p:sp>
      <p:sp>
        <p:nvSpPr>
          <p:cNvPr id="192" name="Google Shape;192;p30"/>
          <p:cNvSpPr txBox="1">
            <a:spLocks noGrp="1"/>
          </p:cNvSpPr>
          <p:nvPr>
            <p:ph type="body" idx="1"/>
          </p:nvPr>
        </p:nvSpPr>
        <p:spPr>
          <a:xfrm>
            <a:off x="402300" y="1536625"/>
            <a:ext cx="8339400" cy="4555200"/>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Font typeface="Wingdings" pitchFamily="2" charset="2"/>
              <a:buChar char="v"/>
            </a:pPr>
            <a:r>
              <a:rPr lang="en" sz="2600" dirty="0" smtClean="0"/>
              <a:t>Nếu pH &gt; </a:t>
            </a:r>
            <a:r>
              <a:rPr lang="en" sz="2600" dirty="0"/>
              <a:t>7.15 </a:t>
            </a:r>
            <a:r>
              <a:rPr lang="en" sz="2600" dirty="0" smtClean="0"/>
              <a:t>không dùng bicarbonate.</a:t>
            </a:r>
            <a:endParaRPr sz="2600" dirty="0"/>
          </a:p>
          <a:p>
            <a:pPr lvl="0" indent="-457200" algn="l" rtl="0">
              <a:spcBef>
                <a:spcPts val="1600"/>
              </a:spcBef>
              <a:spcAft>
                <a:spcPts val="0"/>
              </a:spcAft>
              <a:buFont typeface="Wingdings" pitchFamily="2" charset="2"/>
              <a:buChar char="v"/>
            </a:pPr>
            <a:endParaRPr sz="2600" dirty="0"/>
          </a:p>
          <a:p>
            <a:pPr lvl="0" indent="-457200" algn="l" rtl="0">
              <a:spcBef>
                <a:spcPts val="1600"/>
              </a:spcBef>
              <a:spcAft>
                <a:spcPts val="0"/>
              </a:spcAft>
              <a:buFont typeface="Wingdings" pitchFamily="2" charset="2"/>
              <a:buChar char="v"/>
            </a:pPr>
            <a:r>
              <a:rPr lang="en" sz="2600" dirty="0" smtClean="0"/>
              <a:t>CVVH hoặc IHD đều được chỉ định</a:t>
            </a:r>
            <a:endParaRPr sz="2600" dirty="0"/>
          </a:p>
          <a:p>
            <a:pPr lvl="0" indent="-457200" algn="l" rtl="0">
              <a:spcBef>
                <a:spcPts val="1600"/>
              </a:spcBef>
              <a:spcAft>
                <a:spcPts val="0"/>
              </a:spcAft>
              <a:buFont typeface="Wingdings" pitchFamily="2" charset="2"/>
              <a:buChar char="v"/>
            </a:pPr>
            <a:endParaRPr sz="2600" dirty="0"/>
          </a:p>
          <a:p>
            <a:pPr lvl="0" indent="-457200" algn="l" rtl="0">
              <a:spcBef>
                <a:spcPts val="1600"/>
              </a:spcBef>
              <a:spcAft>
                <a:spcPts val="0"/>
              </a:spcAft>
              <a:buFont typeface="Wingdings" pitchFamily="2" charset="2"/>
              <a:buChar char="v"/>
            </a:pPr>
            <a:r>
              <a:rPr lang="en" sz="2600" dirty="0" smtClean="0"/>
              <a:t>Thiểu niệu và tăng creatinine là yếu tố tiên lượng không tốt</a:t>
            </a:r>
          </a:p>
          <a:p>
            <a:pPr lvl="0" indent="-457200" algn="l" rtl="0">
              <a:spcBef>
                <a:spcPts val="1600"/>
              </a:spcBef>
              <a:spcAft>
                <a:spcPts val="0"/>
              </a:spcAft>
              <a:buFont typeface="Wingdings" pitchFamily="2" charset="2"/>
              <a:buChar char="v"/>
            </a:pPr>
            <a:endParaRPr sz="2600" dirty="0"/>
          </a:p>
          <a:p>
            <a:pPr lvl="0" indent="-457200" algn="l" rtl="0">
              <a:spcBef>
                <a:spcPts val="1600"/>
              </a:spcBef>
              <a:spcAft>
                <a:spcPts val="1600"/>
              </a:spcAft>
              <a:buFont typeface="Wingdings" pitchFamily="2" charset="2"/>
              <a:buChar char="v"/>
            </a:pPr>
            <a:r>
              <a:rPr lang="en" sz="2600" dirty="0"/>
              <a:t>CRRT </a:t>
            </a:r>
            <a:r>
              <a:rPr lang="en" sz="2600" dirty="0" smtClean="0"/>
              <a:t>được ưa thích hơn ở BN huyết động không ổn định</a:t>
            </a:r>
            <a:endParaRPr sz="2600" dirty="0"/>
          </a:p>
        </p:txBody>
      </p:sp>
      <p:sp>
        <p:nvSpPr>
          <p:cNvPr id="193" name="Google Shape;193;p30"/>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291256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C00000"/>
                </a:solidFill>
              </a:rPr>
              <a:t>Dinh dưỡng</a:t>
            </a:r>
            <a:endParaRPr b="1" dirty="0">
              <a:solidFill>
                <a:srgbClr val="C00000"/>
              </a:solidFill>
            </a:endParaRPr>
          </a:p>
        </p:txBody>
      </p:sp>
      <p:sp>
        <p:nvSpPr>
          <p:cNvPr id="199" name="Google Shape;199;p31"/>
          <p:cNvSpPr txBox="1">
            <a:spLocks noGrp="1"/>
          </p:cNvSpPr>
          <p:nvPr>
            <p:ph type="body" idx="1"/>
          </p:nvPr>
        </p:nvSpPr>
        <p:spPr>
          <a:xfrm>
            <a:off x="177421" y="1536625"/>
            <a:ext cx="8919929" cy="4555200"/>
          </a:xfrm>
          <a:prstGeom prst="rect">
            <a:avLst/>
          </a:prstGeom>
        </p:spPr>
        <p:txBody>
          <a:bodyPr spcFirstLastPara="1" wrap="square" lIns="91425" tIns="91425" rIns="91425" bIns="91425" anchor="t" anchorCtr="0">
            <a:noAutofit/>
          </a:bodyPr>
          <a:lstStyle/>
          <a:p>
            <a:pPr lvl="0" indent="-457200" algn="just" rtl="0">
              <a:spcBef>
                <a:spcPts val="0"/>
              </a:spcBef>
              <a:spcAft>
                <a:spcPts val="0"/>
              </a:spcAft>
              <a:buFont typeface="Wingdings" pitchFamily="2" charset="2"/>
              <a:buChar char="v"/>
            </a:pPr>
            <a:r>
              <a:rPr lang="en" sz="2600" dirty="0" smtClean="0"/>
              <a:t>Không dinh dưỡng TM nếu dinh dưỡng đường tiêu hóa được. </a:t>
            </a:r>
            <a:endParaRPr sz="2600" dirty="0"/>
          </a:p>
          <a:p>
            <a:pPr lvl="0" indent="-457200" algn="just" rtl="0">
              <a:spcBef>
                <a:spcPts val="1600"/>
              </a:spcBef>
              <a:spcAft>
                <a:spcPts val="0"/>
              </a:spcAft>
              <a:buFont typeface="Wingdings" pitchFamily="2" charset="2"/>
              <a:buChar char="v"/>
            </a:pPr>
            <a:r>
              <a:rPr lang="en" sz="2600" dirty="0" smtClean="0"/>
              <a:t>D</a:t>
            </a:r>
            <a:r>
              <a:rPr lang="en-US" sz="2600" dirty="0" err="1" smtClean="0"/>
              <a:t>i</a:t>
            </a:r>
            <a:r>
              <a:rPr lang="en" sz="2600" dirty="0" smtClean="0"/>
              <a:t>nh dưỡng calo thấp. Không cần thiết d</a:t>
            </a:r>
            <a:r>
              <a:rPr lang="en-US" sz="2600" dirty="0" err="1" smtClean="0"/>
              <a:t>i</a:t>
            </a:r>
            <a:r>
              <a:rPr lang="en" sz="2600" dirty="0" smtClean="0"/>
              <a:t>nh dưỡng tĩnh mạch trong 7 ngày đầu</a:t>
            </a:r>
            <a:endParaRPr sz="2600" dirty="0"/>
          </a:p>
          <a:p>
            <a:pPr lvl="0" indent="-457200" algn="just" rtl="0">
              <a:spcBef>
                <a:spcPts val="1600"/>
              </a:spcBef>
              <a:spcAft>
                <a:spcPts val="0"/>
              </a:spcAft>
              <a:buFont typeface="Wingdings" pitchFamily="2" charset="2"/>
              <a:buChar char="v"/>
            </a:pPr>
            <a:r>
              <a:rPr lang="en" sz="2600" dirty="0"/>
              <a:t>Arginine/Omega 3 FA, glutamine, </a:t>
            </a:r>
            <a:r>
              <a:rPr lang="en" sz="2600" dirty="0" smtClean="0"/>
              <a:t>selenium: không được khuyến cáo. </a:t>
            </a:r>
            <a:endParaRPr sz="2600" dirty="0"/>
          </a:p>
          <a:p>
            <a:pPr lvl="0" indent="-457200" algn="just" rtl="0">
              <a:spcBef>
                <a:spcPts val="1600"/>
              </a:spcBef>
              <a:spcAft>
                <a:spcPts val="1600"/>
              </a:spcAft>
              <a:buFont typeface="Wingdings" pitchFamily="2" charset="2"/>
              <a:buChar char="v"/>
            </a:pPr>
            <a:r>
              <a:rPr lang="en" sz="2600" dirty="0" smtClean="0"/>
              <a:t>Có thể dùng thuốc làm tăng nhu động ruột cho những người bệnh ăn không tiêu. Không theo dõi dịch dạ dày tồn dư thường quy. </a:t>
            </a:r>
            <a:endParaRPr sz="2600" dirty="0"/>
          </a:p>
        </p:txBody>
      </p:sp>
      <p:sp>
        <p:nvSpPr>
          <p:cNvPr id="200" name="Google Shape;200;p31"/>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567877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402300" y="593375"/>
            <a:ext cx="8339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C00000"/>
                </a:solidFill>
              </a:rPr>
              <a:t>Dự phòng huyết khối TM và loét do stress</a:t>
            </a:r>
            <a:endParaRPr b="1" dirty="0">
              <a:solidFill>
                <a:srgbClr val="C00000"/>
              </a:solidFill>
            </a:endParaRPr>
          </a:p>
        </p:txBody>
      </p:sp>
      <p:sp>
        <p:nvSpPr>
          <p:cNvPr id="206" name="Google Shape;206;p32"/>
          <p:cNvSpPr txBox="1">
            <a:spLocks noGrp="1"/>
          </p:cNvSpPr>
          <p:nvPr>
            <p:ph type="body" idx="1"/>
          </p:nvPr>
        </p:nvSpPr>
        <p:spPr>
          <a:xfrm>
            <a:off x="402300" y="1536625"/>
            <a:ext cx="8339400" cy="4555200"/>
          </a:xfrm>
          <a:prstGeom prst="rect">
            <a:avLst/>
          </a:prstGeom>
        </p:spPr>
        <p:txBody>
          <a:bodyPr spcFirstLastPara="1" wrap="square" lIns="91425" tIns="91425" rIns="91425" bIns="91425" anchor="t" anchorCtr="0">
            <a:noAutofit/>
          </a:bodyPr>
          <a:lstStyle/>
          <a:p>
            <a:pPr marL="533400" lvl="0" indent="-457200" algn="l" rtl="0">
              <a:spcBef>
                <a:spcPts val="0"/>
              </a:spcBef>
              <a:spcAft>
                <a:spcPts val="0"/>
              </a:spcAft>
              <a:buSzPts val="2400"/>
              <a:buFont typeface="Wingdings" pitchFamily="2" charset="2"/>
              <a:buChar char="v"/>
            </a:pPr>
            <a:r>
              <a:rPr lang="en" sz="2600" dirty="0" smtClean="0"/>
              <a:t>Sử dụng thuốc có giá trị . </a:t>
            </a:r>
            <a:r>
              <a:rPr lang="en" sz="2600" dirty="0"/>
              <a:t/>
            </a:r>
            <a:br>
              <a:rPr lang="en" sz="2600" dirty="0"/>
            </a:br>
            <a:endParaRPr sz="2600" dirty="0"/>
          </a:p>
          <a:p>
            <a:pPr marL="533400" lvl="0" indent="-457200" algn="l" rtl="0">
              <a:spcBef>
                <a:spcPts val="0"/>
              </a:spcBef>
              <a:spcAft>
                <a:spcPts val="0"/>
              </a:spcAft>
              <a:buSzPts val="2400"/>
              <a:buFont typeface="Wingdings" pitchFamily="2" charset="2"/>
              <a:buChar char="v"/>
            </a:pPr>
            <a:r>
              <a:rPr lang="en" sz="2600" dirty="0"/>
              <a:t>LMWH </a:t>
            </a:r>
            <a:r>
              <a:rPr lang="en" sz="2600" dirty="0" smtClean="0"/>
              <a:t>được ưa dùng. </a:t>
            </a:r>
            <a:r>
              <a:rPr lang="en" sz="2600" dirty="0"/>
              <a:t/>
            </a:r>
            <a:br>
              <a:rPr lang="en" sz="2600" dirty="0"/>
            </a:br>
            <a:endParaRPr sz="2600" dirty="0"/>
          </a:p>
          <a:p>
            <a:pPr marL="533400" lvl="0" indent="-457200" algn="l" rtl="0">
              <a:spcBef>
                <a:spcPts val="0"/>
              </a:spcBef>
              <a:spcAft>
                <a:spcPts val="0"/>
              </a:spcAft>
              <a:buSzPts val="2400"/>
              <a:buFont typeface="Wingdings" pitchFamily="2" charset="2"/>
              <a:buChar char="v"/>
            </a:pPr>
            <a:r>
              <a:rPr lang="en" sz="2600" dirty="0" smtClean="0"/>
              <a:t>Kết hợp cả thuốc và tất áp lực. (bằng chứng yếu)</a:t>
            </a:r>
            <a:r>
              <a:rPr lang="en" sz="2600" dirty="0"/>
              <a:t/>
            </a:r>
            <a:br>
              <a:rPr lang="en" sz="2600" dirty="0"/>
            </a:br>
            <a:endParaRPr sz="2600" dirty="0"/>
          </a:p>
          <a:p>
            <a:pPr marL="533400" lvl="0" indent="-457200" algn="l" rtl="0">
              <a:spcBef>
                <a:spcPts val="0"/>
              </a:spcBef>
              <a:spcAft>
                <a:spcPts val="0"/>
              </a:spcAft>
              <a:buSzPts val="2400"/>
              <a:buFont typeface="Wingdings" pitchFamily="2" charset="2"/>
              <a:buChar char="v"/>
            </a:pPr>
            <a:r>
              <a:rPr lang="en" sz="2600" dirty="0" smtClean="0"/>
              <a:t>Dự phòng loét do stress cho người bệnh có nguy cơ. Tránh dùng nếu không có chỉ định. </a:t>
            </a:r>
            <a:r>
              <a:rPr lang="en" sz="2600" dirty="0"/>
              <a:t/>
            </a:r>
            <a:br>
              <a:rPr lang="en" sz="2600" dirty="0"/>
            </a:br>
            <a:endParaRPr sz="2600" dirty="0"/>
          </a:p>
          <a:p>
            <a:pPr marL="533400" lvl="0" indent="-457200" algn="l" rtl="0">
              <a:spcBef>
                <a:spcPts val="0"/>
              </a:spcBef>
              <a:spcAft>
                <a:spcPts val="0"/>
              </a:spcAft>
              <a:buSzPts val="2400"/>
              <a:buFont typeface="Wingdings" pitchFamily="2" charset="2"/>
              <a:buChar char="v"/>
            </a:pPr>
            <a:r>
              <a:rPr lang="en" sz="2600" dirty="0"/>
              <a:t>PPI </a:t>
            </a:r>
            <a:r>
              <a:rPr lang="en" sz="2600" dirty="0" smtClean="0"/>
              <a:t>hoặc H2B. </a:t>
            </a:r>
            <a:endParaRPr sz="2600" dirty="0"/>
          </a:p>
          <a:p>
            <a:pPr marL="457200" lvl="0" indent="0" algn="l" rtl="0">
              <a:spcBef>
                <a:spcPts val="1600"/>
              </a:spcBef>
              <a:spcAft>
                <a:spcPts val="1600"/>
              </a:spcAft>
              <a:buNone/>
            </a:pPr>
            <a:endParaRPr sz="2400" dirty="0"/>
          </a:p>
        </p:txBody>
      </p:sp>
      <p:sp>
        <p:nvSpPr>
          <p:cNvPr id="207" name="Google Shape;207;p32"/>
          <p:cNvSpPr txBox="1">
            <a:spLocks noGrp="1"/>
          </p:cNvSpPr>
          <p:nvPr>
            <p:ph type="sldNum" idx="12"/>
          </p:nvPr>
        </p:nvSpPr>
        <p:spPr>
          <a:xfrm>
            <a:off x="8548650" y="6513906"/>
            <a:ext cx="548700" cy="289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23</a:t>
            </a:fld>
            <a:endParaRPr/>
          </a:p>
        </p:txBody>
      </p:sp>
    </p:spTree>
    <p:extLst>
      <p:ext uri="{BB962C8B-B14F-4D97-AF65-F5344CB8AC3E}">
        <p14:creationId xmlns:p14="http://schemas.microsoft.com/office/powerpoint/2010/main" val="1408488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r>
              <a:rPr lang="en-US" sz="4000" b="1" dirty="0">
                <a:solidFill>
                  <a:srgbClr val="C00000"/>
                </a:solidFill>
              </a:rPr>
              <a:t> </a:t>
            </a:r>
            <a:r>
              <a:rPr lang="en-US" sz="4000" b="1" dirty="0" err="1">
                <a:solidFill>
                  <a:srgbClr val="C00000"/>
                </a:solidFill>
              </a:rPr>
              <a:t>suy</a:t>
            </a:r>
            <a:r>
              <a:rPr lang="en-US" sz="4000" b="1" dirty="0">
                <a:solidFill>
                  <a:srgbClr val="C00000"/>
                </a:solidFill>
              </a:rPr>
              <a:t> </a:t>
            </a:r>
            <a:r>
              <a:rPr lang="en-US" sz="4000" b="1" dirty="0" err="1">
                <a:solidFill>
                  <a:srgbClr val="C00000"/>
                </a:solidFill>
              </a:rPr>
              <a:t>hô</a:t>
            </a:r>
            <a:r>
              <a:rPr lang="en-US" sz="4000" b="1" dirty="0">
                <a:solidFill>
                  <a:srgbClr val="C00000"/>
                </a:solidFill>
              </a:rPr>
              <a:t> </a:t>
            </a:r>
            <a:r>
              <a:rPr lang="en-US" sz="4000" b="1" dirty="0" err="1">
                <a:solidFill>
                  <a:srgbClr val="C00000"/>
                </a:solidFill>
              </a:rPr>
              <a:t>hấp</a:t>
            </a:r>
            <a:endParaRPr lang="en-US" sz="4000" b="1" dirty="0">
              <a:solidFill>
                <a:srgbClr val="C00000"/>
              </a:solidFill>
            </a:endParaRPr>
          </a:p>
        </p:txBody>
      </p:sp>
      <p:sp>
        <p:nvSpPr>
          <p:cNvPr id="3" name="Text Placeholder 2"/>
          <p:cNvSpPr>
            <a:spLocks noGrp="1"/>
          </p:cNvSpPr>
          <p:nvPr>
            <p:ph type="body" idx="1"/>
          </p:nvPr>
        </p:nvSpPr>
        <p:spPr/>
        <p:txBody>
          <a:bodyPr>
            <a:normAutofit lnSpcReduction="10000"/>
          </a:bodyPr>
          <a:lstStyle/>
          <a:p>
            <a:pPr marL="127000" indent="0">
              <a:buNone/>
            </a:pPr>
            <a:r>
              <a:rPr lang="en-US" sz="2400" b="1" i="1" dirty="0" err="1">
                <a:solidFill>
                  <a:srgbClr val="C00000"/>
                </a:solidFill>
              </a:rPr>
              <a:t>Mức</a:t>
            </a:r>
            <a:r>
              <a:rPr lang="en-US" sz="2400" b="1" i="1" dirty="0">
                <a:solidFill>
                  <a:srgbClr val="C00000"/>
                </a:solidFill>
              </a:rPr>
              <a:t> </a:t>
            </a:r>
            <a:r>
              <a:rPr lang="en-US" sz="2400" b="1" i="1" dirty="0" err="1">
                <a:solidFill>
                  <a:srgbClr val="C00000"/>
                </a:solidFill>
              </a:rPr>
              <a:t>độ</a:t>
            </a:r>
            <a:r>
              <a:rPr lang="en-US" sz="2400" b="1" i="1" dirty="0">
                <a:solidFill>
                  <a:srgbClr val="C00000"/>
                </a:solidFill>
              </a:rPr>
              <a:t> </a:t>
            </a:r>
            <a:r>
              <a:rPr lang="en-US" sz="2400" b="1" i="1" dirty="0" err="1">
                <a:solidFill>
                  <a:srgbClr val="C00000"/>
                </a:solidFill>
              </a:rPr>
              <a:t>nhẹ-vừa</a:t>
            </a:r>
            <a:r>
              <a:rPr lang="en-US" sz="2400" b="1" i="1" dirty="0">
                <a:solidFill>
                  <a:srgbClr val="C00000"/>
                </a:solidFill>
              </a:rPr>
              <a:t>:</a:t>
            </a:r>
            <a:endParaRPr lang="en-US" sz="2400" dirty="0">
              <a:solidFill>
                <a:srgbClr val="C00000"/>
              </a:solidFill>
            </a:endParaRPr>
          </a:p>
          <a:p>
            <a:pPr lvl="0">
              <a:buFont typeface="Wingdings" pitchFamily="2" charset="2"/>
              <a:buChar char="v"/>
            </a:pPr>
            <a:r>
              <a:rPr lang="en-US" sz="1800" dirty="0" err="1"/>
              <a:t>Nằm</a:t>
            </a:r>
            <a:r>
              <a:rPr lang="en-US" sz="1800" dirty="0"/>
              <a:t> </a:t>
            </a:r>
            <a:r>
              <a:rPr lang="en-US" sz="1800" dirty="0" err="1"/>
              <a:t>đầu</a:t>
            </a:r>
            <a:r>
              <a:rPr lang="en-US" sz="1800" dirty="0"/>
              <a:t> </a:t>
            </a:r>
            <a:r>
              <a:rPr lang="en-US" sz="1800" dirty="0" err="1"/>
              <a:t>cao</a:t>
            </a:r>
            <a:r>
              <a:rPr lang="en-US" sz="1800" dirty="0"/>
              <a:t>, </a:t>
            </a:r>
            <a:r>
              <a:rPr lang="en-US" sz="1800" dirty="0" err="1"/>
              <a:t>thông</a:t>
            </a:r>
            <a:r>
              <a:rPr lang="en-US" sz="1800" dirty="0"/>
              <a:t> </a:t>
            </a:r>
            <a:r>
              <a:rPr lang="en-US" sz="1800" dirty="0" err="1"/>
              <a:t>thoáng</a:t>
            </a:r>
            <a:r>
              <a:rPr lang="en-US" sz="1800" dirty="0"/>
              <a:t> </a:t>
            </a:r>
            <a:r>
              <a:rPr lang="en-US" sz="1800" dirty="0" err="1"/>
              <a:t>đường</a:t>
            </a:r>
            <a:r>
              <a:rPr lang="en-US" sz="1800" dirty="0"/>
              <a:t> </a:t>
            </a:r>
            <a:r>
              <a:rPr lang="en-US" sz="1800" dirty="0" err="1"/>
              <a:t>thở</a:t>
            </a:r>
            <a:r>
              <a:rPr lang="en-US" sz="1800" dirty="0"/>
              <a:t>.</a:t>
            </a:r>
          </a:p>
          <a:p>
            <a:pPr>
              <a:buFont typeface="Wingdings" pitchFamily="2" charset="2"/>
              <a:buChar char="v"/>
            </a:pPr>
            <a:r>
              <a:rPr lang="en-US" sz="1800" dirty="0" err="1"/>
              <a:t>Nếu</a:t>
            </a:r>
            <a:r>
              <a:rPr lang="en-US" sz="1800" dirty="0"/>
              <a:t>  </a:t>
            </a:r>
            <a:r>
              <a:rPr lang="en-US" sz="1800" dirty="0" err="1"/>
              <a:t>khó</a:t>
            </a:r>
            <a:r>
              <a:rPr lang="en-US" sz="1800" dirty="0"/>
              <a:t> </a:t>
            </a:r>
            <a:r>
              <a:rPr lang="en-US" sz="1800" dirty="0" err="1"/>
              <a:t>thở</a:t>
            </a:r>
            <a:r>
              <a:rPr lang="en-US" sz="1800" dirty="0"/>
              <a:t> (</a:t>
            </a:r>
            <a:r>
              <a:rPr lang="en-US" sz="1800" dirty="0" err="1"/>
              <a:t>thở</a:t>
            </a:r>
            <a:r>
              <a:rPr lang="en-US" sz="1800" dirty="0"/>
              <a:t> </a:t>
            </a:r>
            <a:r>
              <a:rPr lang="en-US" sz="1800" dirty="0" err="1"/>
              <a:t>nhanh</a:t>
            </a:r>
            <a:r>
              <a:rPr lang="en-US" sz="1800" dirty="0"/>
              <a:t>, </a:t>
            </a:r>
            <a:r>
              <a:rPr lang="en-US" sz="1800" dirty="0" err="1"/>
              <a:t>gắng</a:t>
            </a:r>
            <a:r>
              <a:rPr lang="en-US" sz="1800" dirty="0"/>
              <a:t> </a:t>
            </a:r>
            <a:r>
              <a:rPr lang="en-US" sz="1800" dirty="0" err="1"/>
              <a:t>sức</a:t>
            </a:r>
            <a:r>
              <a:rPr lang="en-US" sz="1800" dirty="0"/>
              <a:t>, </a:t>
            </a:r>
            <a:r>
              <a:rPr lang="en-US" sz="1800" dirty="0" err="1"/>
              <a:t>rút</a:t>
            </a:r>
            <a:r>
              <a:rPr lang="en-US" sz="1800" dirty="0"/>
              <a:t> </a:t>
            </a:r>
            <a:r>
              <a:rPr lang="en-US" sz="1800" dirty="0" err="1"/>
              <a:t>lõm</a:t>
            </a:r>
            <a:r>
              <a:rPr lang="en-US" sz="1800" dirty="0"/>
              <a:t> </a:t>
            </a:r>
            <a:r>
              <a:rPr lang="en-US" sz="1800" dirty="0" err="1"/>
              <a:t>lồng</a:t>
            </a:r>
            <a:r>
              <a:rPr lang="en-US" sz="1800" dirty="0"/>
              <a:t> </a:t>
            </a:r>
            <a:r>
              <a:rPr lang="en-US" sz="1800" dirty="0" err="1"/>
              <a:t>ngực</a:t>
            </a:r>
            <a:r>
              <a:rPr lang="en-US" sz="1800" dirty="0"/>
              <a:t>) </a:t>
            </a:r>
            <a:r>
              <a:rPr lang="en-US" sz="1800" dirty="0" err="1"/>
              <a:t>hoặc</a:t>
            </a:r>
            <a:r>
              <a:rPr lang="en-US" sz="1800" dirty="0"/>
              <a:t> SpO2 ≤ 92% </a:t>
            </a:r>
            <a:r>
              <a:rPr lang="en-US" sz="1800" dirty="0" err="1"/>
              <a:t>hoặc</a:t>
            </a:r>
            <a:r>
              <a:rPr lang="en-US" sz="1800" dirty="0"/>
              <a:t> PaO2 ≤  65 mmHg:  </a:t>
            </a:r>
            <a:r>
              <a:rPr lang="en-US" sz="1800" dirty="0" err="1"/>
              <a:t>cho</a:t>
            </a:r>
            <a:r>
              <a:rPr lang="en-US" sz="1800" dirty="0"/>
              <a:t> </a:t>
            </a:r>
            <a:r>
              <a:rPr lang="en-US" sz="1800" dirty="0" err="1"/>
              <a:t>thở</a:t>
            </a:r>
            <a:r>
              <a:rPr lang="en-US" sz="1800" dirty="0"/>
              <a:t> ô </a:t>
            </a:r>
            <a:r>
              <a:rPr lang="en-US" sz="1800" dirty="0" err="1"/>
              <a:t>xy</a:t>
            </a:r>
            <a:r>
              <a:rPr lang="en-US" sz="1800" dirty="0"/>
              <a:t> </a:t>
            </a:r>
            <a:r>
              <a:rPr lang="en-US" sz="1800" dirty="0" err="1"/>
              <a:t>ngay</a:t>
            </a:r>
            <a:r>
              <a:rPr lang="en-US" sz="1800" dirty="0"/>
              <a:t> qua </a:t>
            </a:r>
            <a:r>
              <a:rPr lang="en-US" sz="1800" dirty="0" err="1"/>
              <a:t>gọng</a:t>
            </a:r>
            <a:r>
              <a:rPr lang="en-US" sz="1800" dirty="0"/>
              <a:t> </a:t>
            </a:r>
            <a:r>
              <a:rPr lang="en-US" sz="1800" dirty="0" err="1"/>
              <a:t>mũi</a:t>
            </a:r>
            <a:r>
              <a:rPr lang="en-US" sz="1800" dirty="0"/>
              <a:t> (1-4 </a:t>
            </a:r>
            <a:r>
              <a:rPr lang="en-US" sz="1800" dirty="0" err="1"/>
              <a:t>lít</a:t>
            </a:r>
            <a:r>
              <a:rPr lang="en-US" sz="1800" dirty="0"/>
              <a:t>/</a:t>
            </a:r>
            <a:r>
              <a:rPr lang="en-US" sz="1800" dirty="0" err="1"/>
              <a:t>phút</a:t>
            </a:r>
            <a:r>
              <a:rPr lang="en-US" sz="1800" dirty="0"/>
              <a:t>), </a:t>
            </a:r>
            <a:r>
              <a:rPr lang="en-US" sz="1800" dirty="0" err="1"/>
              <a:t>hoặc</a:t>
            </a:r>
            <a:r>
              <a:rPr lang="en-US" sz="1800" dirty="0"/>
              <a:t> mask </a:t>
            </a:r>
            <a:r>
              <a:rPr lang="en-US" sz="1800" dirty="0" err="1"/>
              <a:t>thông</a:t>
            </a:r>
            <a:r>
              <a:rPr lang="en-US" sz="1800" dirty="0"/>
              <a:t> </a:t>
            </a:r>
            <a:r>
              <a:rPr lang="en-US" sz="1800" dirty="0" err="1"/>
              <a:t>thường</a:t>
            </a:r>
            <a:r>
              <a:rPr lang="en-US" sz="1800" dirty="0"/>
              <a:t>, </a:t>
            </a:r>
            <a:r>
              <a:rPr lang="en-US" sz="1800" dirty="0" err="1"/>
              <a:t>hoặc</a:t>
            </a:r>
            <a:r>
              <a:rPr lang="en-US" sz="1800" dirty="0"/>
              <a:t> mask </a:t>
            </a:r>
            <a:r>
              <a:rPr lang="en-US" sz="1800" dirty="0" err="1"/>
              <a:t>có</a:t>
            </a:r>
            <a:r>
              <a:rPr lang="en-US" sz="1800" dirty="0"/>
              <a:t> </a:t>
            </a:r>
            <a:r>
              <a:rPr lang="en-US" sz="1800" dirty="0" err="1"/>
              <a:t>túi</a:t>
            </a:r>
            <a:r>
              <a:rPr lang="en-US" sz="1800" dirty="0"/>
              <a:t> </a:t>
            </a:r>
            <a:r>
              <a:rPr lang="en-US" sz="1800" dirty="0" err="1"/>
              <a:t>dự</a:t>
            </a:r>
            <a:r>
              <a:rPr lang="en-US" sz="1800" dirty="0"/>
              <a:t> </a:t>
            </a:r>
            <a:r>
              <a:rPr lang="en-US" sz="1800" dirty="0" err="1"/>
              <a:t>trữ</a:t>
            </a:r>
            <a:r>
              <a:rPr lang="en-US" sz="1800" dirty="0"/>
              <a:t>, </a:t>
            </a:r>
            <a:r>
              <a:rPr lang="en-US" sz="1800" dirty="0" err="1"/>
              <a:t>với</a:t>
            </a:r>
            <a:r>
              <a:rPr lang="en-US" sz="1800" dirty="0"/>
              <a:t> </a:t>
            </a:r>
            <a:r>
              <a:rPr lang="en-US" sz="1800" dirty="0" err="1"/>
              <a:t>lưu</a:t>
            </a:r>
            <a:r>
              <a:rPr lang="en-US" sz="1800" dirty="0"/>
              <a:t> </a:t>
            </a:r>
            <a:r>
              <a:rPr lang="en-US" sz="1800" dirty="0" err="1"/>
              <a:t>lượng</a:t>
            </a:r>
            <a:r>
              <a:rPr lang="en-US" sz="1800" dirty="0"/>
              <a:t> ban </a:t>
            </a:r>
            <a:r>
              <a:rPr lang="en-US" sz="1800" dirty="0" err="1"/>
              <a:t>đầu</a:t>
            </a:r>
            <a:r>
              <a:rPr lang="en-US" sz="1800" dirty="0"/>
              <a:t> </a:t>
            </a:r>
            <a:r>
              <a:rPr lang="en-US" sz="1800" dirty="0" err="1"/>
              <a:t>là</a:t>
            </a:r>
            <a:r>
              <a:rPr lang="en-US" sz="1800" dirty="0"/>
              <a:t> 5 </a:t>
            </a:r>
            <a:r>
              <a:rPr lang="en-US" sz="1800" dirty="0" err="1"/>
              <a:t>lít</a:t>
            </a:r>
            <a:r>
              <a:rPr lang="en-US" sz="1800" dirty="0"/>
              <a:t>/</a:t>
            </a:r>
            <a:r>
              <a:rPr lang="en-US" sz="1800" dirty="0" err="1"/>
              <a:t>phút</a:t>
            </a:r>
            <a:r>
              <a:rPr lang="en-US" sz="1800" dirty="0"/>
              <a:t>, </a:t>
            </a:r>
            <a:r>
              <a:rPr lang="en-US" sz="1800" dirty="0" err="1"/>
              <a:t>điều</a:t>
            </a:r>
            <a:r>
              <a:rPr lang="en-US" sz="1800" dirty="0"/>
              <a:t> </a:t>
            </a:r>
            <a:r>
              <a:rPr lang="en-US" sz="1800" dirty="0" err="1"/>
              <a:t>chỉ</a:t>
            </a:r>
            <a:r>
              <a:rPr lang="en-US" sz="1800" dirty="0"/>
              <a:t> </a:t>
            </a:r>
            <a:r>
              <a:rPr lang="en-US" sz="1800" dirty="0" err="1"/>
              <a:t>để</a:t>
            </a:r>
            <a:r>
              <a:rPr lang="en-US" sz="1800" dirty="0"/>
              <a:t> </a:t>
            </a:r>
            <a:r>
              <a:rPr lang="en-US" sz="1800" dirty="0" err="1"/>
              <a:t>đạt</a:t>
            </a:r>
            <a:r>
              <a:rPr lang="en-US" sz="1800" dirty="0"/>
              <a:t> </a:t>
            </a:r>
            <a:r>
              <a:rPr lang="en-US" sz="1800" dirty="0" err="1"/>
              <a:t>đích</a:t>
            </a:r>
            <a:r>
              <a:rPr lang="en-US" sz="1800" dirty="0"/>
              <a:t> SpO2 ≥ 92 % </a:t>
            </a:r>
            <a:r>
              <a:rPr lang="en-US" sz="1800" dirty="0" err="1"/>
              <a:t>cho</a:t>
            </a:r>
            <a:r>
              <a:rPr lang="en-US" sz="1800" dirty="0"/>
              <a:t> </a:t>
            </a:r>
            <a:r>
              <a:rPr lang="en-US" sz="1800" dirty="0" err="1"/>
              <a:t>người</a:t>
            </a:r>
            <a:r>
              <a:rPr lang="en-US" sz="1800" dirty="0"/>
              <a:t> </a:t>
            </a:r>
            <a:r>
              <a:rPr lang="en-US" sz="1800" dirty="0" err="1"/>
              <a:t>lớn</a:t>
            </a:r>
            <a:r>
              <a:rPr lang="en-US" sz="1800" dirty="0"/>
              <a:t>, </a:t>
            </a:r>
            <a:r>
              <a:rPr lang="en-US" sz="1800" dirty="0" err="1"/>
              <a:t>và</a:t>
            </a:r>
            <a:r>
              <a:rPr lang="en-US" sz="1800" dirty="0"/>
              <a:t> SpO2 ≥ 92-95% </a:t>
            </a:r>
            <a:r>
              <a:rPr lang="en-US" sz="1800" dirty="0" err="1"/>
              <a:t>cho</a:t>
            </a:r>
            <a:r>
              <a:rPr lang="en-US" sz="1800" dirty="0"/>
              <a:t> </a:t>
            </a:r>
            <a:r>
              <a:rPr lang="en-US" sz="1800" dirty="0" err="1"/>
              <a:t>phụ</a:t>
            </a:r>
            <a:r>
              <a:rPr lang="en-US" sz="1800" dirty="0"/>
              <a:t> </a:t>
            </a:r>
            <a:r>
              <a:rPr lang="en-US" sz="1800" dirty="0" err="1"/>
              <a:t>nữ</a:t>
            </a:r>
            <a:r>
              <a:rPr lang="en-US" sz="1800" dirty="0"/>
              <a:t> </a:t>
            </a:r>
            <a:r>
              <a:rPr lang="en-US" sz="1800" dirty="0" err="1"/>
              <a:t>mang</a:t>
            </a:r>
            <a:r>
              <a:rPr lang="en-US" sz="1800" dirty="0"/>
              <a:t> </a:t>
            </a:r>
            <a:r>
              <a:rPr lang="en-US" sz="1800" dirty="0" err="1" smtClean="0"/>
              <a:t>thai</a:t>
            </a:r>
            <a:endParaRPr lang="en-US" sz="1800" dirty="0" smtClean="0"/>
          </a:p>
          <a:p>
            <a:pPr>
              <a:buFont typeface="Wingdings" pitchFamily="2" charset="2"/>
              <a:buChar char="v"/>
            </a:pPr>
            <a:r>
              <a:rPr lang="en-US" sz="1800" dirty="0"/>
              <a:t>Theo </a:t>
            </a:r>
            <a:r>
              <a:rPr lang="en-US" sz="1800" dirty="0" err="1"/>
              <a:t>dõi</a:t>
            </a:r>
            <a:r>
              <a:rPr lang="en-US" sz="1800" dirty="0"/>
              <a:t> </a:t>
            </a:r>
            <a:r>
              <a:rPr lang="en-US" sz="1800" dirty="0" err="1"/>
              <a:t>sát</a:t>
            </a:r>
            <a:r>
              <a:rPr lang="en-US" sz="1800" dirty="0"/>
              <a:t> </a:t>
            </a:r>
            <a:r>
              <a:rPr lang="en-US" sz="1800" dirty="0" err="1"/>
              <a:t>tình</a:t>
            </a:r>
            <a:r>
              <a:rPr lang="en-US" sz="1800" dirty="0"/>
              <a:t> </a:t>
            </a:r>
            <a:r>
              <a:rPr lang="en-US" sz="1800" dirty="0" err="1"/>
              <a:t>trạng</a:t>
            </a:r>
            <a:r>
              <a:rPr lang="en-US" sz="1800" dirty="0"/>
              <a:t> </a:t>
            </a:r>
            <a:r>
              <a:rPr lang="en-US" sz="1800" dirty="0" err="1"/>
              <a:t>bệnh</a:t>
            </a:r>
            <a:r>
              <a:rPr lang="en-US" sz="1800" dirty="0"/>
              <a:t> </a:t>
            </a:r>
            <a:r>
              <a:rPr lang="en-US" sz="1800" dirty="0" err="1"/>
              <a:t>nhân</a:t>
            </a:r>
            <a:r>
              <a:rPr lang="en-US" sz="1800" dirty="0"/>
              <a:t> </a:t>
            </a:r>
            <a:r>
              <a:rPr lang="en-US" sz="1800" dirty="0" err="1"/>
              <a:t>để</a:t>
            </a:r>
            <a:r>
              <a:rPr lang="en-US" sz="1800" dirty="0"/>
              <a:t> </a:t>
            </a:r>
            <a:r>
              <a:rPr lang="en-US" sz="1800" dirty="0" err="1"/>
              <a:t>phát</a:t>
            </a:r>
            <a:r>
              <a:rPr lang="en-US" sz="1800" dirty="0"/>
              <a:t> </a:t>
            </a:r>
            <a:r>
              <a:rPr lang="en-US" sz="1800" dirty="0" err="1"/>
              <a:t>hiện</a:t>
            </a:r>
            <a:r>
              <a:rPr lang="en-US" sz="1800" dirty="0"/>
              <a:t> </a:t>
            </a:r>
            <a:r>
              <a:rPr lang="en-US" sz="1800" dirty="0" err="1"/>
              <a:t>các</a:t>
            </a:r>
            <a:r>
              <a:rPr lang="en-US" sz="1800" dirty="0"/>
              <a:t> </a:t>
            </a:r>
            <a:r>
              <a:rPr lang="en-US" sz="1800" dirty="0" err="1"/>
              <a:t>dấu</a:t>
            </a:r>
            <a:r>
              <a:rPr lang="en-US" sz="1800" dirty="0"/>
              <a:t> </a:t>
            </a:r>
            <a:r>
              <a:rPr lang="en-US" sz="1800" dirty="0" err="1"/>
              <a:t>hiệu</a:t>
            </a:r>
            <a:r>
              <a:rPr lang="en-US" sz="1800" dirty="0"/>
              <a:t> </a:t>
            </a:r>
            <a:r>
              <a:rPr lang="en-US" sz="1800" dirty="0" err="1"/>
              <a:t>nặng</a:t>
            </a:r>
            <a:r>
              <a:rPr lang="en-US" sz="1800" dirty="0"/>
              <a:t>, </a:t>
            </a:r>
            <a:r>
              <a:rPr lang="en-US" sz="1800" dirty="0" err="1"/>
              <a:t>thất</a:t>
            </a:r>
            <a:r>
              <a:rPr lang="en-US" sz="1800" dirty="0"/>
              <a:t> </a:t>
            </a:r>
            <a:r>
              <a:rPr lang="en-US" sz="1800" dirty="0" err="1"/>
              <a:t>bại</a:t>
            </a:r>
            <a:r>
              <a:rPr lang="en-US" sz="1800" dirty="0"/>
              <a:t> </a:t>
            </a:r>
            <a:r>
              <a:rPr lang="en-US" sz="1800" dirty="0" err="1"/>
              <a:t>với</a:t>
            </a:r>
            <a:r>
              <a:rPr lang="en-US" sz="1800" dirty="0"/>
              <a:t> </a:t>
            </a:r>
            <a:r>
              <a:rPr lang="en-US" sz="1800" dirty="0" err="1"/>
              <a:t>liệu</a:t>
            </a:r>
            <a:r>
              <a:rPr lang="en-US" sz="1800" dirty="0"/>
              <a:t> </a:t>
            </a:r>
            <a:r>
              <a:rPr lang="en-US" sz="1800" dirty="0" err="1"/>
              <a:t>pháp</a:t>
            </a:r>
            <a:r>
              <a:rPr lang="en-US" sz="1800" dirty="0"/>
              <a:t> </a:t>
            </a:r>
            <a:r>
              <a:rPr lang="en-US" sz="1800" dirty="0" err="1"/>
              <a:t>thở</a:t>
            </a:r>
            <a:r>
              <a:rPr lang="en-US" sz="1800" dirty="0"/>
              <a:t> ô </a:t>
            </a:r>
            <a:r>
              <a:rPr lang="en-US" sz="1800" dirty="0" err="1"/>
              <a:t>xy</a:t>
            </a:r>
            <a:r>
              <a:rPr lang="en-US" sz="1800" dirty="0"/>
              <a:t> </a:t>
            </a:r>
            <a:r>
              <a:rPr lang="en-US" sz="1800" dirty="0" err="1"/>
              <a:t>để</a:t>
            </a:r>
            <a:r>
              <a:rPr lang="en-US" sz="1800" dirty="0"/>
              <a:t> </a:t>
            </a:r>
            <a:r>
              <a:rPr lang="en-US" sz="1800" dirty="0" err="1"/>
              <a:t>có</a:t>
            </a:r>
            <a:r>
              <a:rPr lang="en-US" sz="1800" dirty="0"/>
              <a:t> can </a:t>
            </a:r>
            <a:r>
              <a:rPr lang="en-US" sz="1800" dirty="0" err="1"/>
              <a:t>thiệp</a:t>
            </a:r>
            <a:r>
              <a:rPr lang="en-US" sz="1800" dirty="0"/>
              <a:t> </a:t>
            </a:r>
            <a:r>
              <a:rPr lang="en-US" sz="1800" dirty="0" err="1"/>
              <a:t>kịp</a:t>
            </a:r>
            <a:r>
              <a:rPr lang="en-US" sz="1800" dirty="0"/>
              <a:t> </a:t>
            </a:r>
            <a:r>
              <a:rPr lang="en-US" sz="1800" dirty="0" err="1"/>
              <a:t>thời</a:t>
            </a:r>
            <a:r>
              <a:rPr lang="en-US" sz="1800" dirty="0" smtClean="0"/>
              <a:t>.</a:t>
            </a:r>
          </a:p>
          <a:p>
            <a:pPr marL="127000" indent="0">
              <a:buNone/>
            </a:pPr>
            <a:endParaRPr lang="en-US" sz="2400" dirty="0" smtClean="0">
              <a:solidFill>
                <a:srgbClr val="C00000"/>
              </a:solidFill>
            </a:endParaRPr>
          </a:p>
          <a:p>
            <a:pPr marL="127000" indent="0">
              <a:buNone/>
            </a:pPr>
            <a:r>
              <a:rPr lang="en-US" sz="2400" b="1" i="1" dirty="0" err="1" smtClean="0">
                <a:solidFill>
                  <a:srgbClr val="C00000"/>
                </a:solidFill>
              </a:rPr>
              <a:t>Mức</a:t>
            </a:r>
            <a:r>
              <a:rPr lang="en-US" sz="2400" b="1" i="1" dirty="0" smtClean="0">
                <a:solidFill>
                  <a:srgbClr val="C00000"/>
                </a:solidFill>
              </a:rPr>
              <a:t> </a:t>
            </a:r>
            <a:r>
              <a:rPr lang="en-US" sz="2400" b="1" i="1" dirty="0" err="1" smtClean="0">
                <a:solidFill>
                  <a:srgbClr val="C00000"/>
                </a:solidFill>
              </a:rPr>
              <a:t>độ</a:t>
            </a:r>
            <a:r>
              <a:rPr lang="en-US" sz="2400" b="1" i="1" dirty="0" smtClean="0">
                <a:solidFill>
                  <a:srgbClr val="C00000"/>
                </a:solidFill>
              </a:rPr>
              <a:t> </a:t>
            </a:r>
            <a:r>
              <a:rPr lang="en-US" sz="2400" b="1" i="1" dirty="0" err="1" smtClean="0">
                <a:solidFill>
                  <a:srgbClr val="C00000"/>
                </a:solidFill>
              </a:rPr>
              <a:t>nặng,nguy</a:t>
            </a:r>
            <a:r>
              <a:rPr lang="en-US" sz="2400" b="1" i="1" dirty="0" smtClean="0">
                <a:solidFill>
                  <a:srgbClr val="C00000"/>
                </a:solidFill>
              </a:rPr>
              <a:t> </a:t>
            </a:r>
            <a:r>
              <a:rPr lang="en-US" sz="2400" b="1" i="1" dirty="0" err="1" smtClean="0">
                <a:solidFill>
                  <a:srgbClr val="C00000"/>
                </a:solidFill>
              </a:rPr>
              <a:t>kịch,hội</a:t>
            </a:r>
            <a:r>
              <a:rPr lang="en-US" sz="2400" b="1" i="1" dirty="0" smtClean="0">
                <a:solidFill>
                  <a:srgbClr val="C00000"/>
                </a:solidFill>
              </a:rPr>
              <a:t> </a:t>
            </a:r>
            <a:r>
              <a:rPr lang="en-US" sz="2400" b="1" i="1" dirty="0" err="1" smtClean="0">
                <a:solidFill>
                  <a:srgbClr val="C00000"/>
                </a:solidFill>
              </a:rPr>
              <a:t>chứng</a:t>
            </a:r>
            <a:r>
              <a:rPr lang="en-US" sz="2400" b="1" i="1" dirty="0" smtClean="0">
                <a:solidFill>
                  <a:srgbClr val="C00000"/>
                </a:solidFill>
              </a:rPr>
              <a:t> ARDS</a:t>
            </a:r>
          </a:p>
          <a:p>
            <a:pPr>
              <a:buFont typeface="Wingdings" pitchFamily="2" charset="2"/>
              <a:buChar char="v"/>
            </a:pPr>
            <a:r>
              <a:rPr lang="en-US" sz="1800" dirty="0" err="1" smtClean="0"/>
              <a:t>Thở</a:t>
            </a:r>
            <a:r>
              <a:rPr lang="en-US" sz="1800" dirty="0" smtClean="0"/>
              <a:t> </a:t>
            </a:r>
            <a:r>
              <a:rPr lang="en-US" sz="1800" dirty="0"/>
              <a:t>CPAP </a:t>
            </a:r>
            <a:r>
              <a:rPr lang="en-US" sz="1800" dirty="0" err="1"/>
              <a:t>hoặc</a:t>
            </a:r>
            <a:r>
              <a:rPr lang="en-US" sz="1800" dirty="0"/>
              <a:t> </a:t>
            </a:r>
            <a:r>
              <a:rPr lang="en-US" sz="1800" dirty="0" err="1"/>
              <a:t>thở</a:t>
            </a:r>
            <a:r>
              <a:rPr lang="en-US" sz="1800" dirty="0"/>
              <a:t> ô </a:t>
            </a:r>
            <a:r>
              <a:rPr lang="en-US" sz="1800" dirty="0" err="1"/>
              <a:t>xy</a:t>
            </a:r>
            <a:r>
              <a:rPr lang="en-US" sz="1800" dirty="0"/>
              <a:t> </a:t>
            </a:r>
            <a:r>
              <a:rPr lang="en-US" sz="1800" dirty="0" err="1"/>
              <a:t>dòng</a:t>
            </a:r>
            <a:r>
              <a:rPr lang="en-US" sz="1800" dirty="0"/>
              <a:t> </a:t>
            </a:r>
            <a:r>
              <a:rPr lang="en-US" sz="1800" dirty="0" err="1"/>
              <a:t>cao</a:t>
            </a:r>
            <a:r>
              <a:rPr lang="en-US" sz="1800" dirty="0"/>
              <a:t> qua </a:t>
            </a:r>
            <a:r>
              <a:rPr lang="en-US" sz="1800" dirty="0" err="1"/>
              <a:t>gọng</a:t>
            </a:r>
            <a:r>
              <a:rPr lang="en-US" sz="1800" dirty="0"/>
              <a:t> </a:t>
            </a:r>
            <a:r>
              <a:rPr lang="en-US" sz="1800" dirty="0" err="1"/>
              <a:t>mũi</a:t>
            </a:r>
            <a:r>
              <a:rPr lang="en-US" sz="1800" dirty="0"/>
              <a:t> (High Flow Nasal Oxygen), </a:t>
            </a:r>
            <a:r>
              <a:rPr lang="en-US" sz="1800" dirty="0" err="1"/>
              <a:t>hoặc</a:t>
            </a:r>
            <a:r>
              <a:rPr lang="en-US" sz="1800" dirty="0"/>
              <a:t> </a:t>
            </a:r>
            <a:r>
              <a:rPr lang="en-US" sz="1800" dirty="0" err="1"/>
              <a:t>thở</a:t>
            </a:r>
            <a:r>
              <a:rPr lang="en-US" sz="1800" dirty="0"/>
              <a:t> </a:t>
            </a:r>
            <a:r>
              <a:rPr lang="en-US" sz="1800" dirty="0" err="1"/>
              <a:t>máy</a:t>
            </a:r>
            <a:r>
              <a:rPr lang="en-US" sz="1800" dirty="0"/>
              <a:t> </a:t>
            </a:r>
            <a:r>
              <a:rPr lang="en-US" sz="1800" dirty="0" err="1"/>
              <a:t>không</a:t>
            </a:r>
            <a:r>
              <a:rPr lang="en-US" sz="1800" dirty="0"/>
              <a:t> </a:t>
            </a:r>
            <a:r>
              <a:rPr lang="en-US" sz="1800" dirty="0" err="1"/>
              <a:t>xâm</a:t>
            </a:r>
            <a:r>
              <a:rPr lang="en-US" sz="1800" dirty="0"/>
              <a:t> </a:t>
            </a:r>
            <a:r>
              <a:rPr lang="en-US" sz="1800" dirty="0" err="1"/>
              <a:t>nhập</a:t>
            </a:r>
            <a:r>
              <a:rPr lang="en-US" sz="1800" dirty="0"/>
              <a:t> </a:t>
            </a:r>
            <a:r>
              <a:rPr lang="en-US" sz="1800" dirty="0" err="1"/>
              <a:t>BiPAP</a:t>
            </a:r>
            <a:r>
              <a:rPr lang="en-US" sz="1800" dirty="0" smtClean="0"/>
              <a:t>. </a:t>
            </a:r>
            <a:endParaRPr lang="en-US" sz="1800" dirty="0"/>
          </a:p>
          <a:p>
            <a:pPr>
              <a:buFont typeface="Wingdings" pitchFamily="2" charset="2"/>
              <a:buChar char="v"/>
            </a:pPr>
            <a:r>
              <a:rPr lang="en-US" sz="1800" dirty="0" err="1" smtClean="0"/>
              <a:t>Nếu</a:t>
            </a:r>
            <a:r>
              <a:rPr lang="en-US" sz="1800" dirty="0" smtClean="0"/>
              <a:t> </a:t>
            </a:r>
            <a:r>
              <a:rPr lang="en-US" sz="1800" dirty="0" err="1"/>
              <a:t>sau</a:t>
            </a:r>
            <a:r>
              <a:rPr lang="en-US" sz="1800" dirty="0"/>
              <a:t> </a:t>
            </a:r>
            <a:r>
              <a:rPr lang="en-US" sz="1800" dirty="0" err="1"/>
              <a:t>một</a:t>
            </a:r>
            <a:r>
              <a:rPr lang="en-US" sz="1800" dirty="0"/>
              <a:t> </a:t>
            </a:r>
            <a:r>
              <a:rPr lang="en-US" sz="1800" dirty="0" err="1"/>
              <a:t>giờ</a:t>
            </a:r>
            <a:r>
              <a:rPr lang="en-US" sz="1800" dirty="0"/>
              <a:t>, </a:t>
            </a:r>
            <a:r>
              <a:rPr lang="en-US" sz="1800" dirty="0" err="1"/>
              <a:t>tình</a:t>
            </a:r>
            <a:r>
              <a:rPr lang="en-US" sz="1800" dirty="0"/>
              <a:t> </a:t>
            </a:r>
            <a:r>
              <a:rPr lang="en-US" sz="1800" dirty="0" err="1"/>
              <a:t>trạng</a:t>
            </a:r>
            <a:r>
              <a:rPr lang="en-US" sz="1800" dirty="0"/>
              <a:t> </a:t>
            </a:r>
            <a:r>
              <a:rPr lang="en-US" sz="1800" dirty="0" err="1"/>
              <a:t>thiếu</a:t>
            </a:r>
            <a:r>
              <a:rPr lang="en-US" sz="1800" dirty="0"/>
              <a:t> ô </a:t>
            </a:r>
            <a:r>
              <a:rPr lang="en-US" sz="1800" dirty="0" err="1"/>
              <a:t>xy</a:t>
            </a:r>
            <a:r>
              <a:rPr lang="en-US" sz="1800" dirty="0"/>
              <a:t> </a:t>
            </a:r>
            <a:r>
              <a:rPr lang="en-US" sz="1800" dirty="0" err="1"/>
              <a:t>không</a:t>
            </a:r>
            <a:r>
              <a:rPr lang="en-US" sz="1800" dirty="0"/>
              <a:t> </a:t>
            </a:r>
            <a:r>
              <a:rPr lang="en-US" sz="1800" dirty="0" err="1"/>
              <a:t>cải</a:t>
            </a:r>
            <a:r>
              <a:rPr lang="en-US" sz="1800" dirty="0"/>
              <a:t> </a:t>
            </a:r>
            <a:r>
              <a:rPr lang="en-US" sz="1800" dirty="0" err="1"/>
              <a:t>thiện</a:t>
            </a:r>
            <a:r>
              <a:rPr lang="en-US" sz="1800" dirty="0"/>
              <a:t> </a:t>
            </a:r>
            <a:r>
              <a:rPr lang="en-US" sz="1800" dirty="0" err="1"/>
              <a:t>với</a:t>
            </a:r>
            <a:r>
              <a:rPr lang="en-US" sz="1800" dirty="0"/>
              <a:t> </a:t>
            </a:r>
            <a:r>
              <a:rPr lang="en-US" sz="1800" dirty="0" err="1"/>
              <a:t>các</a:t>
            </a:r>
            <a:r>
              <a:rPr lang="en-US" sz="1800" dirty="0"/>
              <a:t> </a:t>
            </a:r>
            <a:r>
              <a:rPr lang="en-US" sz="1800" dirty="0" err="1"/>
              <a:t>biện</a:t>
            </a:r>
            <a:r>
              <a:rPr lang="en-US" sz="1800" dirty="0"/>
              <a:t> </a:t>
            </a:r>
            <a:r>
              <a:rPr lang="en-US" sz="1800" dirty="0" err="1"/>
              <a:t>pháp</a:t>
            </a:r>
            <a:r>
              <a:rPr lang="en-US" sz="1800" dirty="0"/>
              <a:t> </a:t>
            </a:r>
            <a:r>
              <a:rPr lang="en-US" sz="1800" dirty="0" err="1"/>
              <a:t>hỗ</a:t>
            </a:r>
            <a:r>
              <a:rPr lang="en-US" sz="1800" dirty="0"/>
              <a:t> </a:t>
            </a:r>
            <a:r>
              <a:rPr lang="en-US" sz="1800" dirty="0" err="1"/>
              <a:t>trợ</a:t>
            </a:r>
            <a:r>
              <a:rPr lang="en-US" sz="1800" dirty="0"/>
              <a:t> </a:t>
            </a:r>
            <a:r>
              <a:rPr lang="en-US" sz="1800" dirty="0" err="1"/>
              <a:t>hô</a:t>
            </a:r>
            <a:r>
              <a:rPr lang="en-US" sz="1800" dirty="0"/>
              <a:t> </a:t>
            </a:r>
            <a:r>
              <a:rPr lang="en-US" sz="1800" dirty="0" err="1"/>
              <a:t>hấp</a:t>
            </a:r>
            <a:r>
              <a:rPr lang="en-US" sz="1800" dirty="0"/>
              <a:t> </a:t>
            </a:r>
            <a:r>
              <a:rPr lang="en-US" sz="1800" dirty="0" err="1"/>
              <a:t>không</a:t>
            </a:r>
            <a:r>
              <a:rPr lang="en-US" sz="1800" dirty="0"/>
              <a:t> </a:t>
            </a:r>
            <a:r>
              <a:rPr lang="en-US" sz="1800" dirty="0" err="1"/>
              <a:t>xâm</a:t>
            </a:r>
            <a:r>
              <a:rPr lang="en-US" sz="1800" dirty="0"/>
              <a:t> </a:t>
            </a:r>
            <a:r>
              <a:rPr lang="en-US" sz="1800" dirty="0" err="1"/>
              <a:t>nhập</a:t>
            </a:r>
            <a:r>
              <a:rPr lang="en-US" sz="1800" dirty="0"/>
              <a:t>, </a:t>
            </a:r>
            <a:r>
              <a:rPr lang="en-US" sz="1800" dirty="0" err="1"/>
              <a:t>cần</a:t>
            </a:r>
            <a:r>
              <a:rPr lang="en-US" sz="1800" dirty="0"/>
              <a:t> </a:t>
            </a:r>
            <a:r>
              <a:rPr lang="en-US" sz="1800" dirty="0" err="1"/>
              <a:t>đặt</a:t>
            </a:r>
            <a:r>
              <a:rPr lang="en-US" sz="1800" dirty="0"/>
              <a:t> </a:t>
            </a:r>
            <a:r>
              <a:rPr lang="en-US" sz="1800" dirty="0" err="1"/>
              <a:t>ống</a:t>
            </a:r>
            <a:r>
              <a:rPr lang="en-US" sz="1800" dirty="0"/>
              <a:t> </a:t>
            </a:r>
            <a:r>
              <a:rPr lang="en-US" sz="1800" dirty="0" err="1"/>
              <a:t>nội</a:t>
            </a:r>
            <a:r>
              <a:rPr lang="en-US" sz="1800" dirty="0"/>
              <a:t> </a:t>
            </a:r>
            <a:r>
              <a:rPr lang="en-US" sz="1800" dirty="0" err="1"/>
              <a:t>khí</a:t>
            </a:r>
            <a:r>
              <a:rPr lang="en-US" sz="1800" dirty="0"/>
              <a:t> </a:t>
            </a:r>
            <a:r>
              <a:rPr lang="en-US" sz="1800" dirty="0" err="1"/>
              <a:t>quản</a:t>
            </a:r>
            <a:r>
              <a:rPr lang="en-US" sz="1800" dirty="0"/>
              <a:t> </a:t>
            </a:r>
            <a:r>
              <a:rPr lang="en-US" sz="1800" dirty="0" err="1"/>
              <a:t>và</a:t>
            </a:r>
            <a:r>
              <a:rPr lang="en-US" sz="1800" dirty="0"/>
              <a:t> </a:t>
            </a:r>
            <a:r>
              <a:rPr lang="en-US" sz="1800" dirty="0" err="1"/>
              <a:t>thở</a:t>
            </a:r>
            <a:r>
              <a:rPr lang="en-US" sz="1800" dirty="0"/>
              <a:t> </a:t>
            </a:r>
            <a:r>
              <a:rPr lang="en-US" sz="1800" dirty="0" err="1"/>
              <a:t>máy</a:t>
            </a:r>
            <a:r>
              <a:rPr lang="en-US" sz="1800" dirty="0"/>
              <a:t> </a:t>
            </a:r>
            <a:r>
              <a:rPr lang="en-US" sz="1800" dirty="0" err="1"/>
              <a:t>xâm</a:t>
            </a:r>
            <a:r>
              <a:rPr lang="en-US" sz="1800" dirty="0"/>
              <a:t> </a:t>
            </a:r>
            <a:r>
              <a:rPr lang="en-US" sz="1800" dirty="0" err="1"/>
              <a:t>nhập</a:t>
            </a:r>
            <a:r>
              <a:rPr lang="en-US" sz="1800" dirty="0"/>
              <a:t>.</a:t>
            </a:r>
          </a:p>
          <a:p>
            <a:pPr>
              <a:buFont typeface="Wingdings" pitchFamily="2" charset="2"/>
              <a:buChar char="v"/>
            </a:pPr>
            <a:endParaRPr lang="en-US" b="1" i="1" dirty="0"/>
          </a:p>
        </p:txBody>
      </p:sp>
    </p:spTree>
    <p:extLst>
      <p:ext uri="{BB962C8B-B14F-4D97-AF65-F5344CB8AC3E}">
        <p14:creationId xmlns:p14="http://schemas.microsoft.com/office/powerpoint/2010/main" val="389559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016000"/>
          </a:xfrm>
        </p:spPr>
        <p:txBody>
          <a:bodyPr>
            <a:normAutofit fontScale="90000"/>
          </a:bodyPr>
          <a:lstStyle/>
          <a:p>
            <a:pPr>
              <a:defRPr/>
            </a:pPr>
            <a:r>
              <a:rPr lang="en-US" dirty="0" smtClean="0">
                <a:solidFill>
                  <a:schemeClr val="tx1"/>
                </a:solidFill>
                <a:latin typeface="Tahoma" pitchFamily="34" charset="0"/>
              </a:rPr>
              <a:t> </a:t>
            </a:r>
            <a:r>
              <a:rPr lang="en-US" sz="4400" b="1" dirty="0" err="1">
                <a:solidFill>
                  <a:srgbClr val="C00000"/>
                </a:solidFill>
              </a:rPr>
              <a:t>Chẩn</a:t>
            </a:r>
            <a:r>
              <a:rPr lang="en-US" sz="4400" b="1" dirty="0">
                <a:solidFill>
                  <a:srgbClr val="C00000"/>
                </a:solidFill>
              </a:rPr>
              <a:t> </a:t>
            </a:r>
            <a:r>
              <a:rPr lang="en-US" sz="4400" b="1" dirty="0" err="1">
                <a:solidFill>
                  <a:srgbClr val="C00000"/>
                </a:solidFill>
              </a:rPr>
              <a:t>đoán</a:t>
            </a:r>
            <a:r>
              <a:rPr lang="en-US" sz="4400" b="1" dirty="0">
                <a:solidFill>
                  <a:srgbClr val="C00000"/>
                </a:solidFill>
              </a:rPr>
              <a:t> </a:t>
            </a:r>
            <a:r>
              <a:rPr lang="en-US" sz="4400" b="1" dirty="0" err="1">
                <a:solidFill>
                  <a:srgbClr val="C00000"/>
                </a:solidFill>
              </a:rPr>
              <a:t>xử</a:t>
            </a:r>
            <a:r>
              <a:rPr lang="en-US" sz="4400" b="1" dirty="0">
                <a:solidFill>
                  <a:srgbClr val="C00000"/>
                </a:solidFill>
              </a:rPr>
              <a:t> </a:t>
            </a:r>
            <a:r>
              <a:rPr lang="en-US" sz="4400" b="1" dirty="0" err="1">
                <a:solidFill>
                  <a:srgbClr val="C00000"/>
                </a:solidFill>
              </a:rPr>
              <a:t>trị</a:t>
            </a:r>
            <a:r>
              <a:rPr lang="en-US" sz="4400" b="1" dirty="0">
                <a:solidFill>
                  <a:srgbClr val="C00000"/>
                </a:solidFill>
              </a:rPr>
              <a:t> </a:t>
            </a:r>
            <a:r>
              <a:rPr lang="en-US" sz="4400" b="1" dirty="0" err="1">
                <a:solidFill>
                  <a:srgbClr val="C00000"/>
                </a:solidFill>
              </a:rPr>
              <a:t>Hội</a:t>
            </a:r>
            <a:r>
              <a:rPr lang="en-US" sz="4400" b="1" dirty="0">
                <a:solidFill>
                  <a:srgbClr val="C00000"/>
                </a:solidFill>
              </a:rPr>
              <a:t> </a:t>
            </a:r>
            <a:r>
              <a:rPr lang="en-US" sz="4400" b="1" dirty="0" err="1">
                <a:solidFill>
                  <a:srgbClr val="C00000"/>
                </a:solidFill>
              </a:rPr>
              <a:t>chứng</a:t>
            </a:r>
            <a:r>
              <a:rPr lang="en-US" sz="4400" b="1" dirty="0">
                <a:solidFill>
                  <a:srgbClr val="C00000"/>
                </a:solidFill>
              </a:rPr>
              <a:t> </a:t>
            </a:r>
            <a:r>
              <a:rPr lang="en-US" sz="4400" b="1" dirty="0" err="1">
                <a:solidFill>
                  <a:srgbClr val="C00000"/>
                </a:solidFill>
              </a:rPr>
              <a:t>suy</a:t>
            </a:r>
            <a:r>
              <a:rPr lang="en-US" sz="4400" b="1" dirty="0">
                <a:solidFill>
                  <a:srgbClr val="C00000"/>
                </a:solidFill>
              </a:rPr>
              <a:t> </a:t>
            </a:r>
            <a:r>
              <a:rPr lang="en-US" sz="4400" b="1" dirty="0" err="1">
                <a:solidFill>
                  <a:srgbClr val="C00000"/>
                </a:solidFill>
              </a:rPr>
              <a:t>hô</a:t>
            </a:r>
            <a:r>
              <a:rPr lang="en-US" sz="4400" b="1" dirty="0">
                <a:solidFill>
                  <a:srgbClr val="C00000"/>
                </a:solidFill>
              </a:rPr>
              <a:t> </a:t>
            </a:r>
            <a:r>
              <a:rPr lang="en-US" sz="4400" b="1" dirty="0" err="1">
                <a:solidFill>
                  <a:srgbClr val="C00000"/>
                </a:solidFill>
              </a:rPr>
              <a:t>hấp</a:t>
            </a:r>
            <a:r>
              <a:rPr lang="en-US" sz="4400" b="1" dirty="0">
                <a:solidFill>
                  <a:srgbClr val="C00000"/>
                </a:solidFill>
              </a:rPr>
              <a:t> </a:t>
            </a:r>
            <a:r>
              <a:rPr lang="en-US" sz="4400" b="1" dirty="0" err="1">
                <a:solidFill>
                  <a:srgbClr val="C00000"/>
                </a:solidFill>
              </a:rPr>
              <a:t>cấp</a:t>
            </a:r>
            <a:r>
              <a:rPr lang="en-US" sz="4400" b="1" dirty="0">
                <a:solidFill>
                  <a:srgbClr val="C00000"/>
                </a:solidFill>
              </a:rPr>
              <a:t> </a:t>
            </a:r>
            <a:r>
              <a:rPr lang="en-US" sz="4400" b="1" dirty="0" err="1">
                <a:solidFill>
                  <a:srgbClr val="C00000"/>
                </a:solidFill>
              </a:rPr>
              <a:t>tiến</a:t>
            </a:r>
            <a:r>
              <a:rPr lang="en-US" sz="4400" b="1" dirty="0">
                <a:solidFill>
                  <a:srgbClr val="C00000"/>
                </a:solidFill>
              </a:rPr>
              <a:t> </a:t>
            </a:r>
            <a:r>
              <a:rPr lang="en-US" sz="4400" b="1" dirty="0" err="1">
                <a:solidFill>
                  <a:srgbClr val="C00000"/>
                </a:solidFill>
              </a:rPr>
              <a:t>triển</a:t>
            </a:r>
            <a:endParaRPr lang="en-US" sz="4400" b="1" dirty="0">
              <a:solidFill>
                <a:srgbClr val="C00000"/>
              </a:solidFill>
            </a:endParaRPr>
          </a:p>
        </p:txBody>
      </p:sp>
      <p:sp>
        <p:nvSpPr>
          <p:cNvPr id="32771" name="Rectangle 3"/>
          <p:cNvSpPr>
            <a:spLocks noGrp="1" noChangeArrowheads="1"/>
          </p:cNvSpPr>
          <p:nvPr>
            <p:ph sz="quarter" idx="1"/>
          </p:nvPr>
        </p:nvSpPr>
        <p:spPr>
          <a:xfrm>
            <a:off x="304800" y="1667933"/>
            <a:ext cx="8534400" cy="4605867"/>
          </a:xfrm>
        </p:spPr>
        <p:txBody>
          <a:bodyPr>
            <a:normAutofit/>
          </a:bodyPr>
          <a:lstStyle/>
          <a:p>
            <a:pPr marL="541873" indent="-541873">
              <a:buFontTx/>
              <a:buAutoNum type="arabicPeriod"/>
            </a:pPr>
            <a:r>
              <a:rPr lang="en-US" altLang="en-US" sz="2489" b="1" dirty="0" err="1">
                <a:solidFill>
                  <a:srgbClr val="C00000"/>
                </a:solidFill>
              </a:rPr>
              <a:t>Hội</a:t>
            </a:r>
            <a:r>
              <a:rPr lang="en-US" altLang="en-US" sz="2489" b="1" dirty="0">
                <a:solidFill>
                  <a:srgbClr val="C00000"/>
                </a:solidFill>
              </a:rPr>
              <a:t> </a:t>
            </a:r>
            <a:r>
              <a:rPr lang="en-US" altLang="en-US" sz="2489" b="1" dirty="0" err="1">
                <a:solidFill>
                  <a:srgbClr val="C00000"/>
                </a:solidFill>
              </a:rPr>
              <a:t>nghị</a:t>
            </a:r>
            <a:r>
              <a:rPr lang="en-US" altLang="en-US" sz="2489" b="1" dirty="0">
                <a:solidFill>
                  <a:srgbClr val="C00000"/>
                </a:solidFill>
              </a:rPr>
              <a:t> </a:t>
            </a:r>
            <a:r>
              <a:rPr lang="en-US" altLang="en-US" sz="2489" b="1" dirty="0" err="1">
                <a:solidFill>
                  <a:srgbClr val="C00000"/>
                </a:solidFill>
              </a:rPr>
              <a:t>thông</a:t>
            </a:r>
            <a:r>
              <a:rPr lang="en-US" altLang="en-US" sz="2489" b="1" dirty="0">
                <a:solidFill>
                  <a:srgbClr val="C00000"/>
                </a:solidFill>
              </a:rPr>
              <a:t> </a:t>
            </a:r>
            <a:r>
              <a:rPr lang="en-US" altLang="en-US" sz="2489" b="1" dirty="0" err="1">
                <a:solidFill>
                  <a:srgbClr val="C00000"/>
                </a:solidFill>
              </a:rPr>
              <a:t>nhất</a:t>
            </a:r>
            <a:r>
              <a:rPr lang="en-US" altLang="en-US" sz="2489" b="1" dirty="0">
                <a:solidFill>
                  <a:srgbClr val="C00000"/>
                </a:solidFill>
              </a:rPr>
              <a:t> </a:t>
            </a:r>
            <a:r>
              <a:rPr lang="en-US" altLang="en-US" sz="2489" b="1" dirty="0" err="1">
                <a:solidFill>
                  <a:srgbClr val="C00000"/>
                </a:solidFill>
              </a:rPr>
              <a:t>Âu</a:t>
            </a:r>
            <a:r>
              <a:rPr lang="en-US" altLang="en-US" sz="2489" b="1" dirty="0">
                <a:solidFill>
                  <a:srgbClr val="C00000"/>
                </a:solidFill>
              </a:rPr>
              <a:t> - </a:t>
            </a:r>
            <a:r>
              <a:rPr lang="en-US" altLang="en-US" sz="2489" b="1" dirty="0" err="1">
                <a:solidFill>
                  <a:srgbClr val="C00000"/>
                </a:solidFill>
              </a:rPr>
              <a:t>Mỹ</a:t>
            </a:r>
            <a:r>
              <a:rPr lang="en-US" altLang="en-US" sz="2489" b="1" dirty="0">
                <a:solidFill>
                  <a:srgbClr val="C00000"/>
                </a:solidFill>
              </a:rPr>
              <a:t> </a:t>
            </a:r>
            <a:r>
              <a:rPr lang="en-US" altLang="en-US" sz="2489" b="1" dirty="0" err="1">
                <a:solidFill>
                  <a:srgbClr val="C00000"/>
                </a:solidFill>
              </a:rPr>
              <a:t>về</a:t>
            </a:r>
            <a:r>
              <a:rPr lang="en-US" altLang="en-US" sz="2489" b="1" dirty="0">
                <a:solidFill>
                  <a:srgbClr val="C00000"/>
                </a:solidFill>
              </a:rPr>
              <a:t> ARDS 1994</a:t>
            </a:r>
          </a:p>
          <a:p>
            <a:pPr marL="749305" lvl="1" indent="-342900">
              <a:buFont typeface="Wingdings" pitchFamily="2" charset="2"/>
              <a:buChar char="v"/>
            </a:pPr>
            <a:r>
              <a:rPr lang="en-US" altLang="en-US" sz="2000" dirty="0" err="1"/>
              <a:t>Khởi</a:t>
            </a:r>
            <a:r>
              <a:rPr lang="en-US" altLang="en-US" sz="2000" dirty="0"/>
              <a:t> </a:t>
            </a:r>
            <a:r>
              <a:rPr lang="en-US" altLang="en-US" sz="2000" dirty="0" err="1"/>
              <a:t>phát</a:t>
            </a:r>
            <a:r>
              <a:rPr lang="en-US" altLang="en-US" sz="2000" dirty="0"/>
              <a:t> </a:t>
            </a:r>
            <a:r>
              <a:rPr lang="en-US" altLang="en-US" sz="2000" dirty="0" err="1"/>
              <a:t>đột</a:t>
            </a:r>
            <a:r>
              <a:rPr lang="en-US" altLang="en-US" sz="2000" dirty="0"/>
              <a:t> </a:t>
            </a:r>
            <a:r>
              <a:rPr lang="en-US" altLang="en-US" sz="2000" dirty="0" err="1"/>
              <a:t>ngột</a:t>
            </a:r>
            <a:r>
              <a:rPr lang="en-US" altLang="en-US" sz="2000" dirty="0"/>
              <a:t> </a:t>
            </a:r>
          </a:p>
          <a:p>
            <a:pPr marL="749305" lvl="1" indent="-342900">
              <a:buFont typeface="Wingdings" pitchFamily="2" charset="2"/>
              <a:buChar char="v"/>
            </a:pPr>
            <a:r>
              <a:rPr lang="en-US" altLang="en-US" sz="2000" dirty="0" err="1"/>
              <a:t>Giảm</a:t>
            </a:r>
            <a:r>
              <a:rPr lang="en-US" altLang="en-US" sz="2000" dirty="0"/>
              <a:t> </a:t>
            </a:r>
            <a:r>
              <a:rPr lang="en-US" altLang="en-US" sz="2000" dirty="0" err="1"/>
              <a:t>ôxy</a:t>
            </a:r>
            <a:r>
              <a:rPr lang="en-US" altLang="en-US" sz="2000" dirty="0"/>
              <a:t> </a:t>
            </a:r>
            <a:r>
              <a:rPr lang="en-US" altLang="en-US" sz="2000" dirty="0" err="1"/>
              <a:t>hoá</a:t>
            </a:r>
            <a:r>
              <a:rPr lang="en-US" altLang="en-US" sz="2000" dirty="0"/>
              <a:t> </a:t>
            </a:r>
            <a:r>
              <a:rPr lang="en-US" altLang="en-US" sz="2000" dirty="0" err="1"/>
              <a:t>máu</a:t>
            </a:r>
            <a:r>
              <a:rPr lang="en-US" altLang="en-US" sz="2000" dirty="0"/>
              <a:t> </a:t>
            </a:r>
            <a:r>
              <a:rPr lang="en-US" altLang="en-US" sz="2000" dirty="0" err="1"/>
              <a:t>kéo</a:t>
            </a:r>
            <a:r>
              <a:rPr lang="en-US" altLang="en-US" sz="2000" dirty="0"/>
              <a:t> </a:t>
            </a:r>
            <a:r>
              <a:rPr lang="en-US" altLang="en-US" sz="2000" dirty="0" err="1"/>
              <a:t>dài</a:t>
            </a:r>
            <a:r>
              <a:rPr lang="en-US" altLang="en-US" sz="2000" dirty="0"/>
              <a:t> </a:t>
            </a:r>
            <a:r>
              <a:rPr lang="en-US" altLang="en-US" sz="2000" dirty="0" err="1"/>
              <a:t>với</a:t>
            </a:r>
            <a:r>
              <a:rPr lang="en-US" altLang="en-US" sz="2000" dirty="0"/>
              <a:t>:</a:t>
            </a:r>
          </a:p>
          <a:p>
            <a:pPr marL="1219215" lvl="2" indent="-406405"/>
            <a:r>
              <a:rPr lang="en-US" altLang="en-US" dirty="0" smtClean="0"/>
              <a:t>PaO</a:t>
            </a:r>
            <a:r>
              <a:rPr lang="en-US" altLang="en-US" baseline="-25000" dirty="0" smtClean="0"/>
              <a:t>2</a:t>
            </a:r>
            <a:r>
              <a:rPr lang="en-US" altLang="en-US" dirty="0" smtClean="0"/>
              <a:t>/FiO</a:t>
            </a:r>
            <a:r>
              <a:rPr lang="en-US" altLang="en-US" baseline="-25000" dirty="0" smtClean="0"/>
              <a:t>2</a:t>
            </a:r>
            <a:r>
              <a:rPr lang="en-US" altLang="en-US" dirty="0" smtClean="0"/>
              <a:t> &lt; 200:   ARDS</a:t>
            </a:r>
          </a:p>
          <a:p>
            <a:pPr marL="1219215" lvl="2" indent="-406405"/>
            <a:r>
              <a:rPr lang="en-US" altLang="en-US" dirty="0" smtClean="0"/>
              <a:t>PaO</a:t>
            </a:r>
            <a:r>
              <a:rPr lang="en-US" altLang="en-US" baseline="-25000" dirty="0" smtClean="0"/>
              <a:t>2</a:t>
            </a:r>
            <a:r>
              <a:rPr lang="en-US" altLang="en-US" dirty="0" smtClean="0"/>
              <a:t>/FiO</a:t>
            </a:r>
            <a:r>
              <a:rPr lang="en-US" altLang="en-US" baseline="-25000" dirty="0" smtClean="0"/>
              <a:t>2</a:t>
            </a:r>
            <a:r>
              <a:rPr lang="en-US" altLang="en-US" dirty="0" smtClean="0"/>
              <a:t> &lt; 300:   ALI ( </a:t>
            </a:r>
            <a:r>
              <a:rPr lang="en-US" altLang="en-US" dirty="0" err="1" smtClean="0"/>
              <a:t>tổn</a:t>
            </a:r>
            <a:r>
              <a:rPr lang="en-US" altLang="en-US" dirty="0" smtClean="0"/>
              <a:t> </a:t>
            </a:r>
            <a:r>
              <a:rPr lang="en-US" altLang="en-US" dirty="0" err="1" smtClean="0"/>
              <a:t>thương</a:t>
            </a:r>
            <a:r>
              <a:rPr lang="en-US" altLang="en-US" dirty="0" smtClean="0"/>
              <a:t> </a:t>
            </a:r>
            <a:r>
              <a:rPr lang="en-US" altLang="en-US" dirty="0" err="1" smtClean="0"/>
              <a:t>phổi</a:t>
            </a:r>
            <a:r>
              <a:rPr lang="en-US" altLang="en-US" dirty="0" smtClean="0"/>
              <a:t> </a:t>
            </a:r>
            <a:r>
              <a:rPr lang="en-US" altLang="en-US" dirty="0" err="1" smtClean="0"/>
              <a:t>cấp</a:t>
            </a:r>
            <a:r>
              <a:rPr lang="en-US" altLang="en-US" dirty="0" smtClean="0"/>
              <a:t> )</a:t>
            </a:r>
          </a:p>
          <a:p>
            <a:pPr marL="749305" lvl="1" indent="-342900">
              <a:buFont typeface="Wingdings" pitchFamily="2" charset="2"/>
              <a:buChar char="v"/>
            </a:pPr>
            <a:r>
              <a:rPr lang="en-US" altLang="en-US" sz="2000" dirty="0"/>
              <a:t>XQ </a:t>
            </a:r>
            <a:r>
              <a:rPr lang="en-US" altLang="en-US" sz="2000" dirty="0" err="1"/>
              <a:t>có</a:t>
            </a:r>
            <a:r>
              <a:rPr lang="en-US" altLang="en-US" sz="2000" dirty="0"/>
              <a:t> </a:t>
            </a:r>
            <a:r>
              <a:rPr lang="en-US" altLang="en-US" sz="2000" dirty="0" err="1"/>
              <a:t>hình</a:t>
            </a:r>
            <a:r>
              <a:rPr lang="en-US" altLang="en-US" sz="2000" dirty="0"/>
              <a:t> </a:t>
            </a:r>
            <a:r>
              <a:rPr lang="en-US" altLang="en-US" sz="2000" dirty="0" err="1"/>
              <a:t>ảnh</a:t>
            </a:r>
            <a:r>
              <a:rPr lang="en-US" altLang="en-US" sz="2000" dirty="0"/>
              <a:t> </a:t>
            </a:r>
            <a:r>
              <a:rPr lang="en-US" altLang="en-US" sz="2000" dirty="0" err="1"/>
              <a:t>thâm</a:t>
            </a:r>
            <a:r>
              <a:rPr lang="en-US" altLang="en-US" sz="2000" dirty="0"/>
              <a:t> </a:t>
            </a:r>
            <a:r>
              <a:rPr lang="en-US" altLang="en-US" sz="2000" dirty="0" err="1"/>
              <a:t>nhiễm</a:t>
            </a:r>
            <a:r>
              <a:rPr lang="en-US" altLang="en-US" sz="2000" dirty="0"/>
              <a:t> 2 </a:t>
            </a:r>
            <a:r>
              <a:rPr lang="en-US" altLang="en-US" sz="2000" dirty="0" err="1"/>
              <a:t>bên</a:t>
            </a:r>
            <a:endParaRPr lang="en-US" altLang="en-US" sz="2000" dirty="0"/>
          </a:p>
          <a:p>
            <a:pPr marL="749305" lvl="1" indent="-342900">
              <a:buFont typeface="Wingdings" pitchFamily="2" charset="2"/>
              <a:buChar char="v"/>
            </a:pPr>
            <a:r>
              <a:rPr lang="en-US" altLang="en-US" sz="2000" dirty="0"/>
              <a:t>ALMM </a:t>
            </a:r>
            <a:r>
              <a:rPr lang="en-US" altLang="en-US" sz="2000" dirty="0" err="1"/>
              <a:t>phổi</a:t>
            </a:r>
            <a:r>
              <a:rPr lang="en-US" altLang="en-US" sz="2000" dirty="0"/>
              <a:t> </a:t>
            </a:r>
            <a:r>
              <a:rPr lang="en-US" altLang="en-US" sz="2000" dirty="0" err="1"/>
              <a:t>bít</a:t>
            </a:r>
            <a:r>
              <a:rPr lang="en-US" altLang="en-US" sz="2000" dirty="0"/>
              <a:t> &lt; 18 mmHg </a:t>
            </a:r>
            <a:r>
              <a:rPr lang="en-US" altLang="en-US" sz="2000" dirty="0" err="1"/>
              <a:t>hoặc</a:t>
            </a:r>
            <a:r>
              <a:rPr lang="en-US" altLang="en-US" sz="2000" dirty="0"/>
              <a:t> </a:t>
            </a:r>
            <a:r>
              <a:rPr lang="en-US" altLang="en-US" sz="2000" dirty="0" err="1"/>
              <a:t>không</a:t>
            </a:r>
            <a:r>
              <a:rPr lang="en-US" altLang="en-US" sz="2000" dirty="0"/>
              <a:t> </a:t>
            </a:r>
            <a:r>
              <a:rPr lang="en-US" altLang="en-US" sz="2000" dirty="0" err="1"/>
              <a:t>có</a:t>
            </a:r>
            <a:r>
              <a:rPr lang="en-US" altLang="en-US" sz="2000" dirty="0"/>
              <a:t> </a:t>
            </a:r>
            <a:r>
              <a:rPr lang="en-US" altLang="en-US" sz="2000" dirty="0" err="1"/>
              <a:t>bằng</a:t>
            </a:r>
            <a:r>
              <a:rPr lang="en-US" altLang="en-US" sz="2000" dirty="0"/>
              <a:t> </a:t>
            </a:r>
            <a:r>
              <a:rPr lang="en-US" altLang="en-US" sz="2000" dirty="0" err="1"/>
              <a:t>chứng</a:t>
            </a:r>
            <a:r>
              <a:rPr lang="en-US" altLang="en-US" sz="2000" dirty="0"/>
              <a:t> LS </a:t>
            </a:r>
            <a:r>
              <a:rPr lang="en-US" altLang="en-US" sz="2000" dirty="0" err="1"/>
              <a:t>của</a:t>
            </a:r>
            <a:r>
              <a:rPr lang="en-US" altLang="en-US" sz="2000" dirty="0"/>
              <a:t> </a:t>
            </a:r>
            <a:r>
              <a:rPr lang="en-US" altLang="en-US" sz="2000" dirty="0" err="1"/>
              <a:t>tăng</a:t>
            </a:r>
            <a:r>
              <a:rPr lang="en-US" altLang="en-US" sz="2000" dirty="0"/>
              <a:t> </a:t>
            </a:r>
            <a:r>
              <a:rPr lang="en-US" altLang="en-US" sz="2000" dirty="0" err="1"/>
              <a:t>áp</a:t>
            </a:r>
            <a:r>
              <a:rPr lang="en-US" altLang="en-US" sz="2000" dirty="0"/>
              <a:t> </a:t>
            </a:r>
            <a:r>
              <a:rPr lang="en-US" altLang="en-US" sz="2000" dirty="0" err="1"/>
              <a:t>lực</a:t>
            </a:r>
            <a:r>
              <a:rPr lang="en-US" altLang="en-US" sz="2000" dirty="0"/>
              <a:t> </a:t>
            </a:r>
            <a:r>
              <a:rPr lang="en-US" altLang="en-US" sz="2000" dirty="0" err="1"/>
              <a:t>nhĩ</a:t>
            </a:r>
            <a:r>
              <a:rPr lang="en-US" altLang="en-US" sz="2000" dirty="0"/>
              <a:t> </a:t>
            </a:r>
            <a:r>
              <a:rPr lang="en-US" altLang="en-US" sz="2000" dirty="0" err="1"/>
              <a:t>trái</a:t>
            </a:r>
            <a:endParaRPr lang="en-US" altLang="en-US" sz="2000" dirty="0"/>
          </a:p>
          <a:p>
            <a:pPr marL="541873" indent="-541873">
              <a:spcBef>
                <a:spcPct val="50000"/>
              </a:spcBef>
              <a:buFontTx/>
              <a:buAutoNum type="arabicPeriod"/>
            </a:pPr>
            <a:r>
              <a:rPr lang="en-US" altLang="en-US" sz="2489" b="1" dirty="0">
                <a:solidFill>
                  <a:srgbClr val="C00000"/>
                </a:solidFill>
              </a:rPr>
              <a:t>Ở  </a:t>
            </a:r>
            <a:r>
              <a:rPr lang="en-US" altLang="en-US" sz="2489" b="1" dirty="0" err="1">
                <a:solidFill>
                  <a:srgbClr val="C00000"/>
                </a:solidFill>
              </a:rPr>
              <a:t>Việt</a:t>
            </a:r>
            <a:r>
              <a:rPr lang="en-US" altLang="en-US" sz="2489" b="1" dirty="0">
                <a:solidFill>
                  <a:srgbClr val="C00000"/>
                </a:solidFill>
              </a:rPr>
              <a:t> Nam</a:t>
            </a:r>
          </a:p>
          <a:p>
            <a:pPr>
              <a:buFont typeface="Wingdings" pitchFamily="2" charset="2"/>
              <a:buChar char="v"/>
            </a:pPr>
            <a:r>
              <a:rPr lang="en-US" altLang="en-US" sz="2000" dirty="0" smtClean="0"/>
              <a:t>BN </a:t>
            </a:r>
            <a:r>
              <a:rPr lang="en-US" altLang="en-US" sz="2000" dirty="0" err="1" smtClean="0"/>
              <a:t>có</a:t>
            </a:r>
            <a:r>
              <a:rPr lang="en-US" altLang="en-US" sz="2000" dirty="0" smtClean="0"/>
              <a:t> </a:t>
            </a:r>
            <a:r>
              <a:rPr lang="en-US" altLang="en-US" sz="2000" dirty="0" err="1" smtClean="0"/>
              <a:t>yếu</a:t>
            </a:r>
            <a:r>
              <a:rPr lang="en-US" altLang="en-US" sz="2000" dirty="0" smtClean="0"/>
              <a:t> </a:t>
            </a:r>
            <a:r>
              <a:rPr lang="en-US" altLang="en-US" sz="2000" dirty="0" err="1" smtClean="0"/>
              <a:t>tố</a:t>
            </a:r>
            <a:r>
              <a:rPr lang="en-US" altLang="en-US" sz="2000" dirty="0" smtClean="0"/>
              <a:t> </a:t>
            </a:r>
            <a:r>
              <a:rPr lang="en-US" altLang="en-US" sz="2000" dirty="0" err="1" smtClean="0"/>
              <a:t>nguy</a:t>
            </a:r>
            <a:r>
              <a:rPr lang="en-US" altLang="en-US" sz="2000" dirty="0" smtClean="0"/>
              <a:t> </a:t>
            </a:r>
            <a:r>
              <a:rPr lang="en-US" altLang="en-US" sz="2000" dirty="0" err="1" smtClean="0"/>
              <a:t>cơ</a:t>
            </a:r>
            <a:r>
              <a:rPr lang="en-US" altLang="en-US" sz="2000" dirty="0" smtClean="0"/>
              <a:t> (</a:t>
            </a:r>
            <a:r>
              <a:rPr lang="en-US" altLang="en-US" sz="2000" dirty="0" err="1" smtClean="0"/>
              <a:t>sặc</a:t>
            </a:r>
            <a:r>
              <a:rPr lang="en-US" altLang="en-US" sz="2000" dirty="0" smtClean="0"/>
              <a:t>, </a:t>
            </a:r>
            <a:r>
              <a:rPr lang="en-US" altLang="en-US" sz="2000" dirty="0" err="1" smtClean="0"/>
              <a:t>đuối</a:t>
            </a:r>
            <a:r>
              <a:rPr lang="en-US" altLang="en-US" sz="2000" dirty="0" smtClean="0"/>
              <a:t> </a:t>
            </a:r>
            <a:r>
              <a:rPr lang="en-US" altLang="en-US" sz="2000" dirty="0" err="1" smtClean="0"/>
              <a:t>nước</a:t>
            </a:r>
            <a:r>
              <a:rPr lang="en-US" altLang="en-US" sz="2000" dirty="0" smtClean="0"/>
              <a:t>, shock </a:t>
            </a:r>
            <a:r>
              <a:rPr lang="en-US" altLang="en-US" sz="2000" dirty="0" err="1" smtClean="0"/>
              <a:t>nhiễm</a:t>
            </a:r>
            <a:r>
              <a:rPr lang="en-US" altLang="en-US" sz="2000" dirty="0" smtClean="0"/>
              <a:t> </a:t>
            </a:r>
            <a:r>
              <a:rPr lang="en-US" altLang="en-US" sz="2000" dirty="0" err="1" smtClean="0"/>
              <a:t>khuẩn</a:t>
            </a:r>
            <a:r>
              <a:rPr lang="en-US" altLang="en-US" sz="2000" dirty="0" smtClean="0"/>
              <a:t> </a:t>
            </a:r>
            <a:r>
              <a:rPr lang="en-US" altLang="en-US" sz="2000" dirty="0" err="1" smtClean="0"/>
              <a:t>nhiễm</a:t>
            </a:r>
            <a:r>
              <a:rPr lang="en-US" altLang="en-US" sz="2000" dirty="0" smtClean="0"/>
              <a:t> virus (</a:t>
            </a:r>
            <a:r>
              <a:rPr lang="en-US" altLang="en-US" sz="2000" dirty="0" err="1" smtClean="0"/>
              <a:t>cúm</a:t>
            </a:r>
            <a:r>
              <a:rPr lang="en-US" altLang="en-US" sz="2000" dirty="0"/>
              <a:t> </a:t>
            </a:r>
            <a:r>
              <a:rPr lang="en-US" altLang="en-US" sz="2000" dirty="0" err="1" smtClean="0"/>
              <a:t>A,B,nCoV</a:t>
            </a:r>
            <a:r>
              <a:rPr lang="en-US" altLang="en-US" sz="2000" dirty="0" smtClean="0"/>
              <a:t>….), SHH </a:t>
            </a:r>
            <a:r>
              <a:rPr lang="en-US" altLang="en-US" sz="2000" dirty="0" err="1" smtClean="0"/>
              <a:t>cấp</a:t>
            </a:r>
            <a:r>
              <a:rPr lang="en-US" altLang="en-US" sz="2000" dirty="0" smtClean="0"/>
              <a:t>, </a:t>
            </a:r>
            <a:r>
              <a:rPr lang="en-US" altLang="en-US" sz="2000" dirty="0" err="1" smtClean="0"/>
              <a:t>cần</a:t>
            </a:r>
            <a:r>
              <a:rPr lang="en-US" altLang="en-US" sz="2000" dirty="0" smtClean="0"/>
              <a:t> </a:t>
            </a:r>
            <a:r>
              <a:rPr lang="en-US" altLang="en-US" sz="2000" dirty="0" err="1" smtClean="0"/>
              <a:t>nghĩ</a:t>
            </a:r>
            <a:r>
              <a:rPr lang="en-US" altLang="en-US" sz="2000" dirty="0" smtClean="0"/>
              <a:t> </a:t>
            </a:r>
            <a:r>
              <a:rPr lang="en-US" altLang="en-US" sz="2000" dirty="0" err="1" smtClean="0"/>
              <a:t>tới</a:t>
            </a:r>
            <a:r>
              <a:rPr lang="en-US" altLang="en-US" sz="2000" dirty="0" smtClean="0"/>
              <a:t> ARDS</a:t>
            </a:r>
          </a:p>
        </p:txBody>
      </p:sp>
    </p:spTree>
    <p:extLst>
      <p:ext uri="{BB962C8B-B14F-4D97-AF65-F5344CB8AC3E}">
        <p14:creationId xmlns:p14="http://schemas.microsoft.com/office/powerpoint/2010/main" val="1165707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1016000"/>
          </a:xfrm>
        </p:spPr>
        <p:txBody>
          <a:bodyPr>
            <a:noAutofit/>
          </a:bodyPr>
          <a:lstStyle/>
          <a:p>
            <a:pPr>
              <a:defRPr/>
            </a:pPr>
            <a:r>
              <a:rPr lang="en-US" sz="3200" dirty="0" smtClean="0">
                <a:solidFill>
                  <a:schemeClr val="tx1"/>
                </a:solidFill>
                <a:latin typeface="Times New Roman" pitchFamily="18" charset="0"/>
                <a:cs typeface="Times New Roman" pitchFamily="18" charset="0"/>
              </a:rPr>
              <a:t> </a:t>
            </a:r>
            <a:r>
              <a:rPr lang="en-US" sz="3200" b="1" dirty="0" err="1">
                <a:solidFill>
                  <a:srgbClr val="C00000"/>
                </a:solidFill>
              </a:rPr>
              <a:t>Chẩn</a:t>
            </a:r>
            <a:r>
              <a:rPr lang="en-US" sz="3200" b="1" dirty="0">
                <a:solidFill>
                  <a:srgbClr val="C00000"/>
                </a:solidFill>
              </a:rPr>
              <a:t> </a:t>
            </a:r>
            <a:r>
              <a:rPr lang="en-US" sz="3200" b="1" dirty="0" err="1">
                <a:solidFill>
                  <a:srgbClr val="C00000"/>
                </a:solidFill>
              </a:rPr>
              <a:t>đoán</a:t>
            </a:r>
            <a:r>
              <a:rPr lang="en-US" sz="3200" b="1" dirty="0">
                <a:solidFill>
                  <a:srgbClr val="C00000"/>
                </a:solidFill>
              </a:rPr>
              <a:t> </a:t>
            </a:r>
            <a:r>
              <a:rPr lang="en-US" sz="3200" b="1" dirty="0" err="1">
                <a:solidFill>
                  <a:srgbClr val="C00000"/>
                </a:solidFill>
              </a:rPr>
              <a:t>mức</a:t>
            </a:r>
            <a:r>
              <a:rPr lang="en-US" sz="3200" b="1" dirty="0">
                <a:solidFill>
                  <a:srgbClr val="C00000"/>
                </a:solidFill>
              </a:rPr>
              <a:t> </a:t>
            </a:r>
            <a:r>
              <a:rPr lang="en-US" sz="3200" b="1" dirty="0" err="1">
                <a:solidFill>
                  <a:srgbClr val="C00000"/>
                </a:solidFill>
              </a:rPr>
              <a:t>độ</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xử</a:t>
            </a:r>
            <a:r>
              <a:rPr lang="en-US" sz="3200" b="1" dirty="0">
                <a:solidFill>
                  <a:srgbClr val="C00000"/>
                </a:solidFill>
              </a:rPr>
              <a:t> </a:t>
            </a:r>
            <a:r>
              <a:rPr lang="en-US" sz="3200" b="1" dirty="0" err="1">
                <a:solidFill>
                  <a:srgbClr val="C00000"/>
                </a:solidFill>
              </a:rPr>
              <a:t>trí</a:t>
            </a:r>
            <a:r>
              <a:rPr lang="en-US" sz="3200" b="1" dirty="0">
                <a:solidFill>
                  <a:srgbClr val="C00000"/>
                </a:solidFill>
              </a:rPr>
              <a:t> </a:t>
            </a:r>
            <a:r>
              <a:rPr lang="en-US" sz="3200" b="1" dirty="0" err="1" smtClean="0">
                <a:solidFill>
                  <a:srgbClr val="C00000"/>
                </a:solidFill>
              </a:rPr>
              <a:t>hội</a:t>
            </a:r>
            <a:r>
              <a:rPr lang="en-US" sz="3200" b="1" dirty="0" smtClean="0">
                <a:solidFill>
                  <a:srgbClr val="C00000"/>
                </a:solidFill>
              </a:rPr>
              <a:t> </a:t>
            </a:r>
            <a:r>
              <a:rPr lang="en-US" sz="3200" b="1" dirty="0" err="1" smtClean="0">
                <a:solidFill>
                  <a:srgbClr val="C00000"/>
                </a:solidFill>
              </a:rPr>
              <a:t>chứng</a:t>
            </a:r>
            <a:r>
              <a:rPr lang="en-US" sz="3200" b="1" dirty="0" smtClean="0">
                <a:solidFill>
                  <a:srgbClr val="C00000"/>
                </a:solidFill>
              </a:rPr>
              <a:t> </a:t>
            </a:r>
            <a:r>
              <a:rPr lang="en-US" sz="3200" b="1" dirty="0" err="1" smtClean="0">
                <a:solidFill>
                  <a:srgbClr val="C00000"/>
                </a:solidFill>
              </a:rPr>
              <a:t>suy</a:t>
            </a:r>
            <a:r>
              <a:rPr lang="en-US" sz="3200" b="1" dirty="0" smtClean="0">
                <a:solidFill>
                  <a:srgbClr val="C00000"/>
                </a:solidFill>
              </a:rPr>
              <a:t> </a:t>
            </a:r>
            <a:r>
              <a:rPr lang="en-US" sz="3200" b="1" dirty="0" err="1">
                <a:solidFill>
                  <a:srgbClr val="C00000"/>
                </a:solidFill>
              </a:rPr>
              <a:t>hô</a:t>
            </a:r>
            <a:r>
              <a:rPr lang="en-US" sz="3200" b="1" dirty="0">
                <a:solidFill>
                  <a:srgbClr val="C00000"/>
                </a:solidFill>
              </a:rPr>
              <a:t> </a:t>
            </a:r>
            <a:r>
              <a:rPr lang="en-US" sz="3200" b="1" dirty="0" err="1">
                <a:solidFill>
                  <a:srgbClr val="C00000"/>
                </a:solidFill>
              </a:rPr>
              <a:t>hấp</a:t>
            </a:r>
            <a:r>
              <a:rPr lang="en-US" sz="3200" b="1" dirty="0">
                <a:solidFill>
                  <a:srgbClr val="C00000"/>
                </a:solidFill>
              </a:rPr>
              <a:t> </a:t>
            </a:r>
            <a:r>
              <a:rPr lang="en-US" sz="3200" b="1" dirty="0" err="1" smtClean="0">
                <a:solidFill>
                  <a:srgbClr val="C00000"/>
                </a:solidFill>
              </a:rPr>
              <a:t>cấp</a:t>
            </a:r>
            <a:r>
              <a:rPr lang="en-US" sz="3200" b="1" dirty="0">
                <a:solidFill>
                  <a:srgbClr val="C00000"/>
                </a:solidFill>
              </a:rPr>
              <a:t> </a:t>
            </a:r>
            <a:r>
              <a:rPr lang="en-US" sz="3200" b="1" dirty="0" err="1" smtClean="0">
                <a:solidFill>
                  <a:srgbClr val="C00000"/>
                </a:solidFill>
              </a:rPr>
              <a:t>tiến</a:t>
            </a:r>
            <a:r>
              <a:rPr lang="en-US" sz="3200" b="1" dirty="0" smtClean="0">
                <a:solidFill>
                  <a:srgbClr val="C00000"/>
                </a:solidFill>
              </a:rPr>
              <a:t> </a:t>
            </a:r>
            <a:r>
              <a:rPr lang="en-US" sz="3200" b="1" dirty="0" err="1" smtClean="0">
                <a:solidFill>
                  <a:srgbClr val="C00000"/>
                </a:solidFill>
              </a:rPr>
              <a:t>triển</a:t>
            </a:r>
            <a:endParaRPr lang="en-US" sz="3200" b="1" dirty="0">
              <a:solidFill>
                <a:srgbClr val="C00000"/>
              </a:solidFill>
            </a:endParaRPr>
          </a:p>
        </p:txBody>
      </p:sp>
      <p:sp>
        <p:nvSpPr>
          <p:cNvPr id="33795" name="Rectangle 3"/>
          <p:cNvSpPr>
            <a:spLocks noGrp="1" noChangeArrowheads="1"/>
          </p:cNvSpPr>
          <p:nvPr>
            <p:ph sz="quarter" idx="1"/>
          </p:nvPr>
        </p:nvSpPr>
        <p:spPr>
          <a:xfrm>
            <a:off x="304800" y="1667933"/>
            <a:ext cx="8686800" cy="4605867"/>
          </a:xfrm>
        </p:spPr>
        <p:txBody>
          <a:bodyPr>
            <a:normAutofit/>
          </a:bodyPr>
          <a:lstStyle/>
          <a:p>
            <a:pPr marL="0" indent="0">
              <a:buNone/>
            </a:pPr>
            <a:r>
              <a:rPr lang="en-US" altLang="en-US" sz="2489" b="1" dirty="0" err="1">
                <a:solidFill>
                  <a:srgbClr val="C00000"/>
                </a:solidFill>
              </a:rPr>
              <a:t>Hội</a:t>
            </a:r>
            <a:r>
              <a:rPr lang="en-US" altLang="en-US" sz="2489" b="1" dirty="0">
                <a:solidFill>
                  <a:srgbClr val="C00000"/>
                </a:solidFill>
              </a:rPr>
              <a:t> </a:t>
            </a:r>
            <a:r>
              <a:rPr lang="en-US" altLang="en-US" sz="2489" b="1" dirty="0" err="1">
                <a:solidFill>
                  <a:srgbClr val="C00000"/>
                </a:solidFill>
              </a:rPr>
              <a:t>nghị</a:t>
            </a:r>
            <a:r>
              <a:rPr lang="en-US" altLang="en-US" sz="2489" b="1" dirty="0">
                <a:solidFill>
                  <a:srgbClr val="C00000"/>
                </a:solidFill>
              </a:rPr>
              <a:t> </a:t>
            </a:r>
            <a:r>
              <a:rPr lang="en-US" altLang="en-US" sz="2489" b="1" dirty="0" err="1">
                <a:solidFill>
                  <a:srgbClr val="C00000"/>
                </a:solidFill>
              </a:rPr>
              <a:t>thông</a:t>
            </a:r>
            <a:r>
              <a:rPr lang="en-US" altLang="en-US" sz="2489" b="1" dirty="0">
                <a:solidFill>
                  <a:srgbClr val="C00000"/>
                </a:solidFill>
              </a:rPr>
              <a:t> </a:t>
            </a:r>
            <a:r>
              <a:rPr lang="en-US" altLang="en-US" sz="2489" b="1" dirty="0" err="1">
                <a:solidFill>
                  <a:srgbClr val="C00000"/>
                </a:solidFill>
              </a:rPr>
              <a:t>nhất</a:t>
            </a:r>
            <a:r>
              <a:rPr lang="en-US" altLang="en-US" sz="2489" b="1" dirty="0">
                <a:solidFill>
                  <a:srgbClr val="C00000"/>
                </a:solidFill>
              </a:rPr>
              <a:t> </a:t>
            </a:r>
            <a:r>
              <a:rPr lang="en-US" altLang="en-US" sz="2489" b="1" dirty="0" err="1">
                <a:solidFill>
                  <a:srgbClr val="C00000"/>
                </a:solidFill>
              </a:rPr>
              <a:t>Âu</a:t>
            </a:r>
            <a:r>
              <a:rPr lang="en-US" altLang="en-US" sz="2489" b="1" dirty="0">
                <a:solidFill>
                  <a:srgbClr val="C00000"/>
                </a:solidFill>
              </a:rPr>
              <a:t> - </a:t>
            </a:r>
            <a:r>
              <a:rPr lang="en-US" altLang="en-US" sz="2489" b="1" dirty="0" err="1">
                <a:solidFill>
                  <a:srgbClr val="C00000"/>
                </a:solidFill>
              </a:rPr>
              <a:t>Mỹ</a:t>
            </a:r>
            <a:r>
              <a:rPr lang="en-US" altLang="en-US" sz="2489" b="1" dirty="0">
                <a:solidFill>
                  <a:srgbClr val="C00000"/>
                </a:solidFill>
              </a:rPr>
              <a:t> </a:t>
            </a:r>
            <a:r>
              <a:rPr lang="en-US" altLang="en-US" sz="2489" b="1" dirty="0" err="1">
                <a:solidFill>
                  <a:srgbClr val="C00000"/>
                </a:solidFill>
              </a:rPr>
              <a:t>về</a:t>
            </a:r>
            <a:r>
              <a:rPr lang="en-US" altLang="en-US" sz="2489" b="1" dirty="0">
                <a:solidFill>
                  <a:srgbClr val="C00000"/>
                </a:solidFill>
              </a:rPr>
              <a:t> ARDS </a:t>
            </a:r>
            <a:r>
              <a:rPr lang="en-US" altLang="en-US" sz="2489" b="1" dirty="0" err="1">
                <a:solidFill>
                  <a:srgbClr val="C00000"/>
                </a:solidFill>
              </a:rPr>
              <a:t>tại</a:t>
            </a:r>
            <a:r>
              <a:rPr lang="en-US" altLang="en-US" sz="2489" b="1" dirty="0">
                <a:solidFill>
                  <a:srgbClr val="C00000"/>
                </a:solidFill>
              </a:rPr>
              <a:t> Berlin </a:t>
            </a:r>
            <a:r>
              <a:rPr lang="en-US" altLang="en-US" sz="2489" b="1" dirty="0" smtClean="0">
                <a:solidFill>
                  <a:srgbClr val="C00000"/>
                </a:solidFill>
              </a:rPr>
              <a:t>2012</a:t>
            </a:r>
            <a:r>
              <a:rPr lang="en-US" altLang="en-US" sz="2489" dirty="0" smtClean="0">
                <a:latin typeface="Times New Roman" panose="02020603050405020304" pitchFamily="18" charset="0"/>
                <a:cs typeface="Times New Roman" panose="02020603050405020304" pitchFamily="18" charset="0"/>
              </a:rPr>
              <a:t> </a:t>
            </a:r>
            <a:endParaRPr lang="en-US" altLang="en-US" sz="2489" dirty="0">
              <a:latin typeface="Times New Roman" panose="02020603050405020304" pitchFamily="18" charset="0"/>
              <a:cs typeface="Times New Roman" panose="02020603050405020304" pitchFamily="18" charset="0"/>
            </a:endParaRPr>
          </a:p>
          <a:p>
            <a:pPr marL="880544" lvl="1" indent="-474139">
              <a:buFont typeface="Wingdings" pitchFamily="2" charset="2"/>
              <a:buChar char="v"/>
            </a:pPr>
            <a:r>
              <a:rPr lang="en-US" altLang="en-US" dirty="0" err="1"/>
              <a:t>Khởi</a:t>
            </a:r>
            <a:r>
              <a:rPr lang="en-US" altLang="en-US" dirty="0"/>
              <a:t> </a:t>
            </a:r>
            <a:r>
              <a:rPr lang="en-US" altLang="en-US" dirty="0" err="1"/>
              <a:t>phát</a:t>
            </a:r>
            <a:r>
              <a:rPr lang="en-US" altLang="en-US" dirty="0"/>
              <a:t> </a:t>
            </a:r>
            <a:r>
              <a:rPr lang="en-US" altLang="en-US" dirty="0" err="1"/>
              <a:t>đột</a:t>
            </a:r>
            <a:r>
              <a:rPr lang="en-US" altLang="en-US" dirty="0"/>
              <a:t> </a:t>
            </a:r>
            <a:r>
              <a:rPr lang="en-US" altLang="en-US" dirty="0" err="1"/>
              <a:t>ngột</a:t>
            </a:r>
            <a:r>
              <a:rPr lang="en-US" altLang="en-US" dirty="0"/>
              <a:t> ( </a:t>
            </a:r>
            <a:r>
              <a:rPr lang="en-US" altLang="en-US" dirty="0" err="1"/>
              <a:t>trong</a:t>
            </a:r>
            <a:r>
              <a:rPr lang="en-US" altLang="en-US" dirty="0"/>
              <a:t> </a:t>
            </a:r>
            <a:r>
              <a:rPr lang="en-US" altLang="en-US" dirty="0" err="1"/>
              <a:t>vòng</a:t>
            </a:r>
            <a:r>
              <a:rPr lang="en-US" altLang="en-US" dirty="0"/>
              <a:t> 7 </a:t>
            </a:r>
            <a:r>
              <a:rPr lang="en-US" altLang="en-US" dirty="0" err="1" smtClean="0"/>
              <a:t>ngày</a:t>
            </a:r>
            <a:r>
              <a:rPr lang="en-US" altLang="en-US" dirty="0" smtClean="0"/>
              <a:t>  </a:t>
            </a:r>
            <a:r>
              <a:rPr lang="en-US" altLang="en-US" dirty="0"/>
              <a:t>)</a:t>
            </a:r>
          </a:p>
          <a:p>
            <a:pPr marL="880544" lvl="1" indent="-474139">
              <a:buFont typeface="Wingdings" pitchFamily="2" charset="2"/>
              <a:buChar char="v"/>
            </a:pPr>
            <a:r>
              <a:rPr lang="en-US" altLang="en-US" dirty="0" err="1"/>
              <a:t>Giảm</a:t>
            </a:r>
            <a:r>
              <a:rPr lang="en-US" altLang="en-US" dirty="0"/>
              <a:t> </a:t>
            </a:r>
            <a:r>
              <a:rPr lang="en-US" altLang="en-US" dirty="0" err="1"/>
              <a:t>ôxy</a:t>
            </a:r>
            <a:r>
              <a:rPr lang="en-US" altLang="en-US" dirty="0"/>
              <a:t> </a:t>
            </a:r>
            <a:r>
              <a:rPr lang="en-US" altLang="en-US" dirty="0" err="1"/>
              <a:t>hoá</a:t>
            </a:r>
            <a:r>
              <a:rPr lang="en-US" altLang="en-US" dirty="0"/>
              <a:t> </a:t>
            </a:r>
            <a:r>
              <a:rPr lang="en-US" altLang="en-US" dirty="0" err="1"/>
              <a:t>máu</a:t>
            </a:r>
            <a:r>
              <a:rPr lang="en-US" altLang="en-US" dirty="0"/>
              <a:t> :</a:t>
            </a:r>
          </a:p>
          <a:p>
            <a:pPr marL="1219215" lvl="2" indent="-406405"/>
            <a:r>
              <a:rPr lang="en-US" altLang="en-US" sz="2400" dirty="0"/>
              <a:t>PaO</a:t>
            </a:r>
            <a:r>
              <a:rPr lang="en-US" altLang="en-US" sz="2400" baseline="-25000" dirty="0"/>
              <a:t>2</a:t>
            </a:r>
            <a:r>
              <a:rPr lang="en-US" altLang="en-US" sz="2400" dirty="0"/>
              <a:t>/FiO</a:t>
            </a:r>
            <a:r>
              <a:rPr lang="en-US" altLang="en-US" sz="2400" baseline="-25000" dirty="0"/>
              <a:t>2</a:t>
            </a:r>
            <a:r>
              <a:rPr lang="en-US" altLang="en-US" sz="2400" dirty="0"/>
              <a:t> &lt; 300:   ARDS </a:t>
            </a:r>
            <a:r>
              <a:rPr lang="en-US" altLang="en-US" sz="2400" dirty="0" err="1"/>
              <a:t>nhẹ</a:t>
            </a:r>
            <a:r>
              <a:rPr lang="en-US" altLang="en-US" sz="2400" dirty="0"/>
              <a:t>  ( </a:t>
            </a:r>
            <a:r>
              <a:rPr lang="en-US" altLang="en-US" sz="2400" dirty="0" err="1"/>
              <a:t>cũ</a:t>
            </a:r>
            <a:r>
              <a:rPr lang="en-US" altLang="en-US" sz="2400" dirty="0"/>
              <a:t> </a:t>
            </a:r>
            <a:r>
              <a:rPr lang="en-US" altLang="en-US" sz="2400" dirty="0" err="1"/>
              <a:t>là</a:t>
            </a:r>
            <a:r>
              <a:rPr lang="en-US" altLang="en-US" sz="2400" dirty="0"/>
              <a:t> ALI)</a:t>
            </a:r>
          </a:p>
          <a:p>
            <a:pPr marL="1219215" lvl="2" indent="-406405"/>
            <a:r>
              <a:rPr lang="en-US" altLang="en-US" sz="2400" dirty="0"/>
              <a:t>PaO</a:t>
            </a:r>
            <a:r>
              <a:rPr lang="en-US" altLang="en-US" sz="2400" baseline="-25000" dirty="0"/>
              <a:t>2</a:t>
            </a:r>
            <a:r>
              <a:rPr lang="en-US" altLang="en-US" sz="2400" dirty="0"/>
              <a:t>/FiO</a:t>
            </a:r>
            <a:r>
              <a:rPr lang="en-US" altLang="en-US" sz="2400" baseline="-25000" dirty="0"/>
              <a:t>2</a:t>
            </a:r>
            <a:r>
              <a:rPr lang="en-US" altLang="en-US" sz="2400" dirty="0"/>
              <a:t> &lt; 200:   ARDS </a:t>
            </a:r>
            <a:r>
              <a:rPr lang="en-US" altLang="en-US" sz="2400" dirty="0" err="1"/>
              <a:t>trung</a:t>
            </a:r>
            <a:r>
              <a:rPr lang="en-US" altLang="en-US" sz="2400" dirty="0"/>
              <a:t> </a:t>
            </a:r>
            <a:r>
              <a:rPr lang="en-US" altLang="en-US" sz="2400" dirty="0" err="1"/>
              <a:t>bình</a:t>
            </a:r>
            <a:endParaRPr lang="en-US" altLang="en-US" sz="2400" dirty="0"/>
          </a:p>
          <a:p>
            <a:pPr marL="1219215" lvl="2" indent="-406405"/>
            <a:r>
              <a:rPr lang="en-US" altLang="en-US" sz="2400" dirty="0"/>
              <a:t>Pa O2 /FiO2  &lt;  100:  ARDS  </a:t>
            </a:r>
            <a:r>
              <a:rPr lang="en-US" altLang="en-US" sz="2400" dirty="0" err="1"/>
              <a:t>nặng</a:t>
            </a:r>
            <a:r>
              <a:rPr lang="en-US" altLang="en-US" sz="2400" dirty="0"/>
              <a:t> </a:t>
            </a:r>
          </a:p>
          <a:p>
            <a:pPr marL="880544" lvl="1" indent="-474139">
              <a:buFont typeface="Wingdings" pitchFamily="2" charset="2"/>
              <a:buChar char="v"/>
            </a:pPr>
            <a:r>
              <a:rPr lang="en-US" altLang="en-US" dirty="0"/>
              <a:t>XQ </a:t>
            </a:r>
            <a:r>
              <a:rPr lang="en-US" altLang="en-US" dirty="0" err="1"/>
              <a:t>có</a:t>
            </a:r>
            <a:r>
              <a:rPr lang="en-US" altLang="en-US" dirty="0"/>
              <a:t> </a:t>
            </a:r>
            <a:r>
              <a:rPr lang="en-US" altLang="en-US" dirty="0" err="1"/>
              <a:t>hình</a:t>
            </a:r>
            <a:r>
              <a:rPr lang="en-US" altLang="en-US" dirty="0"/>
              <a:t> </a:t>
            </a:r>
            <a:r>
              <a:rPr lang="en-US" altLang="en-US" dirty="0" err="1"/>
              <a:t>ảnh</a:t>
            </a:r>
            <a:r>
              <a:rPr lang="en-US" altLang="en-US" dirty="0"/>
              <a:t> </a:t>
            </a:r>
            <a:r>
              <a:rPr lang="en-US" altLang="en-US" dirty="0" err="1"/>
              <a:t>thâm</a:t>
            </a:r>
            <a:r>
              <a:rPr lang="en-US" altLang="en-US" dirty="0"/>
              <a:t> </a:t>
            </a:r>
            <a:r>
              <a:rPr lang="en-US" altLang="en-US" dirty="0" err="1"/>
              <a:t>nhiễm</a:t>
            </a:r>
            <a:r>
              <a:rPr lang="en-US" altLang="en-US" dirty="0"/>
              <a:t> 2 </a:t>
            </a:r>
            <a:r>
              <a:rPr lang="en-US" altLang="en-US" dirty="0" err="1"/>
              <a:t>bên</a:t>
            </a:r>
            <a:endParaRPr lang="en-US" altLang="en-US" dirty="0"/>
          </a:p>
          <a:p>
            <a:pPr marL="880544" lvl="1" indent="-474139">
              <a:buFont typeface="Wingdings" pitchFamily="2" charset="2"/>
              <a:buChar char="v"/>
            </a:pPr>
            <a:r>
              <a:rPr lang="en-US" altLang="en-US" dirty="0"/>
              <a:t>ALMM </a:t>
            </a:r>
            <a:r>
              <a:rPr lang="en-US" altLang="en-US" dirty="0" err="1"/>
              <a:t>phổi</a:t>
            </a:r>
            <a:r>
              <a:rPr lang="en-US" altLang="en-US" dirty="0"/>
              <a:t> </a:t>
            </a:r>
            <a:r>
              <a:rPr lang="en-US" altLang="en-US" dirty="0" err="1"/>
              <a:t>bít</a:t>
            </a:r>
            <a:r>
              <a:rPr lang="en-US" altLang="en-US" dirty="0"/>
              <a:t> &lt; 18 mmHg </a:t>
            </a:r>
            <a:r>
              <a:rPr lang="en-US" altLang="en-US" dirty="0" err="1"/>
              <a:t>hoặc</a:t>
            </a:r>
            <a:r>
              <a:rPr lang="en-US" altLang="en-US" dirty="0"/>
              <a:t> </a:t>
            </a:r>
            <a:r>
              <a:rPr lang="en-US" altLang="en-US" dirty="0" err="1"/>
              <a:t>không</a:t>
            </a:r>
            <a:r>
              <a:rPr lang="en-US" altLang="en-US" dirty="0"/>
              <a:t> </a:t>
            </a:r>
            <a:r>
              <a:rPr lang="en-US" altLang="en-US" dirty="0" err="1"/>
              <a:t>có</a:t>
            </a:r>
            <a:r>
              <a:rPr lang="en-US" altLang="en-US" dirty="0"/>
              <a:t> </a:t>
            </a:r>
            <a:r>
              <a:rPr lang="en-US" altLang="en-US" dirty="0" err="1"/>
              <a:t>bằng</a:t>
            </a:r>
            <a:r>
              <a:rPr lang="en-US" altLang="en-US" dirty="0"/>
              <a:t> </a:t>
            </a:r>
            <a:r>
              <a:rPr lang="en-US" altLang="en-US" dirty="0" err="1"/>
              <a:t>chứng</a:t>
            </a:r>
            <a:r>
              <a:rPr lang="en-US" altLang="en-US" dirty="0"/>
              <a:t> LS </a:t>
            </a:r>
            <a:r>
              <a:rPr lang="en-US" altLang="en-US" dirty="0" err="1"/>
              <a:t>của</a:t>
            </a:r>
            <a:r>
              <a:rPr lang="en-US" altLang="en-US" dirty="0"/>
              <a:t> </a:t>
            </a:r>
            <a:r>
              <a:rPr lang="en-US" altLang="en-US" dirty="0" err="1"/>
              <a:t>tăng</a:t>
            </a:r>
            <a:r>
              <a:rPr lang="en-US" altLang="en-US" dirty="0"/>
              <a:t> </a:t>
            </a:r>
            <a:r>
              <a:rPr lang="en-US" altLang="en-US" dirty="0" err="1"/>
              <a:t>áp</a:t>
            </a:r>
            <a:r>
              <a:rPr lang="en-US" altLang="en-US" dirty="0"/>
              <a:t> </a:t>
            </a:r>
            <a:r>
              <a:rPr lang="en-US" altLang="en-US" dirty="0" err="1"/>
              <a:t>lực</a:t>
            </a:r>
            <a:r>
              <a:rPr lang="en-US" altLang="en-US" dirty="0"/>
              <a:t> </a:t>
            </a:r>
            <a:r>
              <a:rPr lang="en-US" altLang="en-US" dirty="0" err="1"/>
              <a:t>nhĩ</a:t>
            </a:r>
            <a:r>
              <a:rPr lang="en-US" altLang="en-US" dirty="0"/>
              <a:t> </a:t>
            </a:r>
            <a:r>
              <a:rPr lang="en-US" altLang="en-US" dirty="0" err="1"/>
              <a:t>trái</a:t>
            </a:r>
            <a:endParaRPr lang="en-US" altLang="en-US" dirty="0"/>
          </a:p>
        </p:txBody>
      </p:sp>
    </p:spTree>
    <p:extLst>
      <p:ext uri="{BB962C8B-B14F-4D97-AF65-F5344CB8AC3E}">
        <p14:creationId xmlns:p14="http://schemas.microsoft.com/office/powerpoint/2010/main" val="2561531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altLang="en-US" sz="2400" b="1" dirty="0" smtClean="0">
                <a:solidFill>
                  <a:srgbClr val="C00000"/>
                </a:solidFill>
              </a:rPr>
              <a:t>CƠ CHẾ BỆNH SINH CỦA  </a:t>
            </a:r>
            <a:br>
              <a:rPr lang="en-US" altLang="en-US" sz="2400" b="1" dirty="0" smtClean="0">
                <a:solidFill>
                  <a:srgbClr val="C00000"/>
                </a:solidFill>
              </a:rPr>
            </a:br>
            <a:r>
              <a:rPr lang="en-US" altLang="en-US" sz="2400" b="1" dirty="0" smtClean="0">
                <a:solidFill>
                  <a:srgbClr val="C00000"/>
                </a:solidFill>
              </a:rPr>
              <a:t>NHIỄM VIRUS( </a:t>
            </a:r>
            <a:r>
              <a:rPr lang="en-US" altLang="en-US" sz="2400" b="1" dirty="0" err="1" smtClean="0">
                <a:solidFill>
                  <a:srgbClr val="C00000"/>
                </a:solidFill>
              </a:rPr>
              <a:t>CÚM,nCoV</a:t>
            </a:r>
            <a:r>
              <a:rPr lang="en-US" altLang="en-US" sz="2800" dirty="0" smtClean="0">
                <a:solidFill>
                  <a:srgbClr val="C00000"/>
                </a:solidFill>
              </a:rPr>
              <a:t>…,)</a:t>
            </a:r>
          </a:p>
        </p:txBody>
      </p:sp>
      <p:pic>
        <p:nvPicPr>
          <p:cNvPr id="35843" name="Picture 10"/>
          <p:cNvPicPr>
            <a:picLocks noChangeAspect="1" noChangeArrowheads="1"/>
          </p:cNvPicPr>
          <p:nvPr/>
        </p:nvPicPr>
        <p:blipFill>
          <a:blip r:embed="rId3">
            <a:extLst>
              <a:ext uri="{28A0092B-C50C-407E-A947-70E740481C1C}">
                <a14:useLocalDpi xmlns:a14="http://schemas.microsoft.com/office/drawing/2010/main" val="0"/>
              </a:ext>
            </a:extLst>
          </a:blip>
          <a:srcRect l="20535" t="24355" r="20833" b="8582"/>
          <a:stretch>
            <a:fillRect/>
          </a:stretch>
        </p:blipFill>
        <p:spPr bwMode="auto">
          <a:xfrm>
            <a:off x="990600" y="1371600"/>
            <a:ext cx="67056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611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016000"/>
          </a:xfrm>
        </p:spPr>
        <p:txBody>
          <a:bodyPr/>
          <a:lstStyle/>
          <a:p>
            <a:pPr>
              <a:defRPr/>
            </a:pPr>
            <a:r>
              <a:rPr lang="en-US" dirty="0" smtClean="0">
                <a:solidFill>
                  <a:srgbClr val="FFFF00"/>
                </a:solidFill>
                <a:latin typeface="Tahoma" pitchFamily="34" charset="0"/>
              </a:rPr>
              <a:t> </a:t>
            </a:r>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endParaRPr lang="en-US" sz="3000" b="1" dirty="0">
              <a:solidFill>
                <a:srgbClr val="C00000"/>
              </a:solidFill>
            </a:endParaRPr>
          </a:p>
        </p:txBody>
      </p:sp>
      <p:sp>
        <p:nvSpPr>
          <p:cNvPr id="34819" name="Rectangle 3"/>
          <p:cNvSpPr>
            <a:spLocks noGrp="1" noChangeArrowheads="1"/>
          </p:cNvSpPr>
          <p:nvPr>
            <p:ph sz="quarter" idx="1"/>
          </p:nvPr>
        </p:nvSpPr>
        <p:spPr>
          <a:xfrm>
            <a:off x="228600" y="1371600"/>
            <a:ext cx="8763000" cy="5080000"/>
          </a:xfrm>
        </p:spPr>
        <p:txBody>
          <a:bodyPr/>
          <a:lstStyle/>
          <a:p>
            <a:pPr marL="0" indent="0" algn="just">
              <a:buNone/>
            </a:pPr>
            <a:r>
              <a:rPr lang="en-US" altLang="en-US" sz="2400" b="1" dirty="0" smtClean="0">
                <a:solidFill>
                  <a:srgbClr val="C00000"/>
                </a:solidFill>
              </a:rPr>
              <a:t>1. </a:t>
            </a:r>
            <a:r>
              <a:rPr lang="en-US" altLang="en-US" sz="2400" b="1" dirty="0" err="1" smtClean="0">
                <a:solidFill>
                  <a:srgbClr val="C00000"/>
                </a:solidFill>
              </a:rPr>
              <a:t>Thông</a:t>
            </a:r>
            <a:r>
              <a:rPr lang="en-US" altLang="en-US" sz="2400" b="1" dirty="0" smtClean="0">
                <a:solidFill>
                  <a:srgbClr val="C00000"/>
                </a:solidFill>
              </a:rPr>
              <a:t> </a:t>
            </a:r>
            <a:r>
              <a:rPr lang="en-US" altLang="en-US" sz="2400" b="1" dirty="0" err="1" smtClean="0">
                <a:solidFill>
                  <a:srgbClr val="C00000"/>
                </a:solidFill>
              </a:rPr>
              <a:t>khí</a:t>
            </a:r>
            <a:r>
              <a:rPr lang="en-US" altLang="en-US" sz="2400" b="1" dirty="0" smtClean="0">
                <a:solidFill>
                  <a:srgbClr val="C00000"/>
                </a:solidFill>
              </a:rPr>
              <a:t> </a:t>
            </a:r>
            <a:r>
              <a:rPr lang="en-US" altLang="en-US" sz="2400" b="1" dirty="0" err="1" smtClean="0">
                <a:solidFill>
                  <a:srgbClr val="C00000"/>
                </a:solidFill>
              </a:rPr>
              <a:t>nhân</a:t>
            </a:r>
            <a:r>
              <a:rPr lang="en-US" altLang="en-US" sz="2400" b="1" dirty="0" smtClean="0">
                <a:solidFill>
                  <a:srgbClr val="C00000"/>
                </a:solidFill>
              </a:rPr>
              <a:t> </a:t>
            </a:r>
            <a:r>
              <a:rPr lang="en-US" altLang="en-US" sz="2400" b="1" dirty="0" err="1" smtClean="0">
                <a:solidFill>
                  <a:srgbClr val="C00000"/>
                </a:solidFill>
              </a:rPr>
              <a:t>tạo</a:t>
            </a:r>
            <a:r>
              <a:rPr lang="en-US" altLang="en-US" sz="2400" dirty="0" smtClean="0">
                <a:solidFill>
                  <a:srgbClr val="C00000"/>
                </a:solidFill>
              </a:rPr>
              <a:t> </a:t>
            </a:r>
          </a:p>
          <a:p>
            <a:pPr marL="880544" lvl="1" indent="-474139" algn="just">
              <a:spcBef>
                <a:spcPct val="40000"/>
              </a:spcBef>
              <a:buFont typeface="Wingdings" pitchFamily="2" charset="2"/>
              <a:buChar char="v"/>
            </a:pPr>
            <a:r>
              <a:rPr lang="en-US" altLang="en-US" sz="2200" b="1" dirty="0" err="1"/>
              <a:t>Đảm</a:t>
            </a:r>
            <a:r>
              <a:rPr lang="en-US" altLang="en-US" sz="2200" b="1" dirty="0"/>
              <a:t> </a:t>
            </a:r>
            <a:r>
              <a:rPr lang="en-US" altLang="en-US" sz="2200" b="1" dirty="0" err="1"/>
              <a:t>bảo</a:t>
            </a:r>
            <a:r>
              <a:rPr lang="en-US" altLang="en-US" sz="2200" b="1" dirty="0"/>
              <a:t> </a:t>
            </a:r>
            <a:r>
              <a:rPr lang="en-US" altLang="en-US" sz="2200" b="1" dirty="0" err="1"/>
              <a:t>ôxy</a:t>
            </a:r>
            <a:r>
              <a:rPr lang="en-US" altLang="en-US" sz="2200" b="1" dirty="0"/>
              <a:t> </a:t>
            </a:r>
            <a:r>
              <a:rPr lang="en-US" altLang="en-US" sz="2200" b="1" dirty="0" err="1"/>
              <a:t>hoá</a:t>
            </a:r>
            <a:r>
              <a:rPr lang="en-US" altLang="en-US" sz="2200" b="1" dirty="0"/>
              <a:t> </a:t>
            </a:r>
            <a:r>
              <a:rPr lang="en-US" altLang="en-US" sz="2200" b="1" dirty="0" err="1"/>
              <a:t>máu</a:t>
            </a:r>
            <a:r>
              <a:rPr lang="en-US" altLang="en-US" sz="2200" dirty="0"/>
              <a:t> (PaO</a:t>
            </a:r>
            <a:r>
              <a:rPr lang="en-US" altLang="en-US" sz="2200" baseline="-25000" dirty="0"/>
              <a:t>2</a:t>
            </a:r>
            <a:r>
              <a:rPr lang="en-US" altLang="en-US" sz="2200" dirty="0"/>
              <a:t> </a:t>
            </a:r>
            <a:r>
              <a:rPr lang="en-US" altLang="en-US" sz="2200" dirty="0" err="1"/>
              <a:t>từ</a:t>
            </a:r>
            <a:r>
              <a:rPr lang="en-US" altLang="en-US" sz="2200" dirty="0"/>
              <a:t> 55-80, SaO</a:t>
            </a:r>
            <a:r>
              <a:rPr lang="en-US" altLang="en-US" sz="2200" baseline="-25000" dirty="0"/>
              <a:t>2</a:t>
            </a:r>
            <a:r>
              <a:rPr lang="en-US" altLang="en-US" sz="2200" dirty="0"/>
              <a:t> </a:t>
            </a:r>
            <a:r>
              <a:rPr lang="en-US" altLang="en-US" sz="2200" dirty="0" err="1"/>
              <a:t>từ</a:t>
            </a:r>
            <a:r>
              <a:rPr lang="en-US" altLang="en-US" sz="2200" dirty="0"/>
              <a:t> 88-95)</a:t>
            </a:r>
          </a:p>
          <a:p>
            <a:pPr marL="880544" lvl="1" indent="-474139" algn="just">
              <a:spcBef>
                <a:spcPct val="40000"/>
              </a:spcBef>
              <a:buFont typeface="Wingdings" pitchFamily="2" charset="2"/>
              <a:buChar char="v"/>
            </a:pPr>
            <a:r>
              <a:rPr lang="en-US" altLang="en-US" sz="2200" b="1" dirty="0" err="1"/>
              <a:t>Sử</a:t>
            </a:r>
            <a:r>
              <a:rPr lang="en-US" altLang="en-US" sz="2200" b="1" dirty="0"/>
              <a:t> </a:t>
            </a:r>
            <a:r>
              <a:rPr lang="en-US" altLang="en-US" sz="2200" b="1" dirty="0" err="1"/>
              <a:t>dụng</a:t>
            </a:r>
            <a:r>
              <a:rPr lang="en-US" altLang="en-US" sz="2200" b="1" dirty="0"/>
              <a:t> PEEP</a:t>
            </a:r>
            <a:r>
              <a:rPr lang="en-US" altLang="en-US" sz="2200" dirty="0"/>
              <a:t>: </a:t>
            </a:r>
            <a:r>
              <a:rPr lang="en-US" altLang="en-US" sz="2200" dirty="0" err="1"/>
              <a:t>để</a:t>
            </a:r>
            <a:r>
              <a:rPr lang="en-US" altLang="en-US" sz="2200" dirty="0"/>
              <a:t> </a:t>
            </a:r>
            <a:r>
              <a:rPr lang="en-US" altLang="en-US" sz="2200" dirty="0" err="1"/>
              <a:t>giảm</a:t>
            </a:r>
            <a:r>
              <a:rPr lang="en-US" altLang="en-US" sz="2200" dirty="0"/>
              <a:t> </a:t>
            </a:r>
            <a:r>
              <a:rPr lang="en-US" altLang="en-US" sz="2200" dirty="0" err="1"/>
              <a:t>nhu</a:t>
            </a:r>
            <a:r>
              <a:rPr lang="en-US" altLang="en-US" sz="2200" dirty="0"/>
              <a:t> </a:t>
            </a:r>
            <a:r>
              <a:rPr lang="en-US" altLang="en-US" sz="2200" dirty="0" err="1"/>
              <a:t>cầu</a:t>
            </a:r>
            <a:r>
              <a:rPr lang="en-US" altLang="en-US" sz="2200" dirty="0"/>
              <a:t> </a:t>
            </a:r>
            <a:r>
              <a:rPr lang="en-US" altLang="en-US" sz="2200" dirty="0" err="1"/>
              <a:t>ôxy</a:t>
            </a:r>
            <a:r>
              <a:rPr lang="en-US" altLang="en-US" sz="2200" dirty="0"/>
              <a:t> (</a:t>
            </a:r>
            <a:r>
              <a:rPr lang="en-US" altLang="en-US" sz="2200" dirty="0" err="1"/>
              <a:t>giảm</a:t>
            </a:r>
            <a:r>
              <a:rPr lang="en-US" altLang="en-US" sz="2200" dirty="0"/>
              <a:t> FiO</a:t>
            </a:r>
            <a:r>
              <a:rPr lang="en-US" altLang="en-US" sz="2200" baseline="-25000" dirty="0"/>
              <a:t>2</a:t>
            </a:r>
            <a:r>
              <a:rPr lang="en-US" altLang="en-US" sz="2200" dirty="0"/>
              <a:t>), </a:t>
            </a:r>
            <a:r>
              <a:rPr lang="en-US" altLang="en-US" sz="2200" dirty="0" err="1"/>
              <a:t>tránh</a:t>
            </a:r>
            <a:r>
              <a:rPr lang="en-US" altLang="en-US" sz="2200" dirty="0"/>
              <a:t> </a:t>
            </a:r>
            <a:r>
              <a:rPr lang="en-US" altLang="en-US" sz="2200" dirty="0" err="1"/>
              <a:t>xẹp</a:t>
            </a:r>
            <a:r>
              <a:rPr lang="en-US" altLang="en-US" sz="2200" dirty="0"/>
              <a:t> </a:t>
            </a:r>
            <a:r>
              <a:rPr lang="en-US" altLang="en-US" sz="2200" dirty="0" err="1"/>
              <a:t>phổi</a:t>
            </a:r>
            <a:r>
              <a:rPr lang="en-US" altLang="en-US" sz="2200" dirty="0"/>
              <a:t>, </a:t>
            </a:r>
            <a:r>
              <a:rPr lang="en-US" altLang="en-US" sz="2200" dirty="0" err="1"/>
              <a:t>dồn</a:t>
            </a:r>
            <a:r>
              <a:rPr lang="en-US" altLang="en-US" sz="2200" dirty="0"/>
              <a:t> </a:t>
            </a:r>
            <a:r>
              <a:rPr lang="en-US" altLang="en-US" sz="2200" dirty="0" err="1"/>
              <a:t>dịch</a:t>
            </a:r>
            <a:r>
              <a:rPr lang="en-US" altLang="en-US" sz="2200" dirty="0"/>
              <a:t> </a:t>
            </a:r>
            <a:r>
              <a:rPr lang="en-US" altLang="en-US" sz="2200" dirty="0" err="1"/>
              <a:t>vào</a:t>
            </a:r>
            <a:r>
              <a:rPr lang="en-US" altLang="en-US" sz="2200" dirty="0"/>
              <a:t> </a:t>
            </a:r>
            <a:r>
              <a:rPr lang="en-US" altLang="en-US" sz="2200" dirty="0" err="1"/>
              <a:t>vùng</a:t>
            </a:r>
            <a:r>
              <a:rPr lang="en-US" altLang="en-US" sz="2200" dirty="0"/>
              <a:t> </a:t>
            </a:r>
            <a:r>
              <a:rPr lang="en-US" altLang="en-US" sz="2200" dirty="0" err="1"/>
              <a:t>phế</a:t>
            </a:r>
            <a:r>
              <a:rPr lang="en-US" altLang="en-US" sz="2200" dirty="0"/>
              <a:t> </a:t>
            </a:r>
            <a:r>
              <a:rPr lang="en-US" altLang="en-US" sz="2200" dirty="0" err="1"/>
              <a:t>nang</a:t>
            </a:r>
            <a:r>
              <a:rPr lang="en-US" altLang="en-US" sz="2200" dirty="0"/>
              <a:t> </a:t>
            </a:r>
            <a:r>
              <a:rPr lang="en-US" altLang="en-US" sz="2200" dirty="0" err="1"/>
              <a:t>đông</a:t>
            </a:r>
            <a:r>
              <a:rPr lang="en-US" altLang="en-US" sz="2200" dirty="0"/>
              <a:t> </a:t>
            </a:r>
            <a:r>
              <a:rPr lang="en-US" altLang="en-US" sz="2200" dirty="0" err="1"/>
              <a:t>đặc</a:t>
            </a:r>
            <a:r>
              <a:rPr lang="en-US" altLang="en-US" sz="2200" dirty="0"/>
              <a:t> </a:t>
            </a:r>
            <a:r>
              <a:rPr lang="en-US" altLang="en-US" sz="2200" dirty="0">
                <a:sym typeface="Symbol" panose="05050102010706020507" pitchFamily="18" charset="2"/>
              </a:rPr>
              <a:t> </a:t>
            </a:r>
            <a:r>
              <a:rPr lang="en-US" altLang="en-US" sz="2200" dirty="0" err="1">
                <a:sym typeface="Symbol" panose="05050102010706020507" pitchFamily="18" charset="2"/>
              </a:rPr>
              <a:t>cải</a:t>
            </a:r>
            <a:r>
              <a:rPr lang="en-US" altLang="en-US" sz="2200" dirty="0">
                <a:sym typeface="Symbol" panose="05050102010706020507" pitchFamily="18" charset="2"/>
              </a:rPr>
              <a:t> </a:t>
            </a:r>
            <a:r>
              <a:rPr lang="en-US" altLang="en-US" sz="2200" dirty="0" err="1">
                <a:sym typeface="Symbol" panose="05050102010706020507" pitchFamily="18" charset="2"/>
              </a:rPr>
              <a:t>thiện</a:t>
            </a:r>
            <a:r>
              <a:rPr lang="en-US" altLang="en-US" sz="2200" dirty="0">
                <a:sym typeface="Symbol" panose="05050102010706020507" pitchFamily="18" charset="2"/>
              </a:rPr>
              <a:t> </a:t>
            </a:r>
            <a:r>
              <a:rPr lang="en-US" altLang="en-US" sz="2200" dirty="0" err="1">
                <a:sym typeface="Symbol" panose="05050102010706020507" pitchFamily="18" charset="2"/>
              </a:rPr>
              <a:t>ôxy</a:t>
            </a:r>
            <a:r>
              <a:rPr lang="en-US" altLang="en-US" sz="2200" dirty="0">
                <a:sym typeface="Symbol" panose="05050102010706020507" pitchFamily="18" charset="2"/>
              </a:rPr>
              <a:t> </a:t>
            </a:r>
            <a:r>
              <a:rPr lang="en-US" altLang="en-US" sz="2200" dirty="0" err="1">
                <a:sym typeface="Symbol" panose="05050102010706020507" pitchFamily="18" charset="2"/>
              </a:rPr>
              <a:t>máu</a:t>
            </a:r>
            <a:r>
              <a:rPr lang="en-US" altLang="en-US" sz="2200" dirty="0">
                <a:sym typeface="Symbol" panose="05050102010706020507" pitchFamily="18" charset="2"/>
              </a:rPr>
              <a:t>. </a:t>
            </a:r>
            <a:r>
              <a:rPr lang="en-US" altLang="en-US" sz="2200" dirty="0" err="1">
                <a:sym typeface="Symbol" panose="05050102010706020507" pitchFamily="18" charset="2"/>
              </a:rPr>
              <a:t>Chú</a:t>
            </a:r>
            <a:r>
              <a:rPr lang="en-US" altLang="en-US" sz="2200" dirty="0">
                <a:sym typeface="Symbol" panose="05050102010706020507" pitchFamily="18" charset="2"/>
              </a:rPr>
              <a:t> ý </a:t>
            </a:r>
            <a:r>
              <a:rPr lang="en-US" altLang="en-US" sz="2200" dirty="0" err="1">
                <a:sym typeface="Symbol" panose="05050102010706020507" pitchFamily="18" charset="2"/>
              </a:rPr>
              <a:t>tới</a:t>
            </a:r>
            <a:r>
              <a:rPr lang="en-US" altLang="en-US" sz="2200" dirty="0">
                <a:sym typeface="Symbol" panose="05050102010706020507" pitchFamily="18" charset="2"/>
              </a:rPr>
              <a:t> </a:t>
            </a:r>
            <a:r>
              <a:rPr lang="en-US" altLang="en-US" sz="2200" dirty="0" err="1">
                <a:sym typeface="Symbol" panose="05050102010706020507" pitchFamily="18" charset="2"/>
              </a:rPr>
              <a:t>huyết</a:t>
            </a:r>
            <a:r>
              <a:rPr lang="en-US" altLang="en-US" sz="2200" dirty="0">
                <a:sym typeface="Symbol" panose="05050102010706020507" pitchFamily="18" charset="2"/>
              </a:rPr>
              <a:t> </a:t>
            </a:r>
            <a:r>
              <a:rPr lang="en-US" altLang="en-US" sz="2200" dirty="0" err="1">
                <a:sym typeface="Symbol" panose="05050102010706020507" pitchFamily="18" charset="2"/>
              </a:rPr>
              <a:t>động</a:t>
            </a:r>
            <a:r>
              <a:rPr lang="en-US" altLang="en-US" sz="2200" dirty="0">
                <a:sym typeface="Symbol" panose="05050102010706020507" pitchFamily="18" charset="2"/>
              </a:rPr>
              <a:t> </a:t>
            </a:r>
            <a:r>
              <a:rPr lang="en-US" altLang="en-US" sz="2200" dirty="0" err="1">
                <a:sym typeface="Symbol" panose="05050102010706020507" pitchFamily="18" charset="2"/>
              </a:rPr>
              <a:t>của</a:t>
            </a:r>
            <a:r>
              <a:rPr lang="en-US" altLang="en-US" sz="2200" dirty="0">
                <a:sym typeface="Symbol" panose="05050102010706020507" pitchFamily="18" charset="2"/>
              </a:rPr>
              <a:t> BN</a:t>
            </a:r>
          </a:p>
          <a:p>
            <a:pPr marL="880544" lvl="1" indent="-474139" algn="just">
              <a:spcBef>
                <a:spcPct val="40000"/>
              </a:spcBef>
              <a:buFont typeface="Wingdings" pitchFamily="2" charset="2"/>
              <a:buChar char="v"/>
            </a:pPr>
            <a:r>
              <a:rPr lang="en-US" altLang="en-US" sz="2200" b="1" dirty="0" err="1"/>
              <a:t>Giảm</a:t>
            </a:r>
            <a:r>
              <a:rPr lang="en-US" altLang="en-US" sz="2200" b="1" dirty="0"/>
              <a:t> </a:t>
            </a:r>
            <a:r>
              <a:rPr lang="en-US" altLang="en-US" sz="2200" b="1" dirty="0" err="1"/>
              <a:t>chấn</a:t>
            </a:r>
            <a:r>
              <a:rPr lang="en-US" altLang="en-US" sz="2200" b="1" dirty="0"/>
              <a:t> </a:t>
            </a:r>
            <a:r>
              <a:rPr lang="en-US" altLang="en-US" sz="2200" b="1" dirty="0" err="1"/>
              <a:t>thương</a:t>
            </a:r>
            <a:r>
              <a:rPr lang="en-US" altLang="en-US" sz="2200" b="1" dirty="0"/>
              <a:t> </a:t>
            </a:r>
            <a:r>
              <a:rPr lang="en-US" altLang="en-US" sz="2200" b="1" dirty="0" err="1"/>
              <a:t>áp</a:t>
            </a:r>
            <a:r>
              <a:rPr lang="en-US" altLang="en-US" sz="2200" b="1" dirty="0"/>
              <a:t> </a:t>
            </a:r>
            <a:r>
              <a:rPr lang="en-US" altLang="en-US" sz="2200" b="1" dirty="0" err="1"/>
              <a:t>lực</a:t>
            </a:r>
            <a:r>
              <a:rPr lang="en-US" altLang="en-US" sz="2200" dirty="0"/>
              <a:t>: </a:t>
            </a:r>
            <a:r>
              <a:rPr lang="en-US" altLang="en-US" sz="2200" dirty="0" err="1"/>
              <a:t>Vt</a:t>
            </a:r>
            <a:r>
              <a:rPr lang="en-US" altLang="en-US" sz="2200" dirty="0"/>
              <a:t> </a:t>
            </a:r>
            <a:r>
              <a:rPr lang="en-US" altLang="en-US" sz="2200" dirty="0" err="1"/>
              <a:t>thấp</a:t>
            </a:r>
            <a:r>
              <a:rPr lang="en-US" altLang="en-US" sz="2200" dirty="0"/>
              <a:t> (6ml/kg), </a:t>
            </a:r>
            <a:r>
              <a:rPr lang="en-US" altLang="en-US" sz="2200" dirty="0" err="1" smtClean="0"/>
              <a:t>duy</a:t>
            </a:r>
            <a:r>
              <a:rPr lang="en-US" altLang="en-US" sz="2200" dirty="0" smtClean="0"/>
              <a:t> </a:t>
            </a:r>
            <a:r>
              <a:rPr lang="en-US" altLang="en-US" sz="2200" dirty="0" err="1"/>
              <a:t>trì</a:t>
            </a:r>
            <a:r>
              <a:rPr lang="en-US" altLang="en-US" sz="2200" dirty="0"/>
              <a:t> </a:t>
            </a:r>
            <a:endParaRPr lang="en-US" altLang="en-US" sz="2200" dirty="0" smtClean="0"/>
          </a:p>
          <a:p>
            <a:pPr marL="406405" lvl="1" indent="0" algn="just">
              <a:spcBef>
                <a:spcPct val="40000"/>
              </a:spcBef>
              <a:buNone/>
            </a:pPr>
            <a:r>
              <a:rPr lang="en-US" altLang="en-US" sz="2200" dirty="0" err="1" smtClean="0"/>
              <a:t>Pplat</a:t>
            </a:r>
            <a:r>
              <a:rPr lang="en-US" altLang="en-US" sz="2200" dirty="0" smtClean="0"/>
              <a:t> </a:t>
            </a:r>
            <a:r>
              <a:rPr lang="en-US" altLang="en-US" sz="2200" dirty="0"/>
              <a:t>&lt; 30, </a:t>
            </a:r>
            <a:endParaRPr lang="en-US" altLang="en-US" sz="2200" dirty="0" smtClean="0"/>
          </a:p>
          <a:p>
            <a:pPr marL="406405" lvl="1" indent="0" algn="just">
              <a:spcBef>
                <a:spcPct val="40000"/>
              </a:spcBef>
              <a:buNone/>
            </a:pPr>
            <a:r>
              <a:rPr lang="en-US" altLang="en-US" sz="2200" b="1" dirty="0" err="1" smtClean="0"/>
              <a:t>Xu</a:t>
            </a:r>
            <a:r>
              <a:rPr lang="en-US" altLang="en-US" sz="2200" b="1" dirty="0" smtClean="0"/>
              <a:t> </a:t>
            </a:r>
            <a:r>
              <a:rPr lang="en-US" altLang="en-US" sz="2200" b="1" dirty="0"/>
              <a:t>h</a:t>
            </a:r>
            <a:r>
              <a:rPr lang="vi-VN" altLang="en-US" sz="2200" b="1" dirty="0"/>
              <a:t>ướng</a:t>
            </a:r>
            <a:r>
              <a:rPr lang="en-US" altLang="en-US" sz="2200" b="1" dirty="0"/>
              <a:t> </a:t>
            </a:r>
            <a:r>
              <a:rPr lang="vi-VN" altLang="en-US" sz="2200" b="1" dirty="0"/>
              <a:t>ư</a:t>
            </a:r>
            <a:r>
              <a:rPr lang="en-US" altLang="en-US" sz="2200" b="1" dirty="0"/>
              <a:t>u </a:t>
            </a:r>
            <a:r>
              <a:rPr lang="en-US" altLang="en-US" sz="2200" b="1" dirty="0" err="1"/>
              <a:t>tiên</a:t>
            </a:r>
            <a:r>
              <a:rPr lang="en-US" altLang="en-US" sz="2200" b="1" dirty="0"/>
              <a:t> </a:t>
            </a:r>
            <a:r>
              <a:rPr lang="en-US" altLang="en-US" sz="2200" b="1" dirty="0" err="1"/>
              <a:t>kiểu</a:t>
            </a:r>
            <a:r>
              <a:rPr lang="en-US" altLang="en-US" sz="2200" b="1" dirty="0"/>
              <a:t> </a:t>
            </a:r>
            <a:r>
              <a:rPr lang="en-US" altLang="en-US" sz="2200" b="1" dirty="0" err="1"/>
              <a:t>thở</a:t>
            </a:r>
            <a:r>
              <a:rPr lang="en-US" altLang="en-US" sz="2200" b="1" dirty="0"/>
              <a:t>: </a:t>
            </a:r>
            <a:r>
              <a:rPr lang="en-US" altLang="en-US" sz="2200" b="1" dirty="0" err="1"/>
              <a:t>kiểm</a:t>
            </a:r>
            <a:r>
              <a:rPr lang="en-US" altLang="en-US" sz="2200" b="1" dirty="0"/>
              <a:t> </a:t>
            </a:r>
            <a:r>
              <a:rPr lang="en-US" altLang="en-US" sz="2200" b="1" dirty="0" err="1"/>
              <a:t>soát</a:t>
            </a:r>
            <a:r>
              <a:rPr lang="en-US" altLang="en-US" sz="2200" b="1" dirty="0"/>
              <a:t> </a:t>
            </a:r>
            <a:r>
              <a:rPr lang="en-US" altLang="en-US" sz="2200" b="1" dirty="0" err="1"/>
              <a:t>áp</a:t>
            </a:r>
            <a:r>
              <a:rPr lang="en-US" altLang="en-US" sz="2200" b="1" dirty="0"/>
              <a:t> </a:t>
            </a:r>
            <a:r>
              <a:rPr lang="en-US" altLang="en-US" sz="2200" b="1" dirty="0" err="1"/>
              <a:t>lực</a:t>
            </a:r>
            <a:r>
              <a:rPr lang="en-US" altLang="en-US" sz="2200" b="1" dirty="0"/>
              <a:t> </a:t>
            </a:r>
            <a:r>
              <a:rPr lang="en-US" altLang="en-US" sz="2200" dirty="0"/>
              <a:t>( PCV) </a:t>
            </a:r>
            <a:r>
              <a:rPr lang="vi-VN" altLang="en-US" sz="2200" dirty="0"/>
              <a:t>đ</a:t>
            </a:r>
            <a:r>
              <a:rPr lang="en-US" altLang="en-US" sz="2200" dirty="0" err="1"/>
              <a:t>iều</a:t>
            </a:r>
            <a:r>
              <a:rPr lang="en-US" altLang="en-US" sz="2200" dirty="0"/>
              <a:t> </a:t>
            </a:r>
            <a:r>
              <a:rPr lang="en-US" altLang="en-US" sz="2200" dirty="0" err="1"/>
              <a:t>khiển</a:t>
            </a:r>
            <a:r>
              <a:rPr lang="en-US" altLang="en-US" sz="2200" dirty="0"/>
              <a:t> </a:t>
            </a:r>
            <a:r>
              <a:rPr lang="en-US" altLang="en-US" sz="2200" dirty="0" err="1"/>
              <a:t>hoặc</a:t>
            </a:r>
            <a:r>
              <a:rPr lang="en-US" altLang="en-US" sz="2200" dirty="0"/>
              <a:t> </a:t>
            </a:r>
            <a:r>
              <a:rPr lang="en-US" altLang="en-US" sz="2200" dirty="0" err="1"/>
              <a:t>hỗ</a:t>
            </a:r>
            <a:r>
              <a:rPr lang="en-US" altLang="en-US" sz="2200" dirty="0"/>
              <a:t> </a:t>
            </a:r>
            <a:r>
              <a:rPr lang="en-US" altLang="en-US" sz="2200" dirty="0" err="1"/>
              <a:t>trợ</a:t>
            </a:r>
            <a:r>
              <a:rPr lang="en-US" altLang="en-US" sz="2200" dirty="0"/>
              <a:t> (APRV, </a:t>
            </a:r>
            <a:r>
              <a:rPr lang="en-US" altLang="en-US" sz="2200" dirty="0" err="1"/>
              <a:t>BiPAP</a:t>
            </a:r>
            <a:r>
              <a:rPr lang="en-US" altLang="en-US" sz="2200" dirty="0"/>
              <a:t>….)</a:t>
            </a:r>
          </a:p>
        </p:txBody>
      </p:sp>
    </p:spTree>
    <p:extLst>
      <p:ext uri="{BB962C8B-B14F-4D97-AF65-F5344CB8AC3E}">
        <p14:creationId xmlns:p14="http://schemas.microsoft.com/office/powerpoint/2010/main" val="2520565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20200" cy="1143000"/>
          </a:xfrm>
        </p:spPr>
        <p:txBody>
          <a:bodyPr>
            <a:noAutofit/>
          </a:bodyPr>
          <a:lstStyle/>
          <a:p>
            <a:pPr>
              <a:defRPr/>
            </a:pPr>
            <a:r>
              <a:rPr lang="en-US" sz="4000" b="1" dirty="0" err="1" smtClean="0">
                <a:solidFill>
                  <a:srgbClr val="C00000"/>
                </a:solidFill>
              </a:rPr>
              <a:t>Thông</a:t>
            </a:r>
            <a:r>
              <a:rPr lang="en-US" sz="4000" b="1" dirty="0" smtClean="0">
                <a:solidFill>
                  <a:srgbClr val="C00000"/>
                </a:solidFill>
              </a:rPr>
              <a:t> </a:t>
            </a:r>
            <a:r>
              <a:rPr lang="en-US" sz="4000" b="1" dirty="0" err="1" smtClean="0">
                <a:solidFill>
                  <a:srgbClr val="C00000"/>
                </a:solidFill>
              </a:rPr>
              <a:t>khí</a:t>
            </a:r>
            <a:r>
              <a:rPr lang="en-US" sz="4000" b="1" dirty="0" smtClean="0">
                <a:solidFill>
                  <a:srgbClr val="C00000"/>
                </a:solidFill>
              </a:rPr>
              <a:t> </a:t>
            </a:r>
            <a:r>
              <a:rPr lang="en-US" sz="4000" b="1" dirty="0" err="1" smtClean="0">
                <a:solidFill>
                  <a:srgbClr val="C00000"/>
                </a:solidFill>
              </a:rPr>
              <a:t>nhân</a:t>
            </a:r>
            <a:r>
              <a:rPr lang="en-US" sz="4000" b="1" dirty="0" smtClean="0">
                <a:solidFill>
                  <a:srgbClr val="C00000"/>
                </a:solidFill>
              </a:rPr>
              <a:t> </a:t>
            </a:r>
            <a:r>
              <a:rPr lang="en-US" sz="4000" b="1" dirty="0" err="1" smtClean="0">
                <a:solidFill>
                  <a:srgbClr val="C00000"/>
                </a:solidFill>
              </a:rPr>
              <a:t>tạo</a:t>
            </a:r>
            <a:r>
              <a:rPr lang="en-US" sz="4000" b="1" dirty="0" smtClean="0">
                <a:solidFill>
                  <a:srgbClr val="C00000"/>
                </a:solidFill>
              </a:rPr>
              <a:t> </a:t>
            </a:r>
            <a:r>
              <a:rPr lang="en-US" sz="4000" b="1" dirty="0" err="1" smtClean="0">
                <a:solidFill>
                  <a:srgbClr val="C00000"/>
                </a:solidFill>
              </a:rPr>
              <a:t>không</a:t>
            </a:r>
            <a:r>
              <a:rPr lang="en-US" sz="4000" b="1" dirty="0" smtClean="0">
                <a:solidFill>
                  <a:srgbClr val="C00000"/>
                </a:solidFill>
              </a:rPr>
              <a:t> </a:t>
            </a:r>
            <a:r>
              <a:rPr lang="en-US" sz="4000" b="1" dirty="0" err="1" smtClean="0">
                <a:solidFill>
                  <a:srgbClr val="C00000"/>
                </a:solidFill>
              </a:rPr>
              <a:t>xâm</a:t>
            </a:r>
            <a:r>
              <a:rPr lang="en-US" sz="4000" b="1" dirty="0" smtClean="0">
                <a:solidFill>
                  <a:srgbClr val="C00000"/>
                </a:solidFill>
              </a:rPr>
              <a:t> </a:t>
            </a:r>
            <a:r>
              <a:rPr lang="en-US" sz="4000" b="1" dirty="0" err="1" smtClean="0">
                <a:solidFill>
                  <a:srgbClr val="C00000"/>
                </a:solidFill>
              </a:rPr>
              <a:t>nhập</a:t>
            </a:r>
            <a:endParaRPr lang="en-US" sz="4000" b="1" dirty="0">
              <a:solidFill>
                <a:srgbClr val="C00000"/>
              </a:solidFill>
            </a:endParaRPr>
          </a:p>
        </p:txBody>
      </p:sp>
      <p:sp>
        <p:nvSpPr>
          <p:cNvPr id="35843" name="Content Placeholder 2"/>
          <p:cNvSpPr>
            <a:spLocks noGrp="1"/>
          </p:cNvSpPr>
          <p:nvPr>
            <p:ph sz="quarter" idx="1"/>
          </p:nvPr>
        </p:nvSpPr>
        <p:spPr>
          <a:xfrm>
            <a:off x="457200" y="1803401"/>
            <a:ext cx="8305800" cy="4332111"/>
          </a:xfrm>
        </p:spPr>
        <p:txBody>
          <a:bodyPr>
            <a:normAutofit fontScale="92500" lnSpcReduction="20000"/>
          </a:bodyPr>
          <a:lstStyle/>
          <a:p>
            <a:pPr algn="just">
              <a:buFont typeface="Wingdings" pitchFamily="2" charset="2"/>
              <a:buChar char="v"/>
            </a:pPr>
            <a:r>
              <a:rPr lang="en-US" altLang="en-US" dirty="0" smtClean="0"/>
              <a:t>CHỈ ĐỊNH : </a:t>
            </a:r>
            <a:r>
              <a:rPr lang="en-US" altLang="en-US" b="1" dirty="0" smtClean="0">
                <a:solidFill>
                  <a:srgbClr val="C00000"/>
                </a:solidFill>
              </a:rPr>
              <a:t>SHH </a:t>
            </a:r>
            <a:r>
              <a:rPr lang="en-US" altLang="en-US" b="1" dirty="0" err="1" smtClean="0">
                <a:solidFill>
                  <a:srgbClr val="C00000"/>
                </a:solidFill>
              </a:rPr>
              <a:t>mức</a:t>
            </a:r>
            <a:r>
              <a:rPr lang="en-US" altLang="en-US" b="1" dirty="0" smtClean="0">
                <a:solidFill>
                  <a:srgbClr val="C00000"/>
                </a:solidFill>
              </a:rPr>
              <a:t> </a:t>
            </a:r>
            <a:r>
              <a:rPr lang="en-US" altLang="en-US" b="1" dirty="0" err="1" smtClean="0">
                <a:solidFill>
                  <a:srgbClr val="C00000"/>
                </a:solidFill>
              </a:rPr>
              <a:t>độ</a:t>
            </a:r>
            <a:r>
              <a:rPr lang="en-US" altLang="en-US" b="1" dirty="0" smtClean="0">
                <a:solidFill>
                  <a:srgbClr val="C00000"/>
                </a:solidFill>
              </a:rPr>
              <a:t> </a:t>
            </a:r>
            <a:r>
              <a:rPr lang="en-US" altLang="en-US" b="1" dirty="0" err="1" smtClean="0">
                <a:solidFill>
                  <a:srgbClr val="C00000"/>
                </a:solidFill>
              </a:rPr>
              <a:t>nhẹ</a:t>
            </a:r>
            <a:r>
              <a:rPr lang="en-US" altLang="en-US" b="1" dirty="0" smtClean="0">
                <a:solidFill>
                  <a:srgbClr val="C00000"/>
                </a:solidFill>
              </a:rPr>
              <a:t> </a:t>
            </a:r>
            <a:r>
              <a:rPr lang="en-US" altLang="en-US" b="1" dirty="0" err="1" smtClean="0">
                <a:solidFill>
                  <a:srgbClr val="C00000"/>
                </a:solidFill>
              </a:rPr>
              <a:t>và</a:t>
            </a:r>
            <a:r>
              <a:rPr lang="en-US" altLang="en-US" b="1" dirty="0" smtClean="0">
                <a:solidFill>
                  <a:srgbClr val="C00000"/>
                </a:solidFill>
              </a:rPr>
              <a:t> </a:t>
            </a:r>
            <a:r>
              <a:rPr lang="en-US" altLang="en-US" b="1" dirty="0" err="1" smtClean="0">
                <a:solidFill>
                  <a:srgbClr val="C00000"/>
                </a:solidFill>
              </a:rPr>
              <a:t>trung</a:t>
            </a:r>
            <a:r>
              <a:rPr lang="en-US" altLang="en-US" b="1" dirty="0" smtClean="0">
                <a:solidFill>
                  <a:srgbClr val="C00000"/>
                </a:solidFill>
              </a:rPr>
              <a:t> </a:t>
            </a:r>
            <a:r>
              <a:rPr lang="en-US" altLang="en-US" b="1" dirty="0" err="1" smtClean="0">
                <a:solidFill>
                  <a:srgbClr val="C00000"/>
                </a:solidFill>
              </a:rPr>
              <a:t>bình</a:t>
            </a:r>
            <a:endParaRPr lang="en-US" altLang="en-US" b="1" dirty="0" smtClean="0">
              <a:solidFill>
                <a:srgbClr val="C00000"/>
              </a:solidFill>
            </a:endParaRPr>
          </a:p>
          <a:p>
            <a:pPr algn="just">
              <a:buFont typeface="Wingdings" pitchFamily="2" charset="2"/>
              <a:buChar char="v"/>
            </a:pPr>
            <a:r>
              <a:rPr lang="en-US" altLang="en-US" dirty="0" smtClean="0"/>
              <a:t>CPAP ( qua </a:t>
            </a:r>
            <a:r>
              <a:rPr lang="en-US" altLang="en-US" dirty="0" err="1" smtClean="0"/>
              <a:t>canuyn</a:t>
            </a:r>
            <a:r>
              <a:rPr lang="en-US" altLang="en-US" dirty="0" smtClean="0"/>
              <a:t> </a:t>
            </a:r>
            <a:r>
              <a:rPr lang="en-US" altLang="en-US" dirty="0" err="1" smtClean="0"/>
              <a:t>hoặc</a:t>
            </a:r>
            <a:r>
              <a:rPr lang="en-US" altLang="en-US" dirty="0" smtClean="0"/>
              <a:t> </a:t>
            </a:r>
            <a:r>
              <a:rPr lang="en-US" altLang="en-US" dirty="0" err="1" smtClean="0"/>
              <a:t>mặt</a:t>
            </a:r>
            <a:r>
              <a:rPr lang="en-US" altLang="en-US" dirty="0" smtClean="0"/>
              <a:t> </a:t>
            </a:r>
            <a:r>
              <a:rPr lang="en-US" altLang="en-US" dirty="0" err="1" smtClean="0"/>
              <a:t>nạ</a:t>
            </a:r>
            <a:r>
              <a:rPr lang="en-US" altLang="en-US" dirty="0" smtClean="0"/>
              <a:t>) </a:t>
            </a:r>
            <a:r>
              <a:rPr lang="en-US" altLang="en-US" dirty="0" err="1" smtClean="0"/>
              <a:t>đặc</a:t>
            </a:r>
            <a:r>
              <a:rPr lang="en-US" altLang="en-US" dirty="0" smtClean="0"/>
              <a:t> </a:t>
            </a:r>
            <a:r>
              <a:rPr lang="en-US" altLang="en-US" dirty="0" err="1" smtClean="0"/>
              <a:t>biệt</a:t>
            </a:r>
            <a:r>
              <a:rPr lang="en-US" altLang="en-US" dirty="0" smtClean="0"/>
              <a:t> </a:t>
            </a:r>
            <a:r>
              <a:rPr lang="en-US" altLang="en-US" dirty="0" err="1" smtClean="0"/>
              <a:t>tốt</a:t>
            </a:r>
            <a:r>
              <a:rPr lang="en-US" altLang="en-US" dirty="0" smtClean="0"/>
              <a:t> </a:t>
            </a:r>
            <a:r>
              <a:rPr lang="en-US" altLang="en-US" dirty="0" err="1" smtClean="0"/>
              <a:t>cho</a:t>
            </a:r>
            <a:r>
              <a:rPr lang="en-US" altLang="en-US" dirty="0" smtClean="0"/>
              <a:t> </a:t>
            </a:r>
            <a:r>
              <a:rPr lang="en-US" altLang="en-US" dirty="0" err="1" smtClean="0"/>
              <a:t>trẻ</a:t>
            </a:r>
            <a:r>
              <a:rPr lang="en-US" altLang="en-US" dirty="0" smtClean="0"/>
              <a:t> </a:t>
            </a:r>
            <a:r>
              <a:rPr lang="en-US" altLang="en-US" dirty="0" err="1" smtClean="0"/>
              <a:t>nhỏ</a:t>
            </a:r>
            <a:r>
              <a:rPr lang="en-US" altLang="en-US" dirty="0" smtClean="0"/>
              <a:t> </a:t>
            </a:r>
          </a:p>
          <a:p>
            <a:pPr algn="just">
              <a:buFont typeface="Wingdings" pitchFamily="2" charset="2"/>
              <a:buChar char="v"/>
            </a:pPr>
            <a:r>
              <a:rPr lang="en-US" altLang="en-US" dirty="0" smtClean="0"/>
              <a:t>CPAP </a:t>
            </a:r>
            <a:r>
              <a:rPr lang="en-US" altLang="en-US" dirty="0" err="1" smtClean="0"/>
              <a:t>và</a:t>
            </a:r>
            <a:r>
              <a:rPr lang="en-US" altLang="en-US" dirty="0" smtClean="0"/>
              <a:t> </a:t>
            </a:r>
            <a:r>
              <a:rPr lang="en-US" altLang="en-US" dirty="0" err="1" smtClean="0"/>
              <a:t>dòng</a:t>
            </a:r>
            <a:r>
              <a:rPr lang="en-US" altLang="en-US" dirty="0" smtClean="0"/>
              <a:t> oxy </a:t>
            </a:r>
            <a:r>
              <a:rPr lang="en-US" altLang="en-US" dirty="0" err="1" smtClean="0"/>
              <a:t>lưu</a:t>
            </a:r>
            <a:r>
              <a:rPr lang="en-US" altLang="en-US" dirty="0" smtClean="0"/>
              <a:t> </a:t>
            </a:r>
            <a:r>
              <a:rPr lang="en-US" altLang="en-US" dirty="0" err="1" smtClean="0"/>
              <a:t>lượng</a:t>
            </a:r>
            <a:r>
              <a:rPr lang="en-US" altLang="en-US" dirty="0" smtClean="0"/>
              <a:t> </a:t>
            </a:r>
            <a:r>
              <a:rPr lang="en-US" altLang="en-US" dirty="0" err="1" smtClean="0"/>
              <a:t>cao</a:t>
            </a:r>
            <a:r>
              <a:rPr lang="en-US" altLang="en-US" dirty="0" smtClean="0"/>
              <a:t> (High-Flow Oxygen through Nasal Cannula in Acute Hypoxemic Respiratory Failure</a:t>
            </a:r>
          </a:p>
          <a:p>
            <a:pPr marL="0" indent="0" algn="just">
              <a:buNone/>
            </a:pPr>
            <a:r>
              <a:rPr lang="en-US" altLang="en-US" dirty="0" smtClean="0"/>
              <a:t>Jean-Pierre Frat, M.D., Arnaud W(N </a:t>
            </a:r>
            <a:r>
              <a:rPr lang="en-US" altLang="en-US" dirty="0" err="1" smtClean="0"/>
              <a:t>Engl</a:t>
            </a:r>
            <a:r>
              <a:rPr lang="en-US" altLang="en-US" dirty="0" smtClean="0"/>
              <a:t> J Med 2015; 372:2185-2196 )</a:t>
            </a:r>
          </a:p>
          <a:p>
            <a:pPr algn="just">
              <a:buFont typeface="Wingdings" pitchFamily="2" charset="2"/>
              <a:buChar char="v"/>
            </a:pPr>
            <a:r>
              <a:rPr lang="en-US" altLang="en-US" dirty="0" err="1" smtClean="0"/>
              <a:t>BiPAP</a:t>
            </a:r>
            <a:endParaRPr lang="en-US" altLang="en-US" dirty="0" smtClean="0"/>
          </a:p>
          <a:p>
            <a:pPr algn="just">
              <a:buFont typeface="Wingdings" pitchFamily="2" charset="2"/>
              <a:buChar char="v"/>
            </a:pPr>
            <a:r>
              <a:rPr lang="en-US" altLang="en-US" b="1" dirty="0" err="1" smtClean="0">
                <a:solidFill>
                  <a:srgbClr val="C00000"/>
                </a:solidFill>
              </a:rPr>
              <a:t>Cần</a:t>
            </a:r>
            <a:r>
              <a:rPr lang="en-US" altLang="en-US" b="1" dirty="0" smtClean="0">
                <a:solidFill>
                  <a:srgbClr val="C00000"/>
                </a:solidFill>
              </a:rPr>
              <a:t> </a:t>
            </a:r>
            <a:r>
              <a:rPr lang="en-US" altLang="en-US" b="1" dirty="0" err="1" smtClean="0">
                <a:solidFill>
                  <a:srgbClr val="C00000"/>
                </a:solidFill>
              </a:rPr>
              <a:t>theo</a:t>
            </a:r>
            <a:r>
              <a:rPr lang="en-US" altLang="en-US" b="1" dirty="0" smtClean="0">
                <a:solidFill>
                  <a:srgbClr val="C00000"/>
                </a:solidFill>
              </a:rPr>
              <a:t> </a:t>
            </a:r>
            <a:r>
              <a:rPr lang="en-US" altLang="en-US" b="1" dirty="0" err="1" smtClean="0">
                <a:solidFill>
                  <a:srgbClr val="C00000"/>
                </a:solidFill>
              </a:rPr>
              <a:t>dõi</a:t>
            </a:r>
            <a:r>
              <a:rPr lang="en-US" altLang="en-US" b="1" dirty="0" smtClean="0">
                <a:solidFill>
                  <a:srgbClr val="C00000"/>
                </a:solidFill>
              </a:rPr>
              <a:t> </a:t>
            </a:r>
            <a:r>
              <a:rPr lang="en-US" altLang="en-US" b="1" dirty="0" err="1" smtClean="0">
                <a:solidFill>
                  <a:srgbClr val="C00000"/>
                </a:solidFill>
              </a:rPr>
              <a:t>liên</a:t>
            </a:r>
            <a:r>
              <a:rPr lang="en-US" altLang="en-US" b="1" dirty="0" smtClean="0">
                <a:solidFill>
                  <a:srgbClr val="C00000"/>
                </a:solidFill>
              </a:rPr>
              <a:t> </a:t>
            </a:r>
            <a:r>
              <a:rPr lang="en-US" altLang="en-US" b="1" dirty="0" err="1" smtClean="0">
                <a:solidFill>
                  <a:srgbClr val="C00000"/>
                </a:solidFill>
              </a:rPr>
              <a:t>tục</a:t>
            </a:r>
            <a:r>
              <a:rPr lang="en-US" altLang="en-US" b="1" dirty="0" smtClean="0">
                <a:solidFill>
                  <a:srgbClr val="C00000"/>
                </a:solidFill>
              </a:rPr>
              <a:t> </a:t>
            </a:r>
            <a:r>
              <a:rPr lang="en-US" altLang="en-US" b="1" dirty="0" err="1" smtClean="0">
                <a:solidFill>
                  <a:srgbClr val="C00000"/>
                </a:solidFill>
              </a:rPr>
              <a:t>chỉ</a:t>
            </a:r>
            <a:r>
              <a:rPr lang="en-US" altLang="en-US" b="1" dirty="0" smtClean="0">
                <a:solidFill>
                  <a:srgbClr val="C00000"/>
                </a:solidFill>
              </a:rPr>
              <a:t> </a:t>
            </a:r>
            <a:r>
              <a:rPr lang="en-US" altLang="en-US" b="1" dirty="0" err="1" smtClean="0">
                <a:solidFill>
                  <a:srgbClr val="C00000"/>
                </a:solidFill>
              </a:rPr>
              <a:t>định</a:t>
            </a:r>
            <a:r>
              <a:rPr lang="en-US" altLang="en-US" b="1" dirty="0" smtClean="0">
                <a:solidFill>
                  <a:srgbClr val="C00000"/>
                </a:solidFill>
              </a:rPr>
              <a:t> </a:t>
            </a:r>
            <a:r>
              <a:rPr lang="en-US" altLang="en-US" b="1" dirty="0" err="1" smtClean="0">
                <a:solidFill>
                  <a:srgbClr val="C00000"/>
                </a:solidFill>
              </a:rPr>
              <a:t>và</a:t>
            </a:r>
            <a:r>
              <a:rPr lang="en-US" altLang="en-US" b="1" dirty="0" smtClean="0">
                <a:solidFill>
                  <a:srgbClr val="C00000"/>
                </a:solidFill>
              </a:rPr>
              <a:t> </a:t>
            </a:r>
            <a:r>
              <a:rPr lang="en-US" altLang="en-US" b="1" dirty="0" err="1" smtClean="0">
                <a:solidFill>
                  <a:srgbClr val="C00000"/>
                </a:solidFill>
              </a:rPr>
              <a:t>chống</a:t>
            </a:r>
            <a:r>
              <a:rPr lang="en-US" altLang="en-US" b="1" dirty="0" smtClean="0">
                <a:solidFill>
                  <a:srgbClr val="C00000"/>
                </a:solidFill>
              </a:rPr>
              <a:t> </a:t>
            </a:r>
            <a:r>
              <a:rPr lang="en-US" altLang="en-US" b="1" dirty="0" err="1" smtClean="0">
                <a:solidFill>
                  <a:srgbClr val="C00000"/>
                </a:solidFill>
              </a:rPr>
              <a:t>chỉ</a:t>
            </a:r>
            <a:r>
              <a:rPr lang="en-US" altLang="en-US" b="1" dirty="0" smtClean="0">
                <a:solidFill>
                  <a:srgbClr val="C00000"/>
                </a:solidFill>
              </a:rPr>
              <a:t> </a:t>
            </a:r>
            <a:r>
              <a:rPr lang="en-US" altLang="en-US" b="1" dirty="0" err="1" smtClean="0">
                <a:solidFill>
                  <a:srgbClr val="C00000"/>
                </a:solidFill>
              </a:rPr>
              <a:t>định</a:t>
            </a:r>
            <a:r>
              <a:rPr lang="en-US" altLang="en-US" b="1" dirty="0" smtClean="0">
                <a:solidFill>
                  <a:srgbClr val="C00000"/>
                </a:solidFill>
              </a:rPr>
              <a:t> </a:t>
            </a:r>
            <a:r>
              <a:rPr lang="en-US" altLang="en-US" b="1" dirty="0" err="1" smtClean="0">
                <a:solidFill>
                  <a:srgbClr val="C00000"/>
                </a:solidFill>
              </a:rPr>
              <a:t>của</a:t>
            </a:r>
            <a:r>
              <a:rPr lang="en-US" altLang="en-US" b="1" dirty="0" smtClean="0">
                <a:solidFill>
                  <a:srgbClr val="C00000"/>
                </a:solidFill>
              </a:rPr>
              <a:t> TKNT </a:t>
            </a:r>
            <a:r>
              <a:rPr lang="en-US" altLang="en-US" b="1" dirty="0" err="1" smtClean="0">
                <a:solidFill>
                  <a:srgbClr val="C00000"/>
                </a:solidFill>
              </a:rPr>
              <a:t>không</a:t>
            </a:r>
            <a:r>
              <a:rPr lang="en-US" altLang="en-US" b="1" dirty="0" smtClean="0">
                <a:solidFill>
                  <a:srgbClr val="C00000"/>
                </a:solidFill>
              </a:rPr>
              <a:t> </a:t>
            </a:r>
            <a:r>
              <a:rPr lang="en-US" altLang="en-US" b="1" dirty="0" err="1" smtClean="0">
                <a:solidFill>
                  <a:srgbClr val="C00000"/>
                </a:solidFill>
              </a:rPr>
              <a:t>xâm</a:t>
            </a:r>
            <a:r>
              <a:rPr lang="en-US" altLang="en-US" b="1" dirty="0" smtClean="0">
                <a:solidFill>
                  <a:srgbClr val="C00000"/>
                </a:solidFill>
              </a:rPr>
              <a:t> </a:t>
            </a:r>
            <a:r>
              <a:rPr lang="en-US" altLang="en-US" b="1" dirty="0" err="1" smtClean="0">
                <a:solidFill>
                  <a:srgbClr val="C00000"/>
                </a:solidFill>
              </a:rPr>
              <a:t>nhập</a:t>
            </a:r>
            <a:r>
              <a:rPr lang="en-US" altLang="en-US" b="1" dirty="0" smtClean="0">
                <a:solidFill>
                  <a:srgbClr val="C00000"/>
                </a:solidFill>
              </a:rPr>
              <a:t> </a:t>
            </a:r>
          </a:p>
        </p:txBody>
      </p:sp>
    </p:spTree>
    <p:extLst>
      <p:ext uri="{BB962C8B-B14F-4D97-AF65-F5344CB8AC3E}">
        <p14:creationId xmlns:p14="http://schemas.microsoft.com/office/powerpoint/2010/main" val="2432406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p:nvPr/>
        </p:nvSpPr>
        <p:spPr>
          <a:xfrm>
            <a:off x="0" y="0"/>
            <a:ext cx="9143999" cy="6857997"/>
          </a:xfrm>
          <a:prstGeom prst="rect">
            <a:avLst/>
          </a:prstGeom>
          <a:blipFill>
            <a:blip r:embed="rId3" cstate="print"/>
            <a:stretch>
              <a:fillRect/>
            </a:stretch>
          </a:blipFill>
        </p:spPr>
        <p:txBody>
          <a:bodyPr wrap="square" lIns="0" tIns="0" rIns="0" bIns="0" rtlCol="0"/>
          <a:lstStyle/>
          <a:p>
            <a:endParaRPr/>
          </a:p>
        </p:txBody>
      </p:sp>
      <p:sp>
        <p:nvSpPr>
          <p:cNvPr id="8" name="object 2"/>
          <p:cNvSpPr txBox="1">
            <a:spLocks noGrp="1"/>
          </p:cNvSpPr>
          <p:nvPr>
            <p:ph idx="1"/>
          </p:nvPr>
        </p:nvSpPr>
        <p:spPr>
          <a:xfrm>
            <a:off x="5105400" y="3048000"/>
            <a:ext cx="3810000" cy="864852"/>
          </a:xfrm>
          <a:prstGeom prst="rect">
            <a:avLst/>
          </a:prstGeom>
        </p:spPr>
        <p:txBody>
          <a:bodyPr vert="horz" wrap="square" lIns="0" tIns="0" rIns="0" bIns="0" rtlCol="0">
            <a:spAutoFit/>
          </a:bodyPr>
          <a:lstStyle/>
          <a:p>
            <a:pPr marL="0" indent="0">
              <a:lnSpc>
                <a:spcPct val="100000"/>
              </a:lnSpc>
              <a:buNone/>
            </a:pPr>
            <a:r>
              <a:rPr lang="en-US" sz="1600" dirty="0" smtClean="0">
                <a:latin typeface="Arial"/>
                <a:cs typeface="Arial"/>
              </a:rPr>
              <a:t>Si</a:t>
            </a:r>
            <a:r>
              <a:rPr lang="en-US" sz="1600" spc="-10" dirty="0" smtClean="0">
                <a:latin typeface="Arial"/>
                <a:cs typeface="Arial"/>
              </a:rPr>
              <a:t>n</a:t>
            </a:r>
            <a:r>
              <a:rPr lang="en-US" sz="1600" dirty="0" smtClean="0">
                <a:latin typeface="Arial"/>
                <a:cs typeface="Arial"/>
              </a:rPr>
              <a:t>g</a:t>
            </a:r>
            <a:r>
              <a:rPr lang="en-US" sz="1600" spc="-10" dirty="0" smtClean="0">
                <a:latin typeface="Arial"/>
                <a:cs typeface="Arial"/>
              </a:rPr>
              <a:t>e</a:t>
            </a:r>
            <a:r>
              <a:rPr lang="en-US" sz="1600" dirty="0" smtClean="0">
                <a:latin typeface="Arial"/>
                <a:cs typeface="Arial"/>
              </a:rPr>
              <a:t>r M,</a:t>
            </a:r>
            <a:r>
              <a:rPr lang="en-US" sz="1600" spc="5" dirty="0" smtClean="0">
                <a:latin typeface="Arial"/>
                <a:cs typeface="Arial"/>
              </a:rPr>
              <a:t> </a:t>
            </a:r>
            <a:r>
              <a:rPr lang="en-US" sz="1600" dirty="0" err="1" smtClean="0">
                <a:latin typeface="Arial"/>
                <a:cs typeface="Arial"/>
              </a:rPr>
              <a:t>De</a:t>
            </a:r>
            <a:r>
              <a:rPr lang="en-US" sz="1600" spc="-10" dirty="0" err="1" smtClean="0">
                <a:latin typeface="Arial"/>
                <a:cs typeface="Arial"/>
              </a:rPr>
              <a:t>u</a:t>
            </a:r>
            <a:r>
              <a:rPr lang="en-US" sz="1600" spc="10" dirty="0" err="1" smtClean="0">
                <a:latin typeface="Arial"/>
                <a:cs typeface="Arial"/>
              </a:rPr>
              <a:t>t</a:t>
            </a:r>
            <a:r>
              <a:rPr lang="en-US" sz="1600" dirty="0" err="1" smtClean="0">
                <a:latin typeface="Arial"/>
                <a:cs typeface="Arial"/>
              </a:rPr>
              <a:t>schm</a:t>
            </a:r>
            <a:r>
              <a:rPr lang="en-US" sz="1600" spc="-10" dirty="0" err="1" smtClean="0">
                <a:latin typeface="Arial"/>
                <a:cs typeface="Arial"/>
              </a:rPr>
              <a:t>a</a:t>
            </a:r>
            <a:r>
              <a:rPr lang="en-US" sz="1600" dirty="0" err="1" smtClean="0">
                <a:latin typeface="Arial"/>
                <a:cs typeface="Arial"/>
              </a:rPr>
              <a:t>n</a:t>
            </a:r>
            <a:r>
              <a:rPr lang="en-US" sz="1600" dirty="0" smtClean="0">
                <a:latin typeface="Arial"/>
                <a:cs typeface="Arial"/>
              </a:rPr>
              <a:t> C</a:t>
            </a:r>
            <a:r>
              <a:rPr lang="en-US" sz="1600" spc="-10" dirty="0" smtClean="0">
                <a:latin typeface="Arial"/>
                <a:cs typeface="Arial"/>
              </a:rPr>
              <a:t>S</a:t>
            </a:r>
            <a:r>
              <a:rPr lang="en-US" sz="1600" dirty="0" smtClean="0">
                <a:latin typeface="Arial"/>
                <a:cs typeface="Arial"/>
              </a:rPr>
              <a:t>,</a:t>
            </a:r>
          </a:p>
          <a:p>
            <a:pPr marL="0" indent="0">
              <a:lnSpc>
                <a:spcPct val="100000"/>
              </a:lnSpc>
              <a:buNone/>
            </a:pPr>
            <a:r>
              <a:rPr lang="en-US" sz="1600" dirty="0" smtClean="0">
                <a:latin typeface="Arial"/>
                <a:cs typeface="Arial"/>
              </a:rPr>
              <a:t>Se</a:t>
            </a:r>
            <a:r>
              <a:rPr lang="en-US" sz="1600" spc="-25" dirty="0" smtClean="0">
                <a:latin typeface="Arial"/>
                <a:cs typeface="Arial"/>
              </a:rPr>
              <a:t>y</a:t>
            </a:r>
            <a:r>
              <a:rPr lang="en-US" sz="1600" spc="5" dirty="0" smtClean="0">
                <a:latin typeface="Arial"/>
                <a:cs typeface="Arial"/>
              </a:rPr>
              <a:t>m</a:t>
            </a:r>
            <a:r>
              <a:rPr lang="en-US" sz="1600" spc="-10" dirty="0" smtClean="0">
                <a:latin typeface="Arial"/>
                <a:cs typeface="Arial"/>
              </a:rPr>
              <a:t>ou</a:t>
            </a:r>
            <a:r>
              <a:rPr lang="en-US" sz="1600" dirty="0" smtClean="0">
                <a:latin typeface="Arial"/>
                <a:cs typeface="Arial"/>
              </a:rPr>
              <a:t>r C</a:t>
            </a:r>
            <a:r>
              <a:rPr lang="en-US" sz="1600" spc="-100" dirty="0" smtClean="0">
                <a:latin typeface="Arial"/>
                <a:cs typeface="Arial"/>
              </a:rPr>
              <a:t>W</a:t>
            </a:r>
            <a:r>
              <a:rPr lang="en-US" sz="1600" dirty="0" smtClean="0">
                <a:latin typeface="Arial"/>
                <a:cs typeface="Arial"/>
              </a:rPr>
              <a:t>, S</a:t>
            </a:r>
            <a:r>
              <a:rPr lang="en-US" sz="1600" spc="-10" dirty="0" smtClean="0">
                <a:latin typeface="Arial"/>
                <a:cs typeface="Arial"/>
              </a:rPr>
              <a:t>han</a:t>
            </a:r>
            <a:r>
              <a:rPr lang="en-US" sz="1600" dirty="0" smtClean="0">
                <a:latin typeface="Arial"/>
                <a:cs typeface="Arial"/>
              </a:rPr>
              <a:t>k</a:t>
            </a:r>
            <a:r>
              <a:rPr lang="en-US" sz="1600" spc="-10" dirty="0" smtClean="0">
                <a:latin typeface="Arial"/>
                <a:cs typeface="Arial"/>
              </a:rPr>
              <a:t>a</a:t>
            </a:r>
            <a:r>
              <a:rPr lang="en-US" sz="1600" dirty="0" smtClean="0">
                <a:latin typeface="Arial"/>
                <a:cs typeface="Arial"/>
              </a:rPr>
              <a:t>r</a:t>
            </a:r>
            <a:r>
              <a:rPr lang="en-US" sz="1600" spc="10" dirty="0" smtClean="0">
                <a:latin typeface="Arial"/>
                <a:cs typeface="Arial"/>
              </a:rPr>
              <a:t>-</a:t>
            </a:r>
            <a:r>
              <a:rPr lang="en-US" sz="1600" dirty="0" smtClean="0">
                <a:latin typeface="Arial"/>
                <a:cs typeface="Arial"/>
              </a:rPr>
              <a:t>H</a:t>
            </a:r>
            <a:r>
              <a:rPr lang="en-US" sz="1600" spc="-15" dirty="0" smtClean="0">
                <a:latin typeface="Arial"/>
                <a:cs typeface="Arial"/>
              </a:rPr>
              <a:t>a</a:t>
            </a:r>
            <a:r>
              <a:rPr lang="en-US" sz="1600" dirty="0" smtClean="0">
                <a:latin typeface="Arial"/>
                <a:cs typeface="Arial"/>
              </a:rPr>
              <a:t>ri</a:t>
            </a:r>
            <a:r>
              <a:rPr lang="en-US" sz="1600" spc="5" dirty="0" smtClean="0">
                <a:latin typeface="Arial"/>
                <a:cs typeface="Arial"/>
              </a:rPr>
              <a:t> </a:t>
            </a:r>
            <a:r>
              <a:rPr lang="en-US" sz="1600" dirty="0" smtClean="0">
                <a:latin typeface="Arial"/>
                <a:cs typeface="Arial"/>
              </a:rPr>
              <a:t>M et a</a:t>
            </a:r>
            <a:r>
              <a:rPr lang="en-US" sz="1600" spc="-10" dirty="0" smtClean="0">
                <a:latin typeface="Arial"/>
                <a:cs typeface="Arial"/>
              </a:rPr>
              <a:t>l</a:t>
            </a:r>
            <a:r>
              <a:rPr lang="en-US" sz="1600" dirty="0" smtClean="0">
                <a:latin typeface="Arial"/>
                <a:cs typeface="Arial"/>
              </a:rPr>
              <a:t>.</a:t>
            </a:r>
            <a:endParaRPr sz="1600" dirty="0">
              <a:latin typeface="Arial"/>
              <a:cs typeface="Arial"/>
            </a:endParaRPr>
          </a:p>
          <a:p>
            <a:pPr marL="0" indent="0">
              <a:lnSpc>
                <a:spcPct val="100000"/>
              </a:lnSpc>
              <a:spcBef>
                <a:spcPts val="605"/>
              </a:spcBef>
              <a:buNone/>
            </a:pPr>
            <a:r>
              <a:rPr sz="1400" i="1" dirty="0">
                <a:latin typeface="Arial"/>
                <a:cs typeface="Arial"/>
              </a:rPr>
              <a:t>JAMA</a:t>
            </a:r>
            <a:r>
              <a:rPr sz="1400" i="1" spc="-5" dirty="0">
                <a:latin typeface="Arial"/>
                <a:cs typeface="Arial"/>
              </a:rPr>
              <a:t> </a:t>
            </a:r>
            <a:r>
              <a:rPr sz="1400" spc="-10" dirty="0">
                <a:latin typeface="Arial"/>
                <a:cs typeface="Arial"/>
              </a:rPr>
              <a:t>2016</a:t>
            </a:r>
            <a:r>
              <a:rPr sz="1400" dirty="0">
                <a:latin typeface="Arial"/>
                <a:cs typeface="Arial"/>
              </a:rPr>
              <a:t>; 3</a:t>
            </a:r>
            <a:r>
              <a:rPr sz="1400" spc="-10" dirty="0">
                <a:latin typeface="Arial"/>
                <a:cs typeface="Arial"/>
              </a:rPr>
              <a:t>15</a:t>
            </a:r>
            <a:r>
              <a:rPr sz="1400" dirty="0">
                <a:latin typeface="Arial"/>
                <a:cs typeface="Arial"/>
              </a:rPr>
              <a:t>: </a:t>
            </a:r>
            <a:r>
              <a:rPr sz="1400" spc="-10" dirty="0">
                <a:latin typeface="Arial"/>
                <a:cs typeface="Arial"/>
              </a:rPr>
              <a:t>80</a:t>
            </a:r>
            <a:r>
              <a:rPr sz="1400" spc="-5" dirty="0">
                <a:latin typeface="Arial"/>
                <a:cs typeface="Arial"/>
              </a:rPr>
              <a:t>1-</a:t>
            </a:r>
            <a:r>
              <a:rPr sz="1400" spc="5" dirty="0">
                <a:latin typeface="Arial"/>
                <a:cs typeface="Arial"/>
              </a:rPr>
              <a:t>10</a:t>
            </a:r>
            <a:endParaRPr sz="1400" dirty="0">
              <a:latin typeface="Arial"/>
              <a:cs typeface="Arial"/>
            </a:endParaRPr>
          </a:p>
        </p:txBody>
      </p:sp>
      <p:sp>
        <p:nvSpPr>
          <p:cNvPr id="9" name="object 4"/>
          <p:cNvSpPr/>
          <p:nvPr/>
        </p:nvSpPr>
        <p:spPr>
          <a:xfrm>
            <a:off x="457200" y="288036"/>
            <a:ext cx="4343400" cy="626516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17768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123"/>
            <a:ext cx="7907867" cy="704144"/>
          </a:xfrm>
        </p:spPr>
        <p:txBody>
          <a:bodyPr>
            <a:noAutofit/>
          </a:bodyPr>
          <a:lstStyle/>
          <a:p>
            <a:pPr algn="ctr">
              <a:defRPr/>
            </a:pPr>
            <a:r>
              <a:rPr lang="en-US" sz="4000" b="1" dirty="0">
                <a:solidFill>
                  <a:srgbClr val="C00000"/>
                </a:solidFill>
              </a:rPr>
              <a:t>MÁY THỞ CPAP KÈM DÒNG OXY LƯU LƯỢNG CAO</a:t>
            </a:r>
          </a:p>
        </p:txBody>
      </p:sp>
      <p:pic>
        <p:nvPicPr>
          <p:cNvPr id="36867" name="Content Placeholder 3" descr="ANH MAY THO.bmp"/>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11301" y="1803401"/>
            <a:ext cx="5359400" cy="4332111"/>
          </a:xfrm>
        </p:spPr>
      </p:pic>
    </p:spTree>
    <p:extLst>
      <p:ext uri="{BB962C8B-B14F-4D97-AF65-F5344CB8AC3E}">
        <p14:creationId xmlns:p14="http://schemas.microsoft.com/office/powerpoint/2010/main" val="236819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THỞ KHÔNG XÂM NHẬP</a:t>
            </a:r>
            <a:endParaRPr lang="en-US" sz="3200" b="1"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289404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220200" cy="1143000"/>
          </a:xfrm>
        </p:spPr>
        <p:txBody>
          <a:bodyPr>
            <a:noAutofit/>
          </a:bodyPr>
          <a:lstStyle/>
          <a:p>
            <a:pPr>
              <a:defRPr/>
            </a:pPr>
            <a:r>
              <a:rPr lang="en-US" sz="4000" b="1" dirty="0">
                <a:solidFill>
                  <a:srgbClr val="C00000"/>
                </a:solidFill>
              </a:rPr>
              <a:t>THÔNG KHÍ NHÂN TẠO XÂM NHẬP</a:t>
            </a:r>
          </a:p>
        </p:txBody>
      </p:sp>
      <p:sp>
        <p:nvSpPr>
          <p:cNvPr id="37891" name="Content Placeholder 2"/>
          <p:cNvSpPr>
            <a:spLocks noGrp="1"/>
          </p:cNvSpPr>
          <p:nvPr>
            <p:ph sz="quarter" idx="1"/>
          </p:nvPr>
        </p:nvSpPr>
        <p:spPr>
          <a:xfrm>
            <a:off x="533400" y="1828800"/>
            <a:ext cx="8229600" cy="4332111"/>
          </a:xfrm>
        </p:spPr>
        <p:txBody>
          <a:bodyPr>
            <a:normAutofit/>
          </a:bodyPr>
          <a:lstStyle/>
          <a:p>
            <a:pPr algn="just">
              <a:buFont typeface="Wingdings" pitchFamily="2" charset="2"/>
              <a:buChar char="v"/>
            </a:pPr>
            <a:r>
              <a:rPr lang="en-US" altLang="en-US" sz="2400" dirty="0" err="1"/>
              <a:t>Đặt</a:t>
            </a:r>
            <a:r>
              <a:rPr lang="en-US" altLang="en-US" sz="2400" dirty="0"/>
              <a:t> </a:t>
            </a:r>
            <a:r>
              <a:rPr lang="en-US" altLang="en-US" sz="2400" dirty="0" err="1"/>
              <a:t>Ống</a:t>
            </a:r>
            <a:r>
              <a:rPr lang="en-US" altLang="en-US" sz="2400" dirty="0"/>
              <a:t> NKQ hay MKQ</a:t>
            </a:r>
          </a:p>
          <a:p>
            <a:pPr algn="just">
              <a:buFont typeface="Wingdings" pitchFamily="2" charset="2"/>
              <a:buChar char="v"/>
            </a:pPr>
            <a:r>
              <a:rPr lang="en-US" altLang="en-US" sz="2400" dirty="0" err="1"/>
              <a:t>Kiểm</a:t>
            </a:r>
            <a:r>
              <a:rPr lang="en-US" altLang="en-US" sz="2400" dirty="0"/>
              <a:t> </a:t>
            </a:r>
            <a:r>
              <a:rPr lang="en-US" altLang="en-US" sz="2400" dirty="0" err="1"/>
              <a:t>tra</a:t>
            </a:r>
            <a:r>
              <a:rPr lang="en-US" altLang="en-US" sz="2400" dirty="0"/>
              <a:t> </a:t>
            </a:r>
            <a:r>
              <a:rPr lang="en-US" altLang="en-US" sz="2400" dirty="0" err="1"/>
              <a:t>toàn</a:t>
            </a:r>
            <a:r>
              <a:rPr lang="en-US" altLang="en-US" sz="2400" dirty="0"/>
              <a:t> </a:t>
            </a:r>
            <a:r>
              <a:rPr lang="en-US" altLang="en-US" sz="2400" dirty="0" err="1"/>
              <a:t>diện</a:t>
            </a:r>
            <a:r>
              <a:rPr lang="en-US" altLang="en-US" sz="2400" dirty="0"/>
              <a:t> </a:t>
            </a:r>
            <a:r>
              <a:rPr lang="en-US" altLang="en-US" sz="2400" dirty="0" err="1"/>
              <a:t>máy</a:t>
            </a:r>
            <a:r>
              <a:rPr lang="en-US" altLang="en-US" sz="2400" dirty="0"/>
              <a:t> </a:t>
            </a:r>
            <a:r>
              <a:rPr lang="en-US" altLang="en-US" sz="2400" dirty="0" err="1"/>
              <a:t>trước</a:t>
            </a:r>
            <a:r>
              <a:rPr lang="en-US" altLang="en-US" sz="2400" dirty="0"/>
              <a:t> </a:t>
            </a:r>
            <a:r>
              <a:rPr lang="en-US" altLang="en-US" sz="2400" dirty="0" err="1"/>
              <a:t>khi</a:t>
            </a:r>
            <a:r>
              <a:rPr lang="en-US" altLang="en-US" sz="2400" dirty="0"/>
              <a:t> </a:t>
            </a:r>
            <a:r>
              <a:rPr lang="en-US" altLang="en-US" sz="2400" dirty="0" err="1"/>
              <a:t>dùng</a:t>
            </a:r>
            <a:r>
              <a:rPr lang="en-US" altLang="en-US" sz="2400" dirty="0"/>
              <a:t> ( </a:t>
            </a:r>
            <a:r>
              <a:rPr lang="en-US" altLang="en-US" sz="2400" dirty="0" err="1"/>
              <a:t>máy</a:t>
            </a:r>
            <a:r>
              <a:rPr lang="en-US" altLang="en-US" sz="2400" dirty="0"/>
              <a:t> , </a:t>
            </a:r>
            <a:r>
              <a:rPr lang="en-US" altLang="en-US" sz="2400" dirty="0" err="1"/>
              <a:t>dây</a:t>
            </a:r>
            <a:r>
              <a:rPr lang="en-US" altLang="en-US" sz="2400" dirty="0"/>
              <a:t> </a:t>
            </a:r>
            <a:r>
              <a:rPr lang="en-US" altLang="en-US" sz="2400" dirty="0" err="1"/>
              <a:t>dẫn</a:t>
            </a:r>
            <a:r>
              <a:rPr lang="en-US" altLang="en-US" sz="2400" dirty="0"/>
              <a:t>, </a:t>
            </a:r>
            <a:r>
              <a:rPr lang="en-US" altLang="en-US" sz="2400" dirty="0" err="1"/>
              <a:t>làm</a:t>
            </a:r>
            <a:r>
              <a:rPr lang="en-US" altLang="en-US" sz="2400" dirty="0"/>
              <a:t> </a:t>
            </a:r>
            <a:r>
              <a:rPr lang="en-US" altLang="en-US" sz="2400" dirty="0" err="1"/>
              <a:t>ẩm</a:t>
            </a:r>
            <a:r>
              <a:rPr lang="en-US" altLang="en-US" sz="2400" dirty="0"/>
              <a:t>, </a:t>
            </a:r>
            <a:r>
              <a:rPr lang="en-US" altLang="en-US" sz="2400" dirty="0" err="1"/>
              <a:t>nguồn</a:t>
            </a:r>
            <a:r>
              <a:rPr lang="en-US" altLang="en-US" sz="2400" dirty="0"/>
              <a:t> oxy , </a:t>
            </a:r>
            <a:r>
              <a:rPr lang="en-US" altLang="en-US" sz="2400" dirty="0" err="1"/>
              <a:t>khí</a:t>
            </a:r>
            <a:r>
              <a:rPr lang="en-US" altLang="en-US" sz="2400" dirty="0"/>
              <a:t> </a:t>
            </a:r>
            <a:r>
              <a:rPr lang="en-US" altLang="en-US" sz="2400" dirty="0" err="1"/>
              <a:t>nén</a:t>
            </a:r>
            <a:r>
              <a:rPr lang="en-US" altLang="en-US" sz="2400" dirty="0"/>
              <a:t> ) ,</a:t>
            </a:r>
          </a:p>
          <a:p>
            <a:pPr algn="just">
              <a:buFont typeface="Wingdings" pitchFamily="2" charset="2"/>
              <a:buChar char="v"/>
            </a:pPr>
            <a:r>
              <a:rPr lang="en-US" altLang="en-US" sz="2400" dirty="0" err="1" smtClean="0"/>
              <a:t>Ống</a:t>
            </a:r>
            <a:r>
              <a:rPr lang="en-US" altLang="en-US" sz="2400" dirty="0" smtClean="0"/>
              <a:t> </a:t>
            </a:r>
            <a:r>
              <a:rPr lang="en-US" altLang="en-US" sz="2400" dirty="0"/>
              <a:t>NKQ ( </a:t>
            </a:r>
            <a:r>
              <a:rPr lang="en-US" altLang="en-US" sz="2400" dirty="0" err="1"/>
              <a:t>kích</a:t>
            </a:r>
            <a:r>
              <a:rPr lang="en-US" altLang="en-US" sz="2400" dirty="0"/>
              <a:t> </a:t>
            </a:r>
            <a:r>
              <a:rPr lang="en-US" altLang="en-US" sz="2400" dirty="0" err="1"/>
              <a:t>thước</a:t>
            </a:r>
            <a:r>
              <a:rPr lang="en-US" altLang="en-US" sz="2400" dirty="0"/>
              <a:t>, </a:t>
            </a:r>
            <a:r>
              <a:rPr lang="en-US" altLang="en-US" sz="2400" dirty="0" err="1"/>
              <a:t>vị</a:t>
            </a:r>
            <a:r>
              <a:rPr lang="en-US" altLang="en-US" sz="2400" dirty="0"/>
              <a:t> </a:t>
            </a:r>
            <a:r>
              <a:rPr lang="en-US" altLang="en-US" sz="2400" dirty="0" err="1"/>
              <a:t>trí</a:t>
            </a:r>
            <a:r>
              <a:rPr lang="en-US" altLang="en-US" sz="2400" dirty="0"/>
              <a:t>, </a:t>
            </a:r>
            <a:r>
              <a:rPr lang="en-US" altLang="en-US" sz="2400" dirty="0" err="1"/>
              <a:t>bóng</a:t>
            </a:r>
            <a:r>
              <a:rPr lang="en-US" altLang="en-US" sz="2400" dirty="0"/>
              <a:t> </a:t>
            </a:r>
            <a:r>
              <a:rPr lang="en-US" altLang="en-US" sz="2400" dirty="0" err="1"/>
              <a:t>chèn</a:t>
            </a:r>
            <a:r>
              <a:rPr lang="en-US" altLang="en-US" sz="2400" dirty="0"/>
              <a:t> , </a:t>
            </a:r>
            <a:r>
              <a:rPr lang="en-US" altLang="en-US" sz="2400" dirty="0" err="1"/>
              <a:t>áp</a:t>
            </a:r>
            <a:r>
              <a:rPr lang="en-US" altLang="en-US" sz="2400" dirty="0"/>
              <a:t> </a:t>
            </a:r>
            <a:r>
              <a:rPr lang="en-US" altLang="en-US" sz="2400" dirty="0" err="1"/>
              <a:t>lực</a:t>
            </a:r>
            <a:r>
              <a:rPr lang="en-US" altLang="en-US" sz="2400" dirty="0"/>
              <a:t> cuff,  </a:t>
            </a:r>
            <a:r>
              <a:rPr lang="en-US" altLang="en-US" sz="2400" dirty="0" err="1"/>
              <a:t>độ</a:t>
            </a:r>
            <a:r>
              <a:rPr lang="en-US" altLang="en-US" sz="2400" dirty="0"/>
              <a:t> </a:t>
            </a:r>
            <a:r>
              <a:rPr lang="en-US" altLang="en-US" sz="2400" dirty="0" err="1"/>
              <a:t>thông</a:t>
            </a:r>
            <a:r>
              <a:rPr lang="en-US" altLang="en-US" sz="2400" dirty="0"/>
              <a:t> </a:t>
            </a:r>
            <a:r>
              <a:rPr lang="en-US" altLang="en-US" sz="2400" dirty="0" err="1"/>
              <a:t>thoáng</a:t>
            </a:r>
            <a:r>
              <a:rPr lang="en-US" altLang="en-US" sz="2400" dirty="0"/>
              <a:t> …), </a:t>
            </a:r>
          </a:p>
          <a:p>
            <a:pPr algn="just">
              <a:buFont typeface="Wingdings" pitchFamily="2" charset="2"/>
              <a:buChar char="v"/>
            </a:pPr>
            <a:r>
              <a:rPr lang="en-US" altLang="en-US" sz="2400" dirty="0" err="1"/>
              <a:t>Hút</a:t>
            </a:r>
            <a:r>
              <a:rPr lang="en-US" altLang="en-US" sz="2400" dirty="0"/>
              <a:t> </a:t>
            </a:r>
            <a:r>
              <a:rPr lang="en-US" altLang="en-US" sz="2400" dirty="0" err="1"/>
              <a:t>đờm</a:t>
            </a:r>
            <a:r>
              <a:rPr lang="en-US" altLang="en-US" sz="2400" dirty="0"/>
              <a:t> </a:t>
            </a:r>
            <a:r>
              <a:rPr lang="en-US" altLang="en-US" sz="2400" dirty="0" err="1"/>
              <a:t>kín</a:t>
            </a:r>
            <a:r>
              <a:rPr lang="en-US" altLang="en-US" sz="2400" dirty="0"/>
              <a:t>,  ( </a:t>
            </a:r>
            <a:r>
              <a:rPr lang="en-US" altLang="en-US" sz="2400" dirty="0" err="1"/>
              <a:t>tránh</a:t>
            </a:r>
            <a:r>
              <a:rPr lang="en-US" altLang="en-US" sz="2400" dirty="0"/>
              <a:t> </a:t>
            </a:r>
            <a:r>
              <a:rPr lang="en-US" altLang="en-US" sz="2400" dirty="0" err="1"/>
              <a:t>mất</a:t>
            </a:r>
            <a:r>
              <a:rPr lang="en-US" altLang="en-US" sz="2400" dirty="0"/>
              <a:t> PEEP)</a:t>
            </a:r>
          </a:p>
          <a:p>
            <a:pPr algn="just">
              <a:buFont typeface="Wingdings" pitchFamily="2" charset="2"/>
              <a:buChar char="v"/>
            </a:pPr>
            <a:r>
              <a:rPr lang="en-US" altLang="en-US" sz="2400" dirty="0" err="1"/>
              <a:t>Chăm</a:t>
            </a:r>
            <a:r>
              <a:rPr lang="en-US" altLang="en-US" sz="2400" dirty="0"/>
              <a:t> </a:t>
            </a:r>
            <a:r>
              <a:rPr lang="en-US" altLang="en-US" sz="2400" dirty="0" err="1"/>
              <a:t>sóc</a:t>
            </a:r>
            <a:r>
              <a:rPr lang="en-US" altLang="en-US" sz="2400" dirty="0"/>
              <a:t> </a:t>
            </a:r>
            <a:r>
              <a:rPr lang="en-US" altLang="en-US" sz="2400" dirty="0" err="1"/>
              <a:t>hô</a:t>
            </a:r>
            <a:r>
              <a:rPr lang="en-US" altLang="en-US" sz="2400" dirty="0"/>
              <a:t> </a:t>
            </a:r>
            <a:r>
              <a:rPr lang="en-US" altLang="en-US" sz="2400" dirty="0" err="1"/>
              <a:t>hấp</a:t>
            </a:r>
            <a:r>
              <a:rPr lang="en-US" altLang="en-US" sz="2400" dirty="0"/>
              <a:t> ( </a:t>
            </a:r>
            <a:r>
              <a:rPr lang="en-US" altLang="en-US" sz="2400" dirty="0" err="1"/>
              <a:t>thay</a:t>
            </a:r>
            <a:r>
              <a:rPr lang="en-US" altLang="en-US" sz="2400" dirty="0"/>
              <a:t> </a:t>
            </a:r>
            <a:r>
              <a:rPr lang="en-US" altLang="en-US" sz="2400" dirty="0" err="1"/>
              <a:t>đổi</a:t>
            </a:r>
            <a:r>
              <a:rPr lang="en-US" altLang="en-US" sz="2400" dirty="0"/>
              <a:t> </a:t>
            </a:r>
            <a:r>
              <a:rPr lang="en-US" altLang="en-US" sz="2400" dirty="0" err="1"/>
              <a:t>tư</a:t>
            </a:r>
            <a:r>
              <a:rPr lang="en-US" altLang="en-US" sz="2400" dirty="0"/>
              <a:t> </a:t>
            </a:r>
            <a:r>
              <a:rPr lang="en-US" altLang="en-US" sz="2400" dirty="0" err="1"/>
              <a:t>thế</a:t>
            </a:r>
            <a:r>
              <a:rPr lang="en-US" altLang="en-US" sz="2400" dirty="0"/>
              <a:t> : </a:t>
            </a:r>
            <a:r>
              <a:rPr lang="en-US" altLang="en-US" sz="2400" dirty="0" err="1"/>
              <a:t>nghiêng</a:t>
            </a:r>
            <a:r>
              <a:rPr lang="en-US" altLang="en-US" sz="2400" dirty="0"/>
              <a:t> , </a:t>
            </a:r>
            <a:r>
              <a:rPr lang="en-US" altLang="en-US" sz="2400" dirty="0" err="1"/>
              <a:t>dẫn</a:t>
            </a:r>
            <a:r>
              <a:rPr lang="en-US" altLang="en-US" sz="2400" dirty="0"/>
              <a:t> </a:t>
            </a:r>
            <a:r>
              <a:rPr lang="en-US" altLang="en-US" sz="2400" dirty="0" err="1"/>
              <a:t>lưu</a:t>
            </a:r>
            <a:r>
              <a:rPr lang="en-US" altLang="en-US" sz="2400" dirty="0"/>
              <a:t>…)</a:t>
            </a:r>
          </a:p>
        </p:txBody>
      </p:sp>
    </p:spTree>
    <p:extLst>
      <p:ext uri="{BB962C8B-B14F-4D97-AF65-F5344CB8AC3E}">
        <p14:creationId xmlns:p14="http://schemas.microsoft.com/office/powerpoint/2010/main" val="2274566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4000" b="1" dirty="0" err="1">
                <a:solidFill>
                  <a:srgbClr val="C00000"/>
                </a:solidFill>
              </a:rPr>
              <a:t>Điều</a:t>
            </a:r>
            <a:r>
              <a:rPr lang="en-US" sz="4000" b="1" dirty="0">
                <a:solidFill>
                  <a:srgbClr val="C00000"/>
                </a:solidFill>
              </a:rPr>
              <a:t> </a:t>
            </a:r>
            <a:r>
              <a:rPr lang="en-US" sz="4000" b="1" dirty="0" err="1">
                <a:solidFill>
                  <a:srgbClr val="C00000"/>
                </a:solidFill>
              </a:rPr>
              <a:t>chỉnh</a:t>
            </a:r>
            <a:r>
              <a:rPr lang="en-US" sz="4000" b="1" dirty="0">
                <a:solidFill>
                  <a:srgbClr val="C00000"/>
                </a:solidFill>
              </a:rPr>
              <a:t> FiO2 </a:t>
            </a:r>
            <a:r>
              <a:rPr lang="en-US" sz="4000" b="1" dirty="0" err="1">
                <a:solidFill>
                  <a:srgbClr val="C00000"/>
                </a:solidFill>
              </a:rPr>
              <a:t>và</a:t>
            </a:r>
            <a:r>
              <a:rPr lang="en-US" sz="4000" b="1" dirty="0">
                <a:solidFill>
                  <a:srgbClr val="C00000"/>
                </a:solidFill>
              </a:rPr>
              <a:t> PEEP</a:t>
            </a:r>
          </a:p>
        </p:txBody>
      </p:sp>
      <p:pic>
        <p:nvPicPr>
          <p:cNvPr id="38915" name="Picture 4" descr="h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1000" y="2209800"/>
            <a:ext cx="8305800" cy="221488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5380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7772400" cy="1016000"/>
          </a:xfrm>
        </p:spPr>
        <p:txBody>
          <a:bodyPr/>
          <a:lstStyle/>
          <a:p>
            <a:pPr>
              <a:defRPr/>
            </a:pPr>
            <a:r>
              <a:rPr lang="en-US" dirty="0" smtClean="0">
                <a:solidFill>
                  <a:srgbClr val="FFFF00"/>
                </a:solidFill>
                <a:latin typeface="Tahoma" pitchFamily="34" charset="0"/>
              </a:rPr>
              <a:t> </a:t>
            </a:r>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endParaRPr lang="en-US" sz="4000" b="1" dirty="0">
              <a:solidFill>
                <a:srgbClr val="C00000"/>
              </a:solidFill>
            </a:endParaRPr>
          </a:p>
        </p:txBody>
      </p:sp>
      <p:sp>
        <p:nvSpPr>
          <p:cNvPr id="39939" name="Rectangle 3"/>
          <p:cNvSpPr>
            <a:spLocks noGrp="1" noChangeArrowheads="1"/>
          </p:cNvSpPr>
          <p:nvPr>
            <p:ph sz="quarter" idx="1"/>
          </p:nvPr>
        </p:nvSpPr>
        <p:spPr>
          <a:xfrm>
            <a:off x="0" y="1397000"/>
            <a:ext cx="8763000" cy="5080000"/>
          </a:xfrm>
        </p:spPr>
        <p:txBody>
          <a:bodyPr/>
          <a:lstStyle/>
          <a:p>
            <a:pPr marL="0" indent="0">
              <a:buNone/>
            </a:pPr>
            <a:r>
              <a:rPr lang="en-US" altLang="en-US" sz="2489" b="1" dirty="0">
                <a:solidFill>
                  <a:srgbClr val="C00000"/>
                </a:solidFill>
                <a:latin typeface="Times New Roman" panose="02020603050405020304" pitchFamily="18" charset="0"/>
                <a:cs typeface="Times New Roman" panose="02020603050405020304" pitchFamily="18" charset="0"/>
              </a:rPr>
              <a:t>1</a:t>
            </a:r>
            <a:r>
              <a:rPr lang="en-US" altLang="en-US" sz="2489" b="1" dirty="0" smtClean="0">
                <a:solidFill>
                  <a:srgbClr val="C00000"/>
                </a:solidFill>
                <a:latin typeface="Times New Roman" panose="02020603050405020304" pitchFamily="18" charset="0"/>
                <a:cs typeface="Times New Roman" panose="02020603050405020304" pitchFamily="18" charset="0"/>
              </a:rPr>
              <a:t>. </a:t>
            </a:r>
            <a:r>
              <a:rPr lang="en-US" altLang="en-US" sz="2489" b="1" dirty="0" err="1" smtClean="0">
                <a:solidFill>
                  <a:srgbClr val="C00000"/>
                </a:solidFill>
                <a:latin typeface="Times New Roman" panose="02020603050405020304" pitchFamily="18" charset="0"/>
                <a:cs typeface="Times New Roman" panose="02020603050405020304" pitchFamily="18" charset="0"/>
              </a:rPr>
              <a:t>Thông</a:t>
            </a:r>
            <a:r>
              <a:rPr lang="en-US" altLang="en-US" sz="2489" b="1" dirty="0" smtClean="0">
                <a:solidFill>
                  <a:srgbClr val="C00000"/>
                </a:solidFill>
                <a:latin typeface="Times New Roman" panose="02020603050405020304" pitchFamily="18" charset="0"/>
                <a:cs typeface="Times New Roman" panose="02020603050405020304" pitchFamily="18" charset="0"/>
              </a:rPr>
              <a:t> </a:t>
            </a:r>
            <a:r>
              <a:rPr lang="en-US" altLang="en-US" sz="2489" b="1" dirty="0" err="1">
                <a:solidFill>
                  <a:srgbClr val="C00000"/>
                </a:solidFill>
                <a:latin typeface="Times New Roman" panose="02020603050405020304" pitchFamily="18" charset="0"/>
                <a:cs typeface="Times New Roman" panose="02020603050405020304" pitchFamily="18" charset="0"/>
              </a:rPr>
              <a:t>khí</a:t>
            </a:r>
            <a:r>
              <a:rPr lang="en-US" altLang="en-US" sz="2489" b="1" dirty="0">
                <a:solidFill>
                  <a:srgbClr val="C00000"/>
                </a:solidFill>
                <a:latin typeface="Times New Roman" panose="02020603050405020304" pitchFamily="18" charset="0"/>
                <a:cs typeface="Times New Roman" panose="02020603050405020304" pitchFamily="18" charset="0"/>
              </a:rPr>
              <a:t> </a:t>
            </a:r>
            <a:r>
              <a:rPr lang="en-US" altLang="en-US" sz="2489" b="1" dirty="0" err="1">
                <a:solidFill>
                  <a:srgbClr val="C00000"/>
                </a:solidFill>
                <a:latin typeface="Times New Roman" panose="02020603050405020304" pitchFamily="18" charset="0"/>
                <a:cs typeface="Times New Roman" panose="02020603050405020304" pitchFamily="18" charset="0"/>
              </a:rPr>
              <a:t>nhân</a:t>
            </a:r>
            <a:r>
              <a:rPr lang="en-US" altLang="en-US" sz="2489" b="1" dirty="0">
                <a:solidFill>
                  <a:srgbClr val="C00000"/>
                </a:solidFill>
                <a:latin typeface="Times New Roman" panose="02020603050405020304" pitchFamily="18" charset="0"/>
                <a:cs typeface="Times New Roman" panose="02020603050405020304" pitchFamily="18" charset="0"/>
              </a:rPr>
              <a:t> </a:t>
            </a:r>
            <a:r>
              <a:rPr lang="en-US" altLang="en-US" sz="2489" b="1" dirty="0" err="1">
                <a:solidFill>
                  <a:srgbClr val="C00000"/>
                </a:solidFill>
                <a:latin typeface="Times New Roman" panose="02020603050405020304" pitchFamily="18" charset="0"/>
                <a:cs typeface="Times New Roman" panose="02020603050405020304" pitchFamily="18" charset="0"/>
              </a:rPr>
              <a:t>tạo</a:t>
            </a:r>
            <a:r>
              <a:rPr lang="en-US" altLang="en-US" sz="2489" dirty="0">
                <a:solidFill>
                  <a:srgbClr val="C00000"/>
                </a:solidFill>
                <a:latin typeface="Times New Roman" panose="02020603050405020304" pitchFamily="18" charset="0"/>
                <a:cs typeface="Times New Roman" panose="02020603050405020304" pitchFamily="18" charset="0"/>
              </a:rPr>
              <a:t> </a:t>
            </a:r>
            <a:r>
              <a:rPr lang="en-US" altLang="en-US" sz="2489" b="1" dirty="0">
                <a:solidFill>
                  <a:srgbClr val="C00000"/>
                </a:solidFill>
                <a:latin typeface="Times New Roman" panose="02020603050405020304" pitchFamily="18" charset="0"/>
                <a:cs typeface="Times New Roman" panose="02020603050405020304" pitchFamily="18" charset="0"/>
              </a:rPr>
              <a:t>(</a:t>
            </a:r>
            <a:r>
              <a:rPr lang="en-US" altLang="en-US" sz="2489" b="1" dirty="0" err="1">
                <a:solidFill>
                  <a:srgbClr val="C00000"/>
                </a:solidFill>
                <a:latin typeface="Times New Roman" panose="02020603050405020304" pitchFamily="18" charset="0"/>
                <a:cs typeface="Times New Roman" panose="02020603050405020304" pitchFamily="18" charset="0"/>
              </a:rPr>
              <a:t>tiếp</a:t>
            </a:r>
            <a:r>
              <a:rPr lang="en-US" altLang="en-US" sz="2489" b="1" dirty="0">
                <a:solidFill>
                  <a:srgbClr val="C00000"/>
                </a:solidFill>
                <a:latin typeface="Times New Roman" panose="02020603050405020304" pitchFamily="18" charset="0"/>
                <a:cs typeface="Times New Roman" panose="02020603050405020304" pitchFamily="18" charset="0"/>
              </a:rPr>
              <a:t>)</a:t>
            </a:r>
          </a:p>
          <a:p>
            <a:pPr marL="880544" lvl="1" indent="-474139" algn="just">
              <a:spcBef>
                <a:spcPct val="40000"/>
              </a:spcBef>
              <a:buFont typeface="Wingdings" pitchFamily="2" charset="2"/>
              <a:buChar char="v"/>
            </a:pPr>
            <a:r>
              <a:rPr lang="en-US" altLang="en-US" sz="2489" b="1" dirty="0" err="1">
                <a:latin typeface="Times New Roman" panose="02020603050405020304" pitchFamily="18" charset="0"/>
                <a:cs typeface="Times New Roman" panose="02020603050405020304" pitchFamily="18" charset="0"/>
              </a:rPr>
              <a:t>Chấp</a:t>
            </a:r>
            <a:r>
              <a:rPr lang="en-US" altLang="en-US" sz="2489" b="1" dirty="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nhận</a:t>
            </a:r>
            <a:r>
              <a:rPr lang="en-US" altLang="en-US" sz="2489" b="1" dirty="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tăng</a:t>
            </a:r>
            <a:r>
              <a:rPr lang="en-US" altLang="en-US" sz="2489" b="1" dirty="0">
                <a:latin typeface="Times New Roman" panose="02020603050405020304" pitchFamily="18" charset="0"/>
                <a:cs typeface="Times New Roman" panose="02020603050405020304" pitchFamily="18" charset="0"/>
              </a:rPr>
              <a:t> </a:t>
            </a:r>
            <a:r>
              <a:rPr lang="en-US" altLang="en-US" sz="2489" b="1" dirty="0" smtClean="0">
                <a:latin typeface="Times New Roman" panose="02020603050405020304" pitchFamily="18" charset="0"/>
                <a:cs typeface="Times New Roman" panose="02020603050405020304" pitchFamily="18" charset="0"/>
              </a:rPr>
              <a:t>CO</a:t>
            </a:r>
            <a:r>
              <a:rPr lang="en-US" altLang="en-US" sz="2489" b="1" baseline="-25000" dirty="0" smtClean="0">
                <a:latin typeface="Times New Roman" panose="02020603050405020304" pitchFamily="18" charset="0"/>
                <a:cs typeface="Times New Roman" panose="02020603050405020304" pitchFamily="18" charset="0"/>
              </a:rPr>
              <a:t>2</a:t>
            </a:r>
            <a:r>
              <a:rPr lang="en-US" altLang="en-US" sz="2489" b="1" dirty="0" smtClean="0">
                <a:latin typeface="Times New Roman" panose="02020603050405020304" pitchFamily="18" charset="0"/>
                <a:cs typeface="Times New Roman" panose="02020603050405020304" pitchFamily="18" charset="0"/>
              </a:rPr>
              <a:t> </a:t>
            </a:r>
            <a:r>
              <a:rPr lang="en-US" altLang="en-US" sz="2489" b="1" dirty="0" err="1" smtClean="0">
                <a:latin typeface="Times New Roman" panose="02020603050405020304" pitchFamily="18" charset="0"/>
                <a:cs typeface="Times New Roman" panose="02020603050405020304" pitchFamily="18" charset="0"/>
              </a:rPr>
              <a:t>cho</a:t>
            </a:r>
            <a:r>
              <a:rPr lang="en-US" altLang="en-US" sz="2489" b="1" dirty="0" smtClean="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phép</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Chỉ</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sử</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dụng</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truyền</a:t>
            </a:r>
            <a:r>
              <a:rPr lang="en-US" altLang="en-US" sz="2489" dirty="0">
                <a:latin typeface="Times New Roman" panose="02020603050405020304" pitchFamily="18" charset="0"/>
                <a:cs typeface="Times New Roman" panose="02020603050405020304" pitchFamily="18" charset="0"/>
              </a:rPr>
              <a:t> Bicarbonate </a:t>
            </a:r>
            <a:r>
              <a:rPr lang="en-US" altLang="en-US" sz="2489" dirty="0" err="1">
                <a:latin typeface="Times New Roman" panose="02020603050405020304" pitchFamily="18" charset="0"/>
                <a:cs typeface="Times New Roman" panose="02020603050405020304" pitchFamily="18" charset="0"/>
              </a:rPr>
              <a:t>khi</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có</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toan</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hô</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hấp</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nặng</a:t>
            </a:r>
            <a:r>
              <a:rPr lang="en-US" altLang="en-US" sz="2489" dirty="0">
                <a:latin typeface="Times New Roman" panose="02020603050405020304" pitchFamily="18" charset="0"/>
                <a:cs typeface="Times New Roman" panose="02020603050405020304" pitchFamily="18" charset="0"/>
              </a:rPr>
              <a:t> (pH &lt; 7,2) </a:t>
            </a:r>
          </a:p>
          <a:p>
            <a:pPr marL="880544" lvl="1" indent="-474139" algn="just">
              <a:spcBef>
                <a:spcPct val="40000"/>
              </a:spcBef>
              <a:buFont typeface="Wingdings" pitchFamily="2" charset="2"/>
              <a:buChar char="v"/>
            </a:pPr>
            <a:r>
              <a:rPr lang="en-US" altLang="en-US" sz="2489" b="1" dirty="0" err="1">
                <a:latin typeface="Times New Roman" panose="02020603050405020304" pitchFamily="18" charset="0"/>
                <a:cs typeface="Times New Roman" panose="02020603050405020304" pitchFamily="18" charset="0"/>
              </a:rPr>
              <a:t>Đang</a:t>
            </a:r>
            <a:r>
              <a:rPr lang="en-US" altLang="en-US" sz="2489" b="1" dirty="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nghiên</a:t>
            </a:r>
            <a:r>
              <a:rPr lang="en-US" altLang="en-US" sz="2489" b="1" dirty="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cứu</a:t>
            </a:r>
            <a:r>
              <a:rPr lang="en-US" altLang="en-US" sz="2489" dirty="0">
                <a:latin typeface="Times New Roman" panose="02020603050405020304" pitchFamily="18" charset="0"/>
                <a:cs typeface="Times New Roman" panose="02020603050405020304" pitchFamily="18" charset="0"/>
              </a:rPr>
              <a:t>: I/E </a:t>
            </a:r>
            <a:r>
              <a:rPr lang="en-US" altLang="en-US" sz="2489" dirty="0" err="1">
                <a:latin typeface="Times New Roman" panose="02020603050405020304" pitchFamily="18" charset="0"/>
                <a:cs typeface="Times New Roman" panose="02020603050405020304" pitchFamily="18" charset="0"/>
              </a:rPr>
              <a:t>đảo</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ngược</a:t>
            </a:r>
            <a:r>
              <a:rPr lang="en-US" altLang="en-US" sz="2489" dirty="0">
                <a:latin typeface="Times New Roman" panose="02020603050405020304" pitchFamily="18" charset="0"/>
                <a:cs typeface="Times New Roman" panose="02020603050405020304" pitchFamily="18" charset="0"/>
              </a:rPr>
              <a:t>; APRV; NIPPV; TGI; high frequency jet ventilation; partial liquid ventilation, </a:t>
            </a:r>
          </a:p>
          <a:p>
            <a:pPr marL="880544" lvl="1" indent="-474139" algn="just">
              <a:spcBef>
                <a:spcPct val="40000"/>
              </a:spcBef>
              <a:buFont typeface="Wingdings" pitchFamily="2" charset="2"/>
              <a:buChar char="v"/>
            </a:pPr>
            <a:r>
              <a:rPr lang="en-US" altLang="en-US" sz="2489" b="1" dirty="0" err="1">
                <a:latin typeface="Times New Roman" panose="02020603050405020304" pitchFamily="18" charset="0"/>
                <a:cs typeface="Times New Roman" panose="02020603050405020304" pitchFamily="18" charset="0"/>
              </a:rPr>
              <a:t>Huy</a:t>
            </a:r>
            <a:r>
              <a:rPr lang="en-US" altLang="en-US" sz="2489" b="1" dirty="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động</a:t>
            </a:r>
            <a:r>
              <a:rPr lang="en-US" altLang="en-US" sz="2489" b="1" dirty="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phế</a:t>
            </a:r>
            <a:r>
              <a:rPr lang="en-US" altLang="en-US" sz="2489" b="1" dirty="0">
                <a:latin typeface="Times New Roman" panose="02020603050405020304" pitchFamily="18" charset="0"/>
                <a:cs typeface="Times New Roman" panose="02020603050405020304" pitchFamily="18" charset="0"/>
              </a:rPr>
              <a:t> </a:t>
            </a:r>
            <a:r>
              <a:rPr lang="en-US" altLang="en-US" sz="2489" b="1" dirty="0" err="1">
                <a:latin typeface="Times New Roman" panose="02020603050405020304" pitchFamily="18" charset="0"/>
                <a:cs typeface="Times New Roman" panose="02020603050405020304" pitchFamily="18" charset="0"/>
              </a:rPr>
              <a:t>nang</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rất</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hiệu</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quả</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dễ</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làm</a:t>
            </a:r>
            <a:r>
              <a:rPr lang="en-US" altLang="en-US" sz="2489" dirty="0">
                <a:latin typeface="Times New Roman" panose="02020603050405020304" pitchFamily="18" charset="0"/>
                <a:cs typeface="Times New Roman" panose="02020603050405020304" pitchFamily="18" charset="0"/>
              </a:rPr>
              <a:t> ( </a:t>
            </a:r>
            <a:r>
              <a:rPr lang="en-US" altLang="en-US" sz="2489" dirty="0" err="1">
                <a:latin typeface="Times New Roman" panose="02020603050405020304" pitchFamily="18" charset="0"/>
                <a:cs typeface="Times New Roman" panose="02020603050405020304" pitchFamily="18" charset="0"/>
              </a:rPr>
              <a:t>có</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bài</a:t>
            </a:r>
            <a:r>
              <a:rPr lang="en-US" altLang="en-US" sz="2489" dirty="0">
                <a:latin typeface="Times New Roman" panose="02020603050405020304" pitchFamily="18" charset="0"/>
                <a:cs typeface="Times New Roman" panose="02020603050405020304" pitchFamily="18" charset="0"/>
              </a:rPr>
              <a:t> chi </a:t>
            </a:r>
            <a:r>
              <a:rPr lang="en-US" altLang="en-US" sz="2489" dirty="0" err="1">
                <a:latin typeface="Times New Roman" panose="02020603050405020304" pitchFamily="18" charset="0"/>
                <a:cs typeface="Times New Roman" panose="02020603050405020304" pitchFamily="18" charset="0"/>
              </a:rPr>
              <a:t>tiết</a:t>
            </a:r>
            <a:r>
              <a:rPr lang="en-US" altLang="en-US" sz="2489" dirty="0">
                <a:latin typeface="Times New Roman" panose="02020603050405020304" pitchFamily="18" charset="0"/>
                <a:cs typeface="Times New Roman" panose="02020603050405020304" pitchFamily="18" charset="0"/>
              </a:rPr>
              <a:t> </a:t>
            </a:r>
            <a:r>
              <a:rPr lang="en-US" altLang="en-US" sz="2489" dirty="0" err="1">
                <a:latin typeface="Times New Roman" panose="02020603050405020304" pitchFamily="18" charset="0"/>
                <a:cs typeface="Times New Roman" panose="02020603050405020304" pitchFamily="18" charset="0"/>
              </a:rPr>
              <a:t>riêng</a:t>
            </a:r>
            <a:r>
              <a:rPr lang="en-US" altLang="en-US" sz="2489"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3305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endParaRPr lang="en-US" sz="4000" b="1" dirty="0">
              <a:solidFill>
                <a:srgbClr val="C00000"/>
              </a:solidFill>
            </a:endParaRPr>
          </a:p>
        </p:txBody>
      </p:sp>
      <p:sp>
        <p:nvSpPr>
          <p:cNvPr id="41987" name="Content Placeholder 2"/>
          <p:cNvSpPr>
            <a:spLocks noGrp="1"/>
          </p:cNvSpPr>
          <p:nvPr>
            <p:ph sz="quarter" idx="1"/>
          </p:nvPr>
        </p:nvSpPr>
        <p:spPr>
          <a:xfrm>
            <a:off x="228600" y="1600200"/>
            <a:ext cx="8001000" cy="4332111"/>
          </a:xfrm>
        </p:spPr>
        <p:txBody>
          <a:bodyPr>
            <a:normAutofit lnSpcReduction="10000"/>
          </a:bodyPr>
          <a:lstStyle/>
          <a:p>
            <a:pPr marL="749305" lvl="1" indent="-342900" algn="just">
              <a:spcBef>
                <a:spcPct val="40000"/>
              </a:spcBef>
              <a:buFont typeface="Wingdings" pitchFamily="2" charset="2"/>
              <a:buChar char="v"/>
            </a:pPr>
            <a:r>
              <a:rPr lang="en-US" altLang="en-US" b="1" dirty="0" err="1">
                <a:solidFill>
                  <a:srgbClr val="C00000"/>
                </a:solidFill>
                <a:ea typeface="+mj-ea"/>
              </a:rPr>
              <a:t>T</a:t>
            </a:r>
            <a:r>
              <a:rPr lang="en-US" altLang="en-US" b="1" dirty="0" err="1" smtClean="0">
                <a:solidFill>
                  <a:srgbClr val="C00000"/>
                </a:solidFill>
                <a:ea typeface="+mj-ea"/>
              </a:rPr>
              <a:t>hông</a:t>
            </a:r>
            <a:r>
              <a:rPr lang="en-US" altLang="en-US" b="1" dirty="0" smtClean="0">
                <a:solidFill>
                  <a:srgbClr val="C00000"/>
                </a:solidFill>
                <a:ea typeface="+mj-ea"/>
              </a:rPr>
              <a:t> </a:t>
            </a:r>
            <a:r>
              <a:rPr lang="en-US" altLang="en-US" b="1" dirty="0" err="1">
                <a:solidFill>
                  <a:srgbClr val="C00000"/>
                </a:solidFill>
                <a:ea typeface="+mj-ea"/>
              </a:rPr>
              <a:t>khí</a:t>
            </a:r>
            <a:r>
              <a:rPr lang="en-US" altLang="en-US" b="1" dirty="0">
                <a:solidFill>
                  <a:srgbClr val="C00000"/>
                </a:solidFill>
                <a:ea typeface="+mj-ea"/>
              </a:rPr>
              <a:t> </a:t>
            </a:r>
            <a:r>
              <a:rPr lang="en-US" altLang="en-US" b="1" dirty="0" err="1">
                <a:solidFill>
                  <a:srgbClr val="C00000"/>
                </a:solidFill>
                <a:ea typeface="+mj-ea"/>
              </a:rPr>
              <a:t>nhân</a:t>
            </a:r>
            <a:r>
              <a:rPr lang="en-US" altLang="en-US" b="1" dirty="0">
                <a:solidFill>
                  <a:srgbClr val="C00000"/>
                </a:solidFill>
                <a:ea typeface="+mj-ea"/>
              </a:rPr>
              <a:t> </a:t>
            </a:r>
            <a:r>
              <a:rPr lang="en-US" altLang="en-US" b="1" dirty="0" err="1">
                <a:solidFill>
                  <a:srgbClr val="C00000"/>
                </a:solidFill>
                <a:ea typeface="+mj-ea"/>
              </a:rPr>
              <a:t>tạo</a:t>
            </a:r>
            <a:r>
              <a:rPr lang="en-US" altLang="en-US" b="1" dirty="0">
                <a:solidFill>
                  <a:srgbClr val="C00000"/>
                </a:solidFill>
                <a:ea typeface="+mj-ea"/>
              </a:rPr>
              <a:t> </a:t>
            </a:r>
            <a:r>
              <a:rPr lang="en-US" altLang="en-US" b="1" dirty="0" err="1">
                <a:solidFill>
                  <a:srgbClr val="C00000"/>
                </a:solidFill>
                <a:ea typeface="+mj-ea"/>
              </a:rPr>
              <a:t>nằm</a:t>
            </a:r>
            <a:r>
              <a:rPr lang="en-US" altLang="en-US" b="1" dirty="0">
                <a:solidFill>
                  <a:srgbClr val="C00000"/>
                </a:solidFill>
                <a:ea typeface="+mj-ea"/>
              </a:rPr>
              <a:t> </a:t>
            </a:r>
            <a:r>
              <a:rPr lang="en-US" altLang="en-US" b="1" dirty="0" err="1" smtClean="0">
                <a:solidFill>
                  <a:srgbClr val="C00000"/>
                </a:solidFill>
                <a:ea typeface="+mj-ea"/>
              </a:rPr>
              <a:t>sấp</a:t>
            </a:r>
            <a:r>
              <a:rPr lang="en-US" altLang="en-US" b="1" dirty="0" smtClean="0">
                <a:solidFill>
                  <a:srgbClr val="C00000"/>
                </a:solidFill>
                <a:ea typeface="+mj-ea"/>
              </a:rPr>
              <a:t>: </a:t>
            </a:r>
            <a:r>
              <a:rPr lang="en-US" altLang="en-US" sz="2489" dirty="0" err="1" smtClean="0"/>
              <a:t>làm</a:t>
            </a:r>
            <a:r>
              <a:rPr lang="en-US" altLang="en-US" sz="2489" dirty="0" smtClean="0"/>
              <a:t> </a:t>
            </a:r>
            <a:r>
              <a:rPr lang="en-US" altLang="en-US" sz="2489" dirty="0" err="1"/>
              <a:t>sớm</a:t>
            </a:r>
            <a:r>
              <a:rPr lang="en-US" altLang="en-US" sz="2489" dirty="0"/>
              <a:t> </a:t>
            </a:r>
            <a:r>
              <a:rPr lang="en-US" altLang="en-US" sz="2489" dirty="0" err="1"/>
              <a:t>thở</a:t>
            </a:r>
            <a:r>
              <a:rPr lang="en-US" altLang="en-US" sz="2489" dirty="0"/>
              <a:t> </a:t>
            </a:r>
            <a:r>
              <a:rPr lang="en-US" altLang="en-US" sz="2489" dirty="0" err="1"/>
              <a:t>máy</a:t>
            </a:r>
            <a:r>
              <a:rPr lang="en-US" altLang="en-US" sz="2489" dirty="0"/>
              <a:t> </a:t>
            </a:r>
            <a:r>
              <a:rPr lang="en-US" altLang="en-US" sz="2489" dirty="0" err="1"/>
              <a:t>theo</a:t>
            </a:r>
            <a:r>
              <a:rPr lang="en-US" altLang="en-US" sz="2489" dirty="0"/>
              <a:t> ARDS net  </a:t>
            </a:r>
            <a:r>
              <a:rPr lang="en-US" altLang="en-US" sz="2489" dirty="0" err="1"/>
              <a:t>sau</a:t>
            </a:r>
            <a:r>
              <a:rPr lang="en-US" altLang="en-US" sz="2489" dirty="0"/>
              <a:t> 12-16 </a:t>
            </a:r>
            <a:r>
              <a:rPr lang="en-US" altLang="en-US" sz="2489" dirty="0" err="1"/>
              <a:t>giờ</a:t>
            </a:r>
            <a:r>
              <a:rPr lang="en-US" altLang="en-US" sz="2489" dirty="0"/>
              <a:t> </a:t>
            </a:r>
            <a:r>
              <a:rPr lang="en-US" altLang="en-US" sz="2489" dirty="0" err="1"/>
              <a:t>không</a:t>
            </a:r>
            <a:r>
              <a:rPr lang="en-US" altLang="en-US" sz="2489" dirty="0"/>
              <a:t> </a:t>
            </a:r>
            <a:r>
              <a:rPr lang="en-US" altLang="en-US" sz="2489" dirty="0" err="1"/>
              <a:t>kết</a:t>
            </a:r>
            <a:r>
              <a:rPr lang="en-US" altLang="en-US" sz="2489" dirty="0"/>
              <a:t> </a:t>
            </a:r>
            <a:r>
              <a:rPr lang="en-US" altLang="en-US" sz="2489" dirty="0" err="1"/>
              <a:t>quả</a:t>
            </a:r>
            <a:r>
              <a:rPr lang="en-US" altLang="en-US" sz="2489" dirty="0"/>
              <a:t> ( P/F &lt; 150 ) </a:t>
            </a:r>
            <a:r>
              <a:rPr lang="en-US" altLang="en-US" sz="2489" dirty="0" err="1"/>
              <a:t>thì</a:t>
            </a:r>
            <a:r>
              <a:rPr lang="en-US" altLang="en-US" sz="2489" dirty="0"/>
              <a:t> </a:t>
            </a:r>
            <a:r>
              <a:rPr lang="en-US" altLang="en-US" sz="2489" dirty="0" err="1"/>
              <a:t>tiến</a:t>
            </a:r>
            <a:r>
              <a:rPr lang="en-US" altLang="en-US" sz="2489" dirty="0"/>
              <a:t> </a:t>
            </a:r>
            <a:r>
              <a:rPr lang="en-US" altLang="en-US" sz="2489" dirty="0" err="1"/>
              <a:t>hành</a:t>
            </a:r>
            <a:r>
              <a:rPr lang="en-US" altLang="en-US" sz="2489" dirty="0"/>
              <a:t> </a:t>
            </a:r>
            <a:r>
              <a:rPr lang="en-US" altLang="en-US" sz="2489" dirty="0" err="1"/>
              <a:t>ngay</a:t>
            </a:r>
            <a:r>
              <a:rPr lang="en-US" altLang="en-US" sz="2489" dirty="0"/>
              <a:t> </a:t>
            </a:r>
            <a:endParaRPr lang="en-US" altLang="en-US" sz="2489" dirty="0" smtClean="0"/>
          </a:p>
          <a:p>
            <a:pPr marL="749305" lvl="1" indent="-342900" algn="just">
              <a:spcBef>
                <a:spcPct val="40000"/>
              </a:spcBef>
              <a:buFont typeface="Wingdings" pitchFamily="2" charset="2"/>
              <a:buChar char="v"/>
            </a:pPr>
            <a:r>
              <a:rPr lang="en-US" altLang="en-US" sz="2489" dirty="0" err="1" smtClean="0"/>
              <a:t>Các</a:t>
            </a:r>
            <a:r>
              <a:rPr lang="en-US" altLang="en-US" sz="2489" dirty="0" smtClean="0"/>
              <a:t> </a:t>
            </a:r>
            <a:r>
              <a:rPr lang="en-US" altLang="en-US" sz="2489" dirty="0" err="1"/>
              <a:t>nghiên</a:t>
            </a:r>
            <a:r>
              <a:rPr lang="en-US" altLang="en-US" sz="2489" dirty="0"/>
              <a:t> </a:t>
            </a:r>
            <a:r>
              <a:rPr lang="en-US" altLang="en-US" sz="2489" dirty="0" err="1"/>
              <a:t>cứu</a:t>
            </a:r>
            <a:r>
              <a:rPr lang="en-US" altLang="en-US" sz="2489" dirty="0"/>
              <a:t> </a:t>
            </a:r>
            <a:r>
              <a:rPr lang="en-US" altLang="en-US" sz="2489" dirty="0" err="1"/>
              <a:t>bước</a:t>
            </a:r>
            <a:r>
              <a:rPr lang="en-US" altLang="en-US" sz="2489" dirty="0"/>
              <a:t> </a:t>
            </a:r>
            <a:r>
              <a:rPr lang="en-US" altLang="en-US" sz="2489" dirty="0" err="1"/>
              <a:t>đầu</a:t>
            </a:r>
            <a:r>
              <a:rPr lang="en-US" altLang="en-US" sz="2489" dirty="0"/>
              <a:t> </a:t>
            </a:r>
            <a:r>
              <a:rPr lang="en-US" altLang="en-US" sz="2489" dirty="0" err="1"/>
              <a:t>tại</a:t>
            </a:r>
            <a:r>
              <a:rPr lang="en-US" altLang="en-US" sz="2489" dirty="0"/>
              <a:t> </a:t>
            </a:r>
            <a:r>
              <a:rPr lang="en-US" altLang="en-US" sz="2489" dirty="0" err="1"/>
              <a:t>bv</a:t>
            </a:r>
            <a:r>
              <a:rPr lang="en-US" altLang="en-US" sz="2489" dirty="0"/>
              <a:t> </a:t>
            </a:r>
            <a:r>
              <a:rPr lang="en-US" altLang="en-US" sz="2489" dirty="0" err="1"/>
              <a:t>Bạch</a:t>
            </a:r>
            <a:r>
              <a:rPr lang="en-US" altLang="en-US" sz="2489" dirty="0"/>
              <a:t> </a:t>
            </a:r>
            <a:r>
              <a:rPr lang="en-US" altLang="en-US" sz="2489" dirty="0" err="1"/>
              <a:t>mai</a:t>
            </a:r>
            <a:r>
              <a:rPr lang="en-US" altLang="en-US" sz="2489" dirty="0"/>
              <a:t>, </a:t>
            </a:r>
            <a:r>
              <a:rPr lang="en-US" altLang="en-US" sz="2489" dirty="0" err="1"/>
              <a:t>Chợ</a:t>
            </a:r>
            <a:r>
              <a:rPr lang="en-US" altLang="en-US" sz="2489" dirty="0"/>
              <a:t> </a:t>
            </a:r>
            <a:r>
              <a:rPr lang="en-US" altLang="en-US" sz="2489" dirty="0" err="1"/>
              <a:t>rẫy</a:t>
            </a:r>
            <a:r>
              <a:rPr lang="en-US" altLang="en-US" sz="2489" dirty="0"/>
              <a:t> </a:t>
            </a:r>
            <a:r>
              <a:rPr lang="en-US" altLang="en-US" sz="2489" dirty="0" err="1"/>
              <a:t>cho</a:t>
            </a:r>
            <a:r>
              <a:rPr lang="en-US" altLang="en-US" sz="2489" dirty="0"/>
              <a:t> </a:t>
            </a:r>
            <a:r>
              <a:rPr lang="en-US" altLang="en-US" sz="2489" dirty="0" err="1"/>
              <a:t>kết</a:t>
            </a:r>
            <a:r>
              <a:rPr lang="en-US" altLang="en-US" sz="2489" dirty="0"/>
              <a:t> </a:t>
            </a:r>
            <a:r>
              <a:rPr lang="en-US" altLang="en-US" sz="2489" dirty="0" err="1"/>
              <a:t>quả</a:t>
            </a:r>
            <a:r>
              <a:rPr lang="en-US" altLang="en-US" sz="2489" dirty="0"/>
              <a:t> </a:t>
            </a:r>
            <a:r>
              <a:rPr lang="en-US" altLang="en-US" sz="2489" dirty="0" err="1"/>
              <a:t>tốt</a:t>
            </a:r>
            <a:r>
              <a:rPr lang="en-US" altLang="en-US" sz="2489" dirty="0"/>
              <a:t> ( </a:t>
            </a:r>
            <a:r>
              <a:rPr lang="en-US" altLang="en-US" sz="2489" dirty="0" err="1"/>
              <a:t>xem</a:t>
            </a:r>
            <a:r>
              <a:rPr lang="en-US" altLang="en-US" sz="2489" dirty="0"/>
              <a:t> chi </a:t>
            </a:r>
            <a:r>
              <a:rPr lang="en-US" altLang="en-US" sz="2489" dirty="0" err="1"/>
              <a:t>tiết</a:t>
            </a:r>
            <a:r>
              <a:rPr lang="en-US" altLang="en-US" sz="2489" dirty="0"/>
              <a:t> </a:t>
            </a:r>
            <a:r>
              <a:rPr lang="en-US" altLang="en-US" sz="2489" dirty="0" err="1"/>
              <a:t>trên</a:t>
            </a:r>
            <a:r>
              <a:rPr lang="en-US" altLang="en-US" sz="2489" dirty="0"/>
              <a:t> </a:t>
            </a:r>
            <a:r>
              <a:rPr lang="en-US" altLang="en-US" sz="2489" dirty="0" err="1"/>
              <a:t>trang</a:t>
            </a:r>
            <a:r>
              <a:rPr lang="en-US" altLang="en-US" sz="2489" dirty="0"/>
              <a:t> WEB </a:t>
            </a:r>
            <a:r>
              <a:rPr lang="en-US" altLang="en-US" sz="2489" dirty="0" err="1"/>
              <a:t>của</a:t>
            </a:r>
            <a:r>
              <a:rPr lang="en-US" altLang="en-US" sz="2489" dirty="0"/>
              <a:t> </a:t>
            </a:r>
            <a:r>
              <a:rPr lang="en-US" altLang="en-US" sz="2489" dirty="0" err="1" smtClean="0"/>
              <a:t>Hội</a:t>
            </a:r>
            <a:r>
              <a:rPr lang="en-US" altLang="en-US" sz="2489" dirty="0" smtClean="0"/>
              <a:t> HSCC </a:t>
            </a:r>
            <a:r>
              <a:rPr lang="en-US" altLang="en-US" sz="2489" dirty="0"/>
              <a:t>&amp;CD </a:t>
            </a:r>
            <a:r>
              <a:rPr lang="en-US" altLang="en-US" sz="2489" dirty="0" err="1"/>
              <a:t>Việt</a:t>
            </a:r>
            <a:r>
              <a:rPr lang="en-US" altLang="en-US" sz="2489" dirty="0"/>
              <a:t> </a:t>
            </a:r>
            <a:r>
              <a:rPr lang="en-US" altLang="en-US" sz="2489" dirty="0" err="1"/>
              <a:t>nam</a:t>
            </a:r>
            <a:r>
              <a:rPr lang="en-US" altLang="en-US" sz="2489" dirty="0"/>
              <a:t> </a:t>
            </a:r>
            <a:r>
              <a:rPr lang="en-US" altLang="en-US" sz="2489" dirty="0" smtClean="0"/>
              <a:t>)</a:t>
            </a:r>
          </a:p>
          <a:p>
            <a:pPr marL="749305" lvl="1" indent="-342900" algn="just">
              <a:spcBef>
                <a:spcPct val="40000"/>
              </a:spcBef>
              <a:buFont typeface="Wingdings" pitchFamily="2" charset="2"/>
              <a:buChar char="v"/>
            </a:pPr>
            <a:r>
              <a:rPr lang="en-US" altLang="en-US" sz="2489" dirty="0" err="1" smtClean="0"/>
              <a:t>Tham</a:t>
            </a:r>
            <a:r>
              <a:rPr lang="en-US" altLang="en-US" sz="2489" dirty="0" smtClean="0"/>
              <a:t> </a:t>
            </a:r>
            <a:r>
              <a:rPr lang="en-US" altLang="en-US" sz="2489" dirty="0" err="1"/>
              <a:t>khảo</a:t>
            </a:r>
            <a:r>
              <a:rPr lang="en-US" altLang="en-US" sz="2489" dirty="0"/>
              <a:t> : Prone Positioning in Severe Acute Respiratory Distress </a:t>
            </a:r>
            <a:r>
              <a:rPr lang="en-US" altLang="en-US" sz="2489" dirty="0" smtClean="0"/>
              <a:t>Syndrome Claude </a:t>
            </a:r>
            <a:r>
              <a:rPr lang="en-US" altLang="en-US" sz="2489" dirty="0" err="1"/>
              <a:t>Guérin</a:t>
            </a:r>
            <a:r>
              <a:rPr lang="en-US" altLang="en-US" sz="2489" dirty="0"/>
              <a:t>, M.D., Ph.D., Jean </a:t>
            </a:r>
            <a:r>
              <a:rPr lang="en-US" altLang="en-US" sz="2489" dirty="0" err="1"/>
              <a:t>Reignier</a:t>
            </a:r>
            <a:r>
              <a:rPr lang="en-US" altLang="en-US" sz="2489" dirty="0"/>
              <a:t>, …., for the PROSEVA Study Group*. N </a:t>
            </a:r>
            <a:r>
              <a:rPr lang="en-US" altLang="en-US" sz="2489" dirty="0" err="1"/>
              <a:t>Engl</a:t>
            </a:r>
            <a:r>
              <a:rPr lang="en-US" altLang="en-US" sz="2489" dirty="0"/>
              <a:t> J Med 2013; 368:2159-2168</a:t>
            </a:r>
            <a:r>
              <a:rPr lang="en-US" altLang="en-US" sz="2489" dirty="0">
                <a:hlinkClick r:id="rId2"/>
              </a:rPr>
              <a:t>June 6, 2013</a:t>
            </a:r>
            <a:r>
              <a:rPr lang="en-US" altLang="en-US" sz="2489" dirty="0"/>
              <a:t>DOI: 10.1056/NEJMoa1214103</a:t>
            </a:r>
          </a:p>
          <a:p>
            <a:endParaRPr lang="en-US" altLang="en-US" dirty="0" smtClean="0"/>
          </a:p>
        </p:txBody>
      </p:sp>
    </p:spTree>
    <p:extLst>
      <p:ext uri="{BB962C8B-B14F-4D97-AF65-F5344CB8AC3E}">
        <p14:creationId xmlns:p14="http://schemas.microsoft.com/office/powerpoint/2010/main" val="4093653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81000"/>
            <a:ext cx="7772400" cy="1016000"/>
          </a:xfrm>
        </p:spPr>
        <p:txBody>
          <a:bodyPr>
            <a:normAutofit/>
          </a:bodyPr>
          <a:lstStyle/>
          <a:p>
            <a:pPr>
              <a:defRPr/>
            </a:pPr>
            <a:r>
              <a:rPr lang="en-US" sz="4000" dirty="0" smtClean="0">
                <a:solidFill>
                  <a:schemeClr val="tx1"/>
                </a:solidFill>
                <a:latin typeface="Tahoma" pitchFamily="34" charset="0"/>
              </a:rPr>
              <a:t> </a:t>
            </a:r>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endParaRPr lang="en-US" sz="4000" b="1" dirty="0">
              <a:solidFill>
                <a:srgbClr val="C00000"/>
              </a:solidFill>
            </a:endParaRPr>
          </a:p>
        </p:txBody>
      </p:sp>
      <p:sp>
        <p:nvSpPr>
          <p:cNvPr id="43011" name="Rectangle 3"/>
          <p:cNvSpPr>
            <a:spLocks noGrp="1" noChangeArrowheads="1"/>
          </p:cNvSpPr>
          <p:nvPr>
            <p:ph sz="quarter" idx="1"/>
          </p:nvPr>
        </p:nvSpPr>
        <p:spPr>
          <a:xfrm>
            <a:off x="0" y="1397000"/>
            <a:ext cx="8763000" cy="5080000"/>
          </a:xfrm>
        </p:spPr>
        <p:txBody>
          <a:bodyPr>
            <a:normAutofit/>
          </a:bodyPr>
          <a:lstStyle/>
          <a:p>
            <a:pPr marL="0" indent="0" algn="just">
              <a:buNone/>
            </a:pPr>
            <a:r>
              <a:rPr lang="en-US" altLang="en-US" b="1" dirty="0">
                <a:solidFill>
                  <a:srgbClr val="C00000"/>
                </a:solidFill>
                <a:ea typeface="+mj-ea"/>
              </a:rPr>
              <a:t>1</a:t>
            </a:r>
            <a:r>
              <a:rPr lang="en-US" altLang="en-US" b="1" dirty="0" smtClean="0">
                <a:solidFill>
                  <a:srgbClr val="C00000"/>
                </a:solidFill>
                <a:ea typeface="+mj-ea"/>
              </a:rPr>
              <a:t>. </a:t>
            </a:r>
            <a:r>
              <a:rPr lang="en-US" altLang="en-US" b="1" dirty="0" err="1" smtClean="0">
                <a:solidFill>
                  <a:srgbClr val="C00000"/>
                </a:solidFill>
                <a:ea typeface="+mj-ea"/>
              </a:rPr>
              <a:t>Các</a:t>
            </a:r>
            <a:r>
              <a:rPr lang="en-US" altLang="en-US" b="1" dirty="0" smtClean="0">
                <a:solidFill>
                  <a:srgbClr val="C00000"/>
                </a:solidFill>
                <a:ea typeface="+mj-ea"/>
              </a:rPr>
              <a:t> </a:t>
            </a:r>
            <a:r>
              <a:rPr lang="en-US" altLang="en-US" b="1" dirty="0" err="1">
                <a:solidFill>
                  <a:srgbClr val="C00000"/>
                </a:solidFill>
                <a:ea typeface="+mj-ea"/>
              </a:rPr>
              <a:t>biện</a:t>
            </a:r>
            <a:r>
              <a:rPr lang="en-US" altLang="en-US" b="1" dirty="0">
                <a:solidFill>
                  <a:srgbClr val="C00000"/>
                </a:solidFill>
                <a:ea typeface="+mj-ea"/>
              </a:rPr>
              <a:t> </a:t>
            </a:r>
            <a:r>
              <a:rPr lang="en-US" altLang="en-US" b="1" dirty="0" err="1">
                <a:solidFill>
                  <a:srgbClr val="C00000"/>
                </a:solidFill>
                <a:ea typeface="+mj-ea"/>
              </a:rPr>
              <a:t>pháp</a:t>
            </a:r>
            <a:r>
              <a:rPr lang="en-US" altLang="en-US" b="1" dirty="0">
                <a:solidFill>
                  <a:srgbClr val="C00000"/>
                </a:solidFill>
                <a:ea typeface="+mj-ea"/>
              </a:rPr>
              <a:t> </a:t>
            </a:r>
            <a:r>
              <a:rPr lang="en-US" altLang="en-US" b="1" dirty="0" err="1">
                <a:solidFill>
                  <a:srgbClr val="C00000"/>
                </a:solidFill>
                <a:ea typeface="+mj-ea"/>
              </a:rPr>
              <a:t>khác</a:t>
            </a:r>
            <a:r>
              <a:rPr lang="en-US" altLang="en-US" b="1" dirty="0">
                <a:solidFill>
                  <a:srgbClr val="C00000"/>
                </a:solidFill>
                <a:ea typeface="+mj-ea"/>
              </a:rPr>
              <a:t>  (</a:t>
            </a:r>
            <a:r>
              <a:rPr lang="en-US" altLang="en-US" b="1" dirty="0" err="1">
                <a:solidFill>
                  <a:srgbClr val="C00000"/>
                </a:solidFill>
                <a:ea typeface="+mj-ea"/>
              </a:rPr>
              <a:t>tiếp</a:t>
            </a:r>
            <a:r>
              <a:rPr lang="en-US" altLang="en-US" b="1" dirty="0">
                <a:solidFill>
                  <a:srgbClr val="C00000"/>
                </a:solidFill>
                <a:ea typeface="+mj-ea"/>
              </a:rPr>
              <a:t>)</a:t>
            </a:r>
          </a:p>
          <a:p>
            <a:pPr marL="880544" lvl="1" indent="-474139" algn="just">
              <a:spcBef>
                <a:spcPct val="40000"/>
              </a:spcBef>
              <a:buFont typeface="Wingdings" pitchFamily="2" charset="2"/>
              <a:buChar char="v"/>
            </a:pPr>
            <a:r>
              <a:rPr lang="en-US" altLang="en-US" sz="2000" b="1" dirty="0">
                <a:solidFill>
                  <a:srgbClr val="C00000"/>
                </a:solidFill>
                <a:ea typeface="+mj-ea"/>
              </a:rPr>
              <a:t>ECMO: </a:t>
            </a:r>
            <a:r>
              <a:rPr lang="en-US" altLang="en-US" sz="2000" dirty="0" err="1"/>
              <a:t>Nếu</a:t>
            </a:r>
            <a:r>
              <a:rPr lang="en-US" altLang="en-US" sz="2000" dirty="0"/>
              <a:t> </a:t>
            </a:r>
            <a:r>
              <a:rPr lang="en-US" altLang="en-US" sz="2000" dirty="0" err="1"/>
              <a:t>đã</a:t>
            </a:r>
            <a:r>
              <a:rPr lang="en-US" altLang="en-US" sz="2000" dirty="0"/>
              <a:t> </a:t>
            </a:r>
            <a:r>
              <a:rPr lang="en-US" altLang="en-US" sz="2000" dirty="0" err="1"/>
              <a:t>áp</a:t>
            </a:r>
            <a:r>
              <a:rPr lang="en-US" altLang="en-US" sz="2000" dirty="0"/>
              <a:t> </a:t>
            </a:r>
            <a:r>
              <a:rPr lang="en-US" altLang="en-US" sz="2000" dirty="0" err="1"/>
              <a:t>dụng</a:t>
            </a:r>
            <a:r>
              <a:rPr lang="en-US" altLang="en-US" sz="2000" dirty="0"/>
              <a:t> </a:t>
            </a:r>
            <a:r>
              <a:rPr lang="en-US" altLang="en-US" sz="2000" dirty="0" err="1"/>
              <a:t>chiến</a:t>
            </a:r>
            <a:r>
              <a:rPr lang="en-US" altLang="en-US" sz="2000" dirty="0"/>
              <a:t> </a:t>
            </a:r>
            <a:r>
              <a:rPr lang="en-US" altLang="en-US" sz="2000" dirty="0" err="1"/>
              <a:t>lược</a:t>
            </a:r>
            <a:r>
              <a:rPr lang="en-US" altLang="en-US" sz="2000" dirty="0"/>
              <a:t> </a:t>
            </a:r>
            <a:r>
              <a:rPr lang="en-US" altLang="en-US" sz="2000" dirty="0" err="1"/>
              <a:t>thở</a:t>
            </a:r>
            <a:r>
              <a:rPr lang="en-US" altLang="en-US" sz="2000" dirty="0"/>
              <a:t> </a:t>
            </a:r>
            <a:r>
              <a:rPr lang="en-US" altLang="en-US" sz="2000" dirty="0" err="1"/>
              <a:t>máy</a:t>
            </a:r>
            <a:r>
              <a:rPr lang="en-US" altLang="en-US" sz="2000" dirty="0"/>
              <a:t> </a:t>
            </a:r>
            <a:r>
              <a:rPr lang="en-US" altLang="en-US" sz="2000" dirty="0" err="1"/>
              <a:t>bảo</a:t>
            </a:r>
            <a:r>
              <a:rPr lang="en-US" altLang="en-US" sz="2000" dirty="0"/>
              <a:t> </a:t>
            </a:r>
            <a:r>
              <a:rPr lang="en-US" altLang="en-US" sz="2000" dirty="0" err="1"/>
              <a:t>vệ</a:t>
            </a:r>
            <a:r>
              <a:rPr lang="en-US" altLang="en-US" sz="2000" dirty="0"/>
              <a:t> </a:t>
            </a:r>
            <a:r>
              <a:rPr lang="en-US" altLang="en-US" sz="2000" dirty="0" err="1"/>
              <a:t>phổi</a:t>
            </a:r>
            <a:r>
              <a:rPr lang="en-US" altLang="en-US" sz="2000" dirty="0"/>
              <a:t> </a:t>
            </a:r>
            <a:r>
              <a:rPr lang="en-US" altLang="en-US" sz="2000" dirty="0" err="1"/>
              <a:t>mà</a:t>
            </a:r>
            <a:r>
              <a:rPr lang="en-US" altLang="en-US" sz="2000" dirty="0"/>
              <a:t> P/F &lt; 100 150  </a:t>
            </a:r>
            <a:r>
              <a:rPr lang="en-US" altLang="en-US" sz="2000" dirty="0" err="1"/>
              <a:t>thì</a:t>
            </a:r>
            <a:r>
              <a:rPr lang="en-US" altLang="en-US" sz="2000" dirty="0"/>
              <a:t> </a:t>
            </a:r>
            <a:r>
              <a:rPr lang="en-US" altLang="en-US" sz="2000" dirty="0" err="1"/>
              <a:t>dùng</a:t>
            </a:r>
            <a:r>
              <a:rPr lang="en-US" altLang="en-US" sz="2000" dirty="0"/>
              <a:t> </a:t>
            </a:r>
            <a:r>
              <a:rPr lang="en-US" altLang="en-US" sz="2000" dirty="0" err="1"/>
              <a:t>kỹ</a:t>
            </a:r>
            <a:r>
              <a:rPr lang="en-US" altLang="en-US" sz="2000" dirty="0"/>
              <a:t> </a:t>
            </a:r>
            <a:r>
              <a:rPr lang="en-US" altLang="en-US" sz="2000" dirty="0" err="1"/>
              <a:t>thuật</a:t>
            </a:r>
            <a:r>
              <a:rPr lang="en-US" altLang="en-US" sz="2000" dirty="0"/>
              <a:t> </a:t>
            </a:r>
            <a:r>
              <a:rPr lang="en-US" altLang="en-US" sz="2000" dirty="0" err="1"/>
              <a:t>trao</a:t>
            </a:r>
            <a:r>
              <a:rPr lang="en-US" altLang="en-US" sz="2000" dirty="0"/>
              <a:t> </a:t>
            </a:r>
            <a:r>
              <a:rPr lang="en-US" altLang="en-US" sz="2000" dirty="0" err="1"/>
              <a:t>đổi</a:t>
            </a:r>
            <a:r>
              <a:rPr lang="en-US" altLang="en-US" sz="2000" dirty="0"/>
              <a:t> oxy qua </a:t>
            </a:r>
            <a:r>
              <a:rPr lang="en-US" altLang="en-US" sz="2000" dirty="0" err="1"/>
              <a:t>màng</a:t>
            </a:r>
            <a:r>
              <a:rPr lang="en-US" altLang="en-US" sz="2000" dirty="0"/>
              <a:t> </a:t>
            </a:r>
            <a:r>
              <a:rPr lang="en-US" altLang="en-US" sz="2000" dirty="0" err="1"/>
              <a:t>ngoài</a:t>
            </a:r>
            <a:r>
              <a:rPr lang="en-US" altLang="en-US" sz="2000" dirty="0"/>
              <a:t> </a:t>
            </a:r>
            <a:r>
              <a:rPr lang="en-US" altLang="en-US" sz="2000" dirty="0" err="1"/>
              <a:t>cơ</a:t>
            </a:r>
            <a:r>
              <a:rPr lang="en-US" altLang="en-US" sz="2000" dirty="0"/>
              <a:t> </a:t>
            </a:r>
            <a:r>
              <a:rPr lang="en-US" altLang="en-US" sz="2000" dirty="0" err="1"/>
              <a:t>thể</a:t>
            </a:r>
            <a:r>
              <a:rPr lang="en-US" altLang="en-US" sz="2000" dirty="0"/>
              <a:t> ( </a:t>
            </a:r>
            <a:r>
              <a:rPr lang="en-US" altLang="en-US" sz="2000" dirty="0" err="1"/>
              <a:t>ExtraCoporeal</a:t>
            </a:r>
            <a:r>
              <a:rPr lang="en-US" altLang="en-US" sz="2000" dirty="0"/>
              <a:t> Membrane Oxygenation –ECMO)</a:t>
            </a:r>
          </a:p>
          <a:p>
            <a:pPr marL="880544" lvl="1" indent="-474139" algn="just">
              <a:spcBef>
                <a:spcPct val="40000"/>
              </a:spcBef>
              <a:buFont typeface="Wingdings" pitchFamily="2" charset="2"/>
              <a:buChar char="v"/>
            </a:pPr>
            <a:r>
              <a:rPr lang="en-US" altLang="en-US" sz="2000" dirty="0" err="1"/>
              <a:t>Cần</a:t>
            </a:r>
            <a:r>
              <a:rPr lang="en-US" altLang="en-US" sz="2000" dirty="0"/>
              <a:t> </a:t>
            </a:r>
            <a:r>
              <a:rPr lang="en-US" altLang="en-US" sz="2000" dirty="0" err="1"/>
              <a:t>làm</a:t>
            </a:r>
            <a:r>
              <a:rPr lang="en-US" altLang="en-US" sz="2000" dirty="0"/>
              <a:t> </a:t>
            </a:r>
            <a:r>
              <a:rPr lang="en-US" altLang="en-US" sz="2000" dirty="0" err="1"/>
              <a:t>sớm</a:t>
            </a:r>
            <a:r>
              <a:rPr lang="en-US" altLang="en-US" sz="2000" dirty="0"/>
              <a:t> </a:t>
            </a:r>
            <a:r>
              <a:rPr lang="en-US" altLang="en-US" sz="2000" dirty="0" err="1"/>
              <a:t>trước</a:t>
            </a:r>
            <a:r>
              <a:rPr lang="en-US" altLang="en-US" sz="2000" dirty="0"/>
              <a:t> </a:t>
            </a:r>
            <a:r>
              <a:rPr lang="en-US" altLang="en-US" sz="2000" dirty="0" err="1"/>
              <a:t>khi</a:t>
            </a:r>
            <a:r>
              <a:rPr lang="en-US" altLang="en-US" sz="2000" dirty="0"/>
              <a:t> </a:t>
            </a:r>
            <a:r>
              <a:rPr lang="en-US" altLang="en-US" sz="2000" dirty="0" err="1"/>
              <a:t>có</a:t>
            </a:r>
            <a:r>
              <a:rPr lang="en-US" altLang="en-US" sz="2000" dirty="0"/>
              <a:t> </a:t>
            </a:r>
            <a:r>
              <a:rPr lang="en-US" altLang="en-US" sz="2000" dirty="0" err="1"/>
              <a:t>suy</a:t>
            </a:r>
            <a:r>
              <a:rPr lang="en-US" altLang="en-US" sz="2000" dirty="0"/>
              <a:t> </a:t>
            </a:r>
            <a:r>
              <a:rPr lang="en-US" altLang="en-US" sz="2000" dirty="0" err="1"/>
              <a:t>tạng</a:t>
            </a:r>
            <a:r>
              <a:rPr lang="en-US" altLang="en-US" sz="2000" dirty="0"/>
              <a:t> </a:t>
            </a:r>
            <a:r>
              <a:rPr lang="en-US" altLang="en-US" sz="2000" dirty="0" err="1"/>
              <a:t>khác</a:t>
            </a:r>
            <a:r>
              <a:rPr lang="en-US" altLang="en-US" sz="2000" dirty="0"/>
              <a:t> ( 1 –</a:t>
            </a:r>
            <a:r>
              <a:rPr lang="en-US" altLang="en-US" sz="2000" dirty="0" err="1"/>
              <a:t>vài</a:t>
            </a:r>
            <a:r>
              <a:rPr lang="en-US" altLang="en-US" sz="2000" dirty="0"/>
              <a:t> </a:t>
            </a:r>
            <a:r>
              <a:rPr lang="en-US" altLang="en-US" sz="2000" dirty="0" err="1"/>
              <a:t>ngày</a:t>
            </a:r>
            <a:r>
              <a:rPr lang="en-US" altLang="en-US" sz="2000" dirty="0"/>
              <a:t> </a:t>
            </a:r>
            <a:r>
              <a:rPr lang="en-US" altLang="en-US" sz="2000" dirty="0" err="1"/>
              <a:t>đầu</a:t>
            </a:r>
            <a:r>
              <a:rPr lang="en-US" altLang="en-US" sz="2000" dirty="0"/>
              <a:t> )</a:t>
            </a:r>
          </a:p>
          <a:p>
            <a:pPr marL="880544" lvl="1" indent="-474139" algn="just">
              <a:spcBef>
                <a:spcPct val="40000"/>
              </a:spcBef>
              <a:buFont typeface="Wingdings" pitchFamily="2" charset="2"/>
              <a:buChar char="v"/>
            </a:pPr>
            <a:r>
              <a:rPr lang="en-US" altLang="en-US" sz="2000" dirty="0" err="1"/>
              <a:t>Thành</a:t>
            </a:r>
            <a:r>
              <a:rPr lang="en-US" altLang="en-US" sz="2000" dirty="0"/>
              <a:t> </a:t>
            </a:r>
            <a:r>
              <a:rPr lang="en-US" altLang="en-US" sz="2000" dirty="0" err="1"/>
              <a:t>công</a:t>
            </a:r>
            <a:r>
              <a:rPr lang="en-US" altLang="en-US" sz="2000" dirty="0"/>
              <a:t> </a:t>
            </a:r>
            <a:r>
              <a:rPr lang="en-US" altLang="en-US" sz="2000" dirty="0" err="1"/>
              <a:t>cao</a:t>
            </a:r>
            <a:r>
              <a:rPr lang="en-US" altLang="en-US" sz="2000" dirty="0"/>
              <a:t> &gt;50% </a:t>
            </a:r>
            <a:r>
              <a:rPr lang="en-US" altLang="en-US" sz="2000" dirty="0" err="1"/>
              <a:t>nếu</a:t>
            </a:r>
            <a:r>
              <a:rPr lang="en-US" altLang="en-US" sz="2000" dirty="0"/>
              <a:t> </a:t>
            </a:r>
            <a:r>
              <a:rPr lang="en-US" altLang="en-US" sz="2000" dirty="0" err="1"/>
              <a:t>làm</a:t>
            </a:r>
            <a:r>
              <a:rPr lang="en-US" altLang="en-US" sz="2000" dirty="0"/>
              <a:t> </a:t>
            </a:r>
            <a:r>
              <a:rPr lang="en-US" altLang="en-US" sz="2000" dirty="0" err="1"/>
              <a:t>sớm</a:t>
            </a:r>
            <a:r>
              <a:rPr lang="en-US" altLang="en-US" sz="2000" dirty="0"/>
              <a:t> </a:t>
            </a:r>
          </a:p>
        </p:txBody>
      </p:sp>
    </p:spTree>
    <p:extLst>
      <p:ext uri="{BB962C8B-B14F-4D97-AF65-F5344CB8AC3E}">
        <p14:creationId xmlns:p14="http://schemas.microsoft.com/office/powerpoint/2010/main" val="1042115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04800"/>
            <a:ext cx="9321801" cy="812800"/>
          </a:xfrm>
        </p:spPr>
        <p:txBody>
          <a:bodyPr>
            <a:noAutofit/>
          </a:bodyPr>
          <a:lstStyle/>
          <a:p>
            <a:pPr>
              <a:defRPr/>
            </a:pPr>
            <a:r>
              <a:rPr lang="en-US" sz="2800" b="1" dirty="0" err="1">
                <a:solidFill>
                  <a:srgbClr val="C00000"/>
                </a:solidFill>
              </a:rPr>
              <a:t>Kỹ</a:t>
            </a:r>
            <a:r>
              <a:rPr lang="en-US" sz="2800" b="1" dirty="0">
                <a:solidFill>
                  <a:srgbClr val="C00000"/>
                </a:solidFill>
              </a:rPr>
              <a:t> </a:t>
            </a:r>
            <a:r>
              <a:rPr lang="en-US" sz="2800" b="1" dirty="0" err="1">
                <a:solidFill>
                  <a:srgbClr val="C00000"/>
                </a:solidFill>
              </a:rPr>
              <a:t>thuật</a:t>
            </a:r>
            <a:r>
              <a:rPr lang="en-US" sz="2800" b="1" dirty="0">
                <a:solidFill>
                  <a:srgbClr val="C00000"/>
                </a:solidFill>
              </a:rPr>
              <a:t> </a:t>
            </a:r>
            <a:r>
              <a:rPr lang="en-US" sz="2800" b="1" dirty="0" err="1">
                <a:solidFill>
                  <a:srgbClr val="C00000"/>
                </a:solidFill>
              </a:rPr>
              <a:t>trao</a:t>
            </a:r>
            <a:r>
              <a:rPr lang="en-US" sz="2800" b="1" dirty="0">
                <a:solidFill>
                  <a:srgbClr val="C00000"/>
                </a:solidFill>
              </a:rPr>
              <a:t> </a:t>
            </a:r>
            <a:r>
              <a:rPr lang="en-US" sz="2800" b="1" dirty="0" err="1">
                <a:solidFill>
                  <a:srgbClr val="C00000"/>
                </a:solidFill>
              </a:rPr>
              <a:t>đổi</a:t>
            </a:r>
            <a:r>
              <a:rPr lang="en-US" sz="2800" b="1" dirty="0">
                <a:solidFill>
                  <a:srgbClr val="C00000"/>
                </a:solidFill>
              </a:rPr>
              <a:t> oxy qua </a:t>
            </a:r>
            <a:r>
              <a:rPr lang="en-US" sz="2800" b="1" dirty="0" err="1">
                <a:solidFill>
                  <a:srgbClr val="C00000"/>
                </a:solidFill>
              </a:rPr>
              <a:t>màng</a:t>
            </a:r>
            <a:r>
              <a:rPr lang="en-US" sz="2800" b="1" dirty="0">
                <a:solidFill>
                  <a:srgbClr val="C00000"/>
                </a:solidFill>
              </a:rPr>
              <a:t> </a:t>
            </a:r>
            <a:r>
              <a:rPr lang="en-US" sz="2800" b="1" dirty="0" err="1">
                <a:solidFill>
                  <a:srgbClr val="C00000"/>
                </a:solidFill>
              </a:rPr>
              <a:t>tại</a:t>
            </a:r>
            <a:r>
              <a:rPr lang="en-US" sz="2800" b="1" dirty="0">
                <a:solidFill>
                  <a:srgbClr val="C00000"/>
                </a:solidFill>
              </a:rPr>
              <a:t> </a:t>
            </a:r>
            <a:r>
              <a:rPr lang="en-US" sz="2800" b="1" dirty="0" err="1" smtClean="0">
                <a:solidFill>
                  <a:srgbClr val="C00000"/>
                </a:solidFill>
              </a:rPr>
              <a:t>giường</a:t>
            </a:r>
            <a:r>
              <a:rPr lang="en-US" sz="2800" b="1" dirty="0">
                <a:solidFill>
                  <a:srgbClr val="C00000"/>
                </a:solidFill>
              </a:rPr>
              <a:t> (</a:t>
            </a:r>
            <a:r>
              <a:rPr lang="en-US" sz="2800" b="1" dirty="0" smtClean="0">
                <a:solidFill>
                  <a:srgbClr val="C00000"/>
                </a:solidFill>
              </a:rPr>
              <a:t>ECMO)</a:t>
            </a:r>
            <a:endParaRPr lang="en-US" sz="2800" b="1" dirty="0">
              <a:solidFill>
                <a:srgbClr val="C00000"/>
              </a:solidFill>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568319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endParaRPr lang="en-US" sz="4000" b="1" dirty="0">
              <a:solidFill>
                <a:srgbClr val="C00000"/>
              </a:solidFill>
            </a:endParaRPr>
          </a:p>
        </p:txBody>
      </p:sp>
      <p:sp>
        <p:nvSpPr>
          <p:cNvPr id="45059" name="Content Placeholder 2"/>
          <p:cNvSpPr>
            <a:spLocks noGrp="1"/>
          </p:cNvSpPr>
          <p:nvPr>
            <p:ph sz="quarter" idx="1"/>
          </p:nvPr>
        </p:nvSpPr>
        <p:spPr>
          <a:xfrm>
            <a:off x="457200" y="1803401"/>
            <a:ext cx="8382000" cy="4332111"/>
          </a:xfrm>
        </p:spPr>
        <p:txBody>
          <a:bodyPr/>
          <a:lstStyle/>
          <a:p>
            <a:pPr marL="457200" lvl="1" indent="-457200" algn="just">
              <a:spcBef>
                <a:spcPts val="533"/>
              </a:spcBef>
              <a:buSzPct val="70000"/>
              <a:buFont typeface="Wingdings" pitchFamily="2" charset="2"/>
              <a:buChar char="v"/>
            </a:pPr>
            <a:r>
              <a:rPr lang="en-US" altLang="en-US" sz="3000" b="1" dirty="0" err="1">
                <a:solidFill>
                  <a:srgbClr val="C00000"/>
                </a:solidFill>
                <a:ea typeface="+mj-ea"/>
              </a:rPr>
              <a:t>Lọc</a:t>
            </a:r>
            <a:r>
              <a:rPr lang="en-US" altLang="en-US" sz="3000" b="1" dirty="0">
                <a:solidFill>
                  <a:srgbClr val="C00000"/>
                </a:solidFill>
                <a:ea typeface="+mj-ea"/>
              </a:rPr>
              <a:t> </a:t>
            </a:r>
            <a:r>
              <a:rPr lang="en-US" altLang="en-US" sz="3000" b="1" dirty="0" err="1">
                <a:solidFill>
                  <a:srgbClr val="C00000"/>
                </a:solidFill>
                <a:ea typeface="+mj-ea"/>
              </a:rPr>
              <a:t>máu</a:t>
            </a:r>
            <a:r>
              <a:rPr lang="en-US" altLang="en-US" sz="3000" b="1" dirty="0">
                <a:solidFill>
                  <a:srgbClr val="C00000"/>
                </a:solidFill>
                <a:ea typeface="+mj-ea"/>
              </a:rPr>
              <a:t> </a:t>
            </a:r>
            <a:r>
              <a:rPr lang="en-US" altLang="en-US" sz="3000" b="1" dirty="0" err="1">
                <a:solidFill>
                  <a:srgbClr val="C00000"/>
                </a:solidFill>
                <a:ea typeface="+mj-ea"/>
              </a:rPr>
              <a:t>hấp</a:t>
            </a:r>
            <a:r>
              <a:rPr lang="en-US" altLang="en-US" sz="3000" b="1" dirty="0">
                <a:solidFill>
                  <a:srgbClr val="C00000"/>
                </a:solidFill>
                <a:ea typeface="+mj-ea"/>
              </a:rPr>
              <a:t> </a:t>
            </a:r>
            <a:r>
              <a:rPr lang="en-US" altLang="en-US" sz="3000" b="1" dirty="0" err="1">
                <a:solidFill>
                  <a:srgbClr val="C00000"/>
                </a:solidFill>
                <a:ea typeface="+mj-ea"/>
              </a:rPr>
              <a:t>phụ</a:t>
            </a:r>
            <a:r>
              <a:rPr lang="en-US" altLang="en-US" sz="3000" b="1" dirty="0">
                <a:solidFill>
                  <a:srgbClr val="C00000"/>
                </a:solidFill>
                <a:ea typeface="+mj-ea"/>
              </a:rPr>
              <a:t> cytokine </a:t>
            </a:r>
            <a:r>
              <a:rPr lang="en-US" altLang="en-US" sz="2844" dirty="0"/>
              <a:t>:</a:t>
            </a:r>
            <a:r>
              <a:rPr lang="en-US" altLang="en-US" sz="2844" dirty="0" err="1"/>
              <a:t>Hoặc</a:t>
            </a:r>
            <a:r>
              <a:rPr lang="en-US" altLang="en-US" sz="2844" dirty="0"/>
              <a:t> </a:t>
            </a:r>
            <a:r>
              <a:rPr lang="en-US" altLang="en-US" sz="2844" dirty="0" err="1"/>
              <a:t>tác</a:t>
            </a:r>
            <a:r>
              <a:rPr lang="en-US" altLang="en-US" sz="2844" dirty="0"/>
              <a:t> </a:t>
            </a:r>
            <a:r>
              <a:rPr lang="en-US" altLang="en-US" sz="2844" dirty="0" err="1"/>
              <a:t>động</a:t>
            </a:r>
            <a:r>
              <a:rPr lang="en-US" altLang="en-US" sz="2844" dirty="0"/>
              <a:t> </a:t>
            </a:r>
            <a:r>
              <a:rPr lang="en-US" altLang="en-US" sz="2844" dirty="0" err="1"/>
              <a:t>vào</a:t>
            </a:r>
            <a:r>
              <a:rPr lang="en-US" altLang="en-US" sz="2844" dirty="0"/>
              <a:t> </a:t>
            </a:r>
            <a:r>
              <a:rPr lang="en-US" altLang="en-US" sz="2844" dirty="0" err="1"/>
              <a:t>cơ</a:t>
            </a:r>
            <a:r>
              <a:rPr lang="en-US" altLang="en-US" sz="2844" dirty="0"/>
              <a:t> </a:t>
            </a:r>
            <a:r>
              <a:rPr lang="en-US" altLang="en-US" sz="2844" dirty="0" err="1"/>
              <a:t>chế</a:t>
            </a:r>
            <a:r>
              <a:rPr lang="en-US" altLang="en-US" sz="2844" dirty="0"/>
              <a:t> </a:t>
            </a:r>
            <a:r>
              <a:rPr lang="en-US" altLang="en-US" sz="2844" dirty="0" err="1"/>
              <a:t>bệnh</a:t>
            </a:r>
            <a:r>
              <a:rPr lang="en-US" altLang="en-US" sz="2844" dirty="0"/>
              <a:t> </a:t>
            </a:r>
            <a:r>
              <a:rPr lang="en-US" altLang="en-US" sz="2844" dirty="0" err="1"/>
              <a:t>sinh</a:t>
            </a:r>
            <a:r>
              <a:rPr lang="en-US" altLang="en-US" sz="2844" dirty="0"/>
              <a:t> ( </a:t>
            </a:r>
            <a:r>
              <a:rPr lang="en-US" altLang="en-US" sz="2844" dirty="0" err="1"/>
              <a:t>loại</a:t>
            </a:r>
            <a:r>
              <a:rPr lang="en-US" altLang="en-US" sz="2844" dirty="0"/>
              <a:t> </a:t>
            </a:r>
            <a:r>
              <a:rPr lang="en-US" altLang="en-US" sz="2844" dirty="0" err="1"/>
              <a:t>bỏ</a:t>
            </a:r>
            <a:r>
              <a:rPr lang="en-US" altLang="en-US" sz="2844" dirty="0"/>
              <a:t> cytokine) </a:t>
            </a:r>
            <a:r>
              <a:rPr lang="en-US" altLang="en-US" sz="2844" dirty="0" err="1"/>
              <a:t>làm</a:t>
            </a:r>
            <a:r>
              <a:rPr lang="en-US" altLang="en-US" sz="2844" dirty="0"/>
              <a:t> </a:t>
            </a:r>
            <a:r>
              <a:rPr lang="en-US" altLang="en-US" sz="2844" dirty="0" err="1"/>
              <a:t>giảm</a:t>
            </a:r>
            <a:r>
              <a:rPr lang="en-US" altLang="en-US" sz="2844" dirty="0"/>
              <a:t> </a:t>
            </a:r>
            <a:r>
              <a:rPr lang="en-US" altLang="en-US" sz="2844" dirty="0" err="1"/>
              <a:t>tổn</a:t>
            </a:r>
            <a:r>
              <a:rPr lang="en-US" altLang="en-US" sz="2844" dirty="0"/>
              <a:t> </a:t>
            </a:r>
            <a:r>
              <a:rPr lang="en-US" altLang="en-US" sz="2844" dirty="0" err="1"/>
              <a:t>thương</a:t>
            </a:r>
            <a:r>
              <a:rPr lang="en-US" altLang="en-US" sz="2844" dirty="0"/>
              <a:t> </a:t>
            </a:r>
            <a:r>
              <a:rPr lang="en-US" altLang="en-US" sz="2844" dirty="0" err="1"/>
              <a:t>phổi</a:t>
            </a:r>
            <a:r>
              <a:rPr lang="en-US" altLang="en-US" sz="2844" dirty="0"/>
              <a:t>  ( </a:t>
            </a:r>
            <a:r>
              <a:rPr lang="en-US" altLang="en-US" sz="2844" dirty="0" err="1"/>
              <a:t>Lọc</a:t>
            </a:r>
            <a:r>
              <a:rPr lang="en-US" altLang="en-US" sz="2844" dirty="0"/>
              <a:t> </a:t>
            </a:r>
            <a:r>
              <a:rPr lang="en-US" altLang="en-US" sz="2844" dirty="0" err="1"/>
              <a:t>máu</a:t>
            </a:r>
            <a:r>
              <a:rPr lang="en-US" altLang="en-US" sz="2844" dirty="0"/>
              <a:t> </a:t>
            </a:r>
            <a:r>
              <a:rPr lang="en-US" altLang="en-US" sz="2844" dirty="0" err="1"/>
              <a:t>hấp</a:t>
            </a:r>
            <a:r>
              <a:rPr lang="en-US" altLang="en-US" sz="2844" dirty="0"/>
              <a:t> </a:t>
            </a:r>
            <a:r>
              <a:rPr lang="en-US" altLang="en-US" sz="2844" dirty="0" err="1"/>
              <a:t>phụ</a:t>
            </a:r>
            <a:r>
              <a:rPr lang="en-US" altLang="en-US" sz="2844" dirty="0"/>
              <a:t> cytokine ) </a:t>
            </a:r>
            <a:r>
              <a:rPr lang="en-US" altLang="en-US" sz="2844" dirty="0" err="1"/>
              <a:t>bước</a:t>
            </a:r>
            <a:r>
              <a:rPr lang="en-US" altLang="en-US" sz="2844" dirty="0"/>
              <a:t> </a:t>
            </a:r>
            <a:r>
              <a:rPr lang="en-US" altLang="en-US" sz="2844" dirty="0" err="1"/>
              <a:t>đầu</a:t>
            </a:r>
            <a:r>
              <a:rPr lang="en-US" altLang="en-US" sz="2844" dirty="0"/>
              <a:t> </a:t>
            </a:r>
            <a:r>
              <a:rPr lang="en-US" altLang="en-US" sz="2844" dirty="0" err="1"/>
              <a:t>thành</a:t>
            </a:r>
            <a:r>
              <a:rPr lang="en-US" altLang="en-US" sz="2844" dirty="0"/>
              <a:t> </a:t>
            </a:r>
            <a:r>
              <a:rPr lang="en-US" altLang="en-US" sz="2844" dirty="0" err="1"/>
              <a:t>công</a:t>
            </a:r>
            <a:r>
              <a:rPr lang="en-US" altLang="en-US" sz="2844" dirty="0"/>
              <a:t> ở BN </a:t>
            </a:r>
            <a:r>
              <a:rPr lang="en-US" altLang="en-US" sz="2844" dirty="0" err="1"/>
              <a:t>nhiễm</a:t>
            </a:r>
            <a:r>
              <a:rPr lang="en-US" altLang="en-US" sz="2844" dirty="0"/>
              <a:t> </a:t>
            </a:r>
            <a:r>
              <a:rPr lang="en-US" altLang="en-US" sz="2844" dirty="0" err="1"/>
              <a:t>cúm</a:t>
            </a:r>
            <a:r>
              <a:rPr lang="en-US" altLang="en-US" sz="2844" dirty="0"/>
              <a:t> </a:t>
            </a:r>
            <a:r>
              <a:rPr lang="en-US" altLang="en-US" sz="2844" dirty="0" err="1" smtClean="0"/>
              <a:t>nặng</a:t>
            </a:r>
            <a:r>
              <a:rPr lang="en-US" altLang="en-US" sz="2844" dirty="0" smtClean="0"/>
              <a:t>( </a:t>
            </a:r>
            <a:r>
              <a:rPr lang="en-US" altLang="en-US" sz="2844" dirty="0" err="1" smtClean="0"/>
              <a:t>màng</a:t>
            </a:r>
            <a:r>
              <a:rPr lang="en-US" altLang="en-US" sz="2844" dirty="0" smtClean="0"/>
              <a:t> </a:t>
            </a:r>
            <a:r>
              <a:rPr lang="en-US" altLang="en-US" sz="2844" dirty="0" err="1" smtClean="0"/>
              <a:t>lọc</a:t>
            </a:r>
            <a:r>
              <a:rPr lang="en-US" altLang="en-US" sz="2844" dirty="0" smtClean="0"/>
              <a:t> </a:t>
            </a:r>
            <a:r>
              <a:rPr lang="en-US" altLang="en-US" sz="2844" dirty="0" err="1" smtClean="0"/>
              <a:t>PMX,màng</a:t>
            </a:r>
            <a:r>
              <a:rPr lang="en-US" altLang="en-US" sz="2844" dirty="0" smtClean="0"/>
              <a:t> </a:t>
            </a:r>
            <a:r>
              <a:rPr lang="en-US" altLang="en-US" sz="2844" dirty="0" err="1" smtClean="0"/>
              <a:t>Oxiris</a:t>
            </a:r>
            <a:r>
              <a:rPr lang="en-US" altLang="en-US" sz="2844" dirty="0" smtClean="0"/>
              <a:t>…)</a:t>
            </a:r>
            <a:endParaRPr lang="en-US" altLang="en-US" sz="2844" dirty="0"/>
          </a:p>
          <a:p>
            <a:pPr marL="457200" lvl="1" indent="-457200" algn="just">
              <a:spcBef>
                <a:spcPts val="533"/>
              </a:spcBef>
              <a:buSzPct val="70000"/>
              <a:buFont typeface="Wingdings" pitchFamily="2" charset="2"/>
              <a:buChar char="v"/>
            </a:pPr>
            <a:r>
              <a:rPr lang="en-US" altLang="en-US" sz="2844" dirty="0" err="1"/>
              <a:t>C</a:t>
            </a:r>
            <a:r>
              <a:rPr lang="en-US" altLang="en-US" sz="2844" dirty="0" err="1" smtClean="0"/>
              <a:t>ần</a:t>
            </a:r>
            <a:r>
              <a:rPr lang="en-US" altLang="en-US" sz="2844" dirty="0" smtClean="0"/>
              <a:t> </a:t>
            </a:r>
            <a:r>
              <a:rPr lang="en-US" altLang="en-US" sz="2844" dirty="0" err="1"/>
              <a:t>làm</a:t>
            </a:r>
            <a:r>
              <a:rPr lang="en-US" altLang="en-US" sz="2844" dirty="0"/>
              <a:t> </a:t>
            </a:r>
            <a:r>
              <a:rPr lang="en-US" altLang="en-US" sz="2844" dirty="0" err="1"/>
              <a:t>sớm</a:t>
            </a:r>
            <a:r>
              <a:rPr lang="en-US" altLang="en-US" sz="2844" dirty="0"/>
              <a:t> 2- 4  </a:t>
            </a:r>
            <a:r>
              <a:rPr lang="en-US" altLang="en-US" sz="2844" dirty="0" err="1"/>
              <a:t>ngày</a:t>
            </a:r>
            <a:r>
              <a:rPr lang="en-US" altLang="en-US" sz="2844" dirty="0"/>
              <a:t> </a:t>
            </a:r>
            <a:r>
              <a:rPr lang="en-US" altLang="en-US" sz="2844" dirty="0" err="1"/>
              <a:t>đầu</a:t>
            </a:r>
            <a:r>
              <a:rPr lang="en-US" altLang="en-US" sz="2844" dirty="0"/>
              <a:t> </a:t>
            </a:r>
          </a:p>
          <a:p>
            <a:endParaRPr lang="en-US" altLang="en-US" sz="2844" dirty="0"/>
          </a:p>
        </p:txBody>
      </p:sp>
    </p:spTree>
    <p:extLst>
      <p:ext uri="{BB962C8B-B14F-4D97-AF65-F5344CB8AC3E}">
        <p14:creationId xmlns:p14="http://schemas.microsoft.com/office/powerpoint/2010/main" val="3699909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eaLnBrk="1" hangingPunct="1">
              <a:defRPr/>
            </a:pPr>
            <a:r>
              <a:rPr lang="en-US" altLang="ja-JP" smtClean="0">
                <a:ea typeface="MS PGothic" pitchFamily="34" charset="-128"/>
              </a:rPr>
              <a:t>sul</a:t>
            </a:r>
            <a:endParaRPr lang="ja-JP" altLang="en-US" smtClean="0">
              <a:ea typeface="MS PGothic" pitchFamily="34" charset="-128"/>
            </a:endParaRPr>
          </a:p>
        </p:txBody>
      </p:sp>
      <p:sp>
        <p:nvSpPr>
          <p:cNvPr id="46083" name="コンテンツ プレースホルダ 2"/>
          <p:cNvSpPr>
            <a:spLocks noGrp="1"/>
          </p:cNvSpPr>
          <p:nvPr>
            <p:ph sz="half" idx="1"/>
          </p:nvPr>
        </p:nvSpPr>
        <p:spPr/>
        <p:txBody>
          <a:bodyPr/>
          <a:lstStyle/>
          <a:p>
            <a:pPr eaLnBrk="1" hangingPunct="1"/>
            <a:endParaRPr lang="ja-JP" altLang="en-US" smtClean="0">
              <a:ea typeface="MS PGothic" panose="020B0600070205080204" pitchFamily="34" charset="-128"/>
            </a:endParaRPr>
          </a:p>
        </p:txBody>
      </p:sp>
      <p:sp>
        <p:nvSpPr>
          <p:cNvPr id="46084" name="コンテンツ プレースホルダ 3"/>
          <p:cNvSpPr>
            <a:spLocks noGrp="1"/>
          </p:cNvSpPr>
          <p:nvPr>
            <p:ph sz="half" idx="2"/>
          </p:nvPr>
        </p:nvSpPr>
        <p:spPr>
          <a:xfrm>
            <a:off x="4270022" y="1803400"/>
            <a:ext cx="3657600" cy="4064000"/>
          </a:xfrm>
        </p:spPr>
        <p:txBody>
          <a:bodyPr/>
          <a:lstStyle/>
          <a:p>
            <a:pPr eaLnBrk="1" hangingPunct="1"/>
            <a:endParaRPr lang="ja-JP" altLang="en-US" smtClean="0">
              <a:ea typeface="MS PGothic" panose="020B0600070205080204" pitchFamily="34" charset="-128"/>
            </a:endParaRPr>
          </a:p>
        </p:txBody>
      </p:sp>
      <p:pic>
        <p:nvPicPr>
          <p:cNvPr id="46085" name="Picture 2" descr="C:\Users\Koichiro Kudo\Desktop\izumi\VietNam031110\IMG_22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6260"/>
            <a:ext cx="8458200" cy="62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矢印 5"/>
          <p:cNvSpPr/>
          <p:nvPr/>
        </p:nvSpPr>
        <p:spPr>
          <a:xfrm rot="20780526">
            <a:off x="395112" y="2469444"/>
            <a:ext cx="431800" cy="831145"/>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ja-JP" altLang="en-US" sz="1600" dirty="0"/>
          </a:p>
        </p:txBody>
      </p:sp>
      <p:sp>
        <p:nvSpPr>
          <p:cNvPr id="2" name="正方形/長方形 1"/>
          <p:cNvSpPr/>
          <p:nvPr/>
        </p:nvSpPr>
        <p:spPr>
          <a:xfrm rot="846986">
            <a:off x="6156679" y="2815168"/>
            <a:ext cx="719667" cy="80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ja-JP" altLang="en-US" sz="1600" dirty="0"/>
          </a:p>
        </p:txBody>
      </p:sp>
    </p:spTree>
    <p:extLst>
      <p:ext uri="{BB962C8B-B14F-4D97-AF65-F5344CB8AC3E}">
        <p14:creationId xmlns:p14="http://schemas.microsoft.com/office/powerpoint/2010/main" val="423654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30043" y="6551414"/>
            <a:ext cx="3231076" cy="307777"/>
          </a:xfrm>
          <a:prstGeom prst="rect">
            <a:avLst/>
          </a:prstGeom>
        </p:spPr>
        <p:txBody>
          <a:bodyPr wrap="none">
            <a:spAutoFit/>
          </a:bodyPr>
          <a:lstStyle/>
          <a:p>
            <a:pPr algn="r"/>
            <a:r>
              <a:rPr lang="en-US" sz="1400" dirty="0"/>
              <a:t>Lancet </a:t>
            </a:r>
            <a:r>
              <a:rPr lang="en-US" sz="1400" dirty="0" err="1"/>
              <a:t>Respir</a:t>
            </a:r>
            <a:r>
              <a:rPr lang="en-US" sz="1400" dirty="0"/>
              <a:t> Med. 2016 Mar;4(3):237-40</a:t>
            </a:r>
          </a:p>
        </p:txBody>
      </p:sp>
      <p:sp>
        <p:nvSpPr>
          <p:cNvPr id="6" name="Content Placeholder 2"/>
          <p:cNvSpPr>
            <a:spLocks noGrp="1"/>
          </p:cNvSpPr>
          <p:nvPr>
            <p:ph idx="1"/>
          </p:nvPr>
        </p:nvSpPr>
        <p:spPr>
          <a:xfrm>
            <a:off x="533399" y="1295400"/>
            <a:ext cx="8242661" cy="4918166"/>
          </a:xfrm>
        </p:spPr>
        <p:txBody>
          <a:bodyPr>
            <a:normAutofit/>
          </a:bodyPr>
          <a:lstStyle/>
          <a:p>
            <a:pPr marL="0" indent="0" algn="just">
              <a:buNone/>
            </a:pPr>
            <a:r>
              <a:rPr lang="en-US" b="1" dirty="0" smtClean="0">
                <a:solidFill>
                  <a:srgbClr val="C00000"/>
                </a:solidFill>
              </a:rPr>
              <a:t>Sepsis(</a:t>
            </a:r>
            <a:r>
              <a:rPr lang="en-US" b="1" dirty="0" err="1" smtClean="0">
                <a:solidFill>
                  <a:srgbClr val="C00000"/>
                </a:solidFill>
              </a:rPr>
              <a:t>nhiễm</a:t>
            </a:r>
            <a:r>
              <a:rPr lang="en-US" b="1" dirty="0" smtClean="0">
                <a:solidFill>
                  <a:srgbClr val="C00000"/>
                </a:solidFill>
              </a:rPr>
              <a:t> </a:t>
            </a:r>
            <a:r>
              <a:rPr lang="en-US" b="1" dirty="0" err="1" smtClean="0">
                <a:solidFill>
                  <a:srgbClr val="C00000"/>
                </a:solidFill>
              </a:rPr>
              <a:t>trùng</a:t>
            </a:r>
            <a:r>
              <a:rPr lang="en-US" b="1" dirty="0" smtClean="0">
                <a:solidFill>
                  <a:srgbClr val="C00000"/>
                </a:solidFill>
              </a:rPr>
              <a:t> </a:t>
            </a:r>
            <a:r>
              <a:rPr lang="en-US" b="1" dirty="0" err="1" smtClean="0">
                <a:solidFill>
                  <a:srgbClr val="C00000"/>
                </a:solidFill>
              </a:rPr>
              <a:t>hệ</a:t>
            </a:r>
            <a:r>
              <a:rPr lang="en-US" b="1" dirty="0" smtClean="0">
                <a:solidFill>
                  <a:srgbClr val="C00000"/>
                </a:solidFill>
              </a:rPr>
              <a:t> </a:t>
            </a:r>
            <a:r>
              <a:rPr lang="en-US" b="1" dirty="0" err="1" smtClean="0">
                <a:solidFill>
                  <a:srgbClr val="C00000"/>
                </a:solidFill>
              </a:rPr>
              <a:t>thống</a:t>
            </a:r>
            <a:r>
              <a:rPr lang="en-US" b="1" dirty="0" smtClean="0">
                <a:solidFill>
                  <a:srgbClr val="C00000"/>
                </a:solidFill>
              </a:rPr>
              <a:t>): </a:t>
            </a:r>
            <a:r>
              <a:rPr lang="vi-VN" b="1" dirty="0"/>
              <a:t>là</a:t>
            </a:r>
            <a:r>
              <a:rPr lang="en-US" b="1" dirty="0"/>
              <a:t> </a:t>
            </a:r>
            <a:r>
              <a:rPr lang="en-US" b="1" dirty="0" err="1"/>
              <a:t>tình</a:t>
            </a:r>
            <a:r>
              <a:rPr lang="en-US" b="1" dirty="0"/>
              <a:t> </a:t>
            </a:r>
            <a:r>
              <a:rPr lang="en-US" b="1" dirty="0" err="1"/>
              <a:t>trạng</a:t>
            </a:r>
            <a:r>
              <a:rPr lang="en-US" b="1" dirty="0"/>
              <a:t> </a:t>
            </a:r>
            <a:r>
              <a:rPr lang="vi-VN" b="1" dirty="0">
                <a:solidFill>
                  <a:srgbClr val="002060"/>
                </a:solidFill>
              </a:rPr>
              <a:t>rối loạn chức năng cơ quan</a:t>
            </a:r>
            <a:r>
              <a:rPr lang="vi-VN" b="1" dirty="0"/>
              <a:t> đe dọa tính mạng do </a:t>
            </a:r>
            <a:r>
              <a:rPr lang="vi-VN" b="1" dirty="0">
                <a:solidFill>
                  <a:srgbClr val="002060"/>
                </a:solidFill>
              </a:rPr>
              <a:t>đáp ứng không được điều</a:t>
            </a:r>
            <a:r>
              <a:rPr lang="en-US" b="1" dirty="0">
                <a:solidFill>
                  <a:srgbClr val="002060"/>
                </a:solidFill>
              </a:rPr>
              <a:t> </a:t>
            </a:r>
            <a:r>
              <a:rPr lang="vi-VN" b="1" dirty="0">
                <a:solidFill>
                  <a:srgbClr val="002060"/>
                </a:solidFill>
              </a:rPr>
              <a:t>phối của cơ thể </a:t>
            </a:r>
            <a:r>
              <a:rPr lang="vi-VN" b="1" dirty="0"/>
              <a:t>đối với </a:t>
            </a:r>
            <a:r>
              <a:rPr lang="vi-VN" b="1" dirty="0">
                <a:solidFill>
                  <a:srgbClr val="002060"/>
                </a:solidFill>
              </a:rPr>
              <a:t>nhiễm </a:t>
            </a:r>
            <a:r>
              <a:rPr lang="en-US" b="1" dirty="0" err="1" smtClean="0">
                <a:solidFill>
                  <a:srgbClr val="002060"/>
                </a:solidFill>
              </a:rPr>
              <a:t>trùng</a:t>
            </a:r>
            <a:r>
              <a:rPr lang="en-US" b="1" dirty="0" smtClean="0"/>
              <a:t>.</a:t>
            </a:r>
            <a:endParaRPr lang="vi-VN" b="1" dirty="0"/>
          </a:p>
        </p:txBody>
      </p:sp>
      <p:sp>
        <p:nvSpPr>
          <p:cNvPr id="8" name="Rectangle 7"/>
          <p:cNvSpPr/>
          <p:nvPr/>
        </p:nvSpPr>
        <p:spPr>
          <a:xfrm>
            <a:off x="1503367" y="3429000"/>
            <a:ext cx="6192833" cy="2051639"/>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lnSpc>
                <a:spcPct val="80000"/>
              </a:lnSpc>
            </a:pPr>
            <a:r>
              <a:rPr lang="en-US" sz="3200" b="1" dirty="0">
                <a:solidFill>
                  <a:schemeClr val="bg1"/>
                </a:solidFill>
              </a:rPr>
              <a:t>SEPSIS </a:t>
            </a:r>
            <a:endParaRPr lang="en-US" sz="3200" b="1" dirty="0" smtClean="0">
              <a:solidFill>
                <a:schemeClr val="bg1"/>
              </a:solidFill>
            </a:endParaRPr>
          </a:p>
          <a:p>
            <a:pPr algn="ctr">
              <a:lnSpc>
                <a:spcPct val="80000"/>
              </a:lnSpc>
            </a:pPr>
            <a:r>
              <a:rPr lang="en-US" sz="2800" b="1" dirty="0" smtClean="0">
                <a:solidFill>
                  <a:schemeClr val="bg1"/>
                </a:solidFill>
              </a:rPr>
              <a:t>= </a:t>
            </a:r>
            <a:endParaRPr lang="en-US" sz="2800" b="1" dirty="0">
              <a:solidFill>
                <a:schemeClr val="bg1"/>
              </a:solidFill>
            </a:endParaRPr>
          </a:p>
          <a:p>
            <a:pPr algn="ctr">
              <a:lnSpc>
                <a:spcPct val="80000"/>
              </a:lnSpc>
            </a:pPr>
            <a:r>
              <a:rPr lang="vi-VN" sz="2800" b="1" dirty="0">
                <a:solidFill>
                  <a:schemeClr val="bg1"/>
                </a:solidFill>
              </a:rPr>
              <a:t>“rối loạn chức năng cơ quan</a:t>
            </a:r>
            <a:r>
              <a:rPr lang="en-US" sz="2800" b="1" dirty="0">
                <a:solidFill>
                  <a:schemeClr val="bg1"/>
                </a:solidFill>
              </a:rPr>
              <a:t>”</a:t>
            </a:r>
            <a:r>
              <a:rPr lang="vi-VN" sz="2800" b="1" dirty="0">
                <a:solidFill>
                  <a:schemeClr val="bg1"/>
                </a:solidFill>
              </a:rPr>
              <a:t> </a:t>
            </a:r>
            <a:endParaRPr lang="en-US" sz="2800" b="1" dirty="0">
              <a:solidFill>
                <a:schemeClr val="bg1"/>
              </a:solidFill>
            </a:endParaRPr>
          </a:p>
          <a:p>
            <a:pPr algn="ctr">
              <a:lnSpc>
                <a:spcPct val="80000"/>
              </a:lnSpc>
            </a:pPr>
            <a:r>
              <a:rPr lang="en-US" sz="2800" b="1" dirty="0">
                <a:solidFill>
                  <a:schemeClr val="bg1"/>
                </a:solidFill>
              </a:rPr>
              <a:t>+ </a:t>
            </a:r>
          </a:p>
          <a:p>
            <a:pPr algn="ctr">
              <a:lnSpc>
                <a:spcPct val="80000"/>
              </a:lnSpc>
            </a:pPr>
            <a:r>
              <a:rPr lang="en-US" sz="2800" b="1" dirty="0">
                <a:solidFill>
                  <a:schemeClr val="bg1"/>
                </a:solidFill>
              </a:rPr>
              <a:t>“</a:t>
            </a:r>
            <a:r>
              <a:rPr lang="vi-VN" sz="2800" b="1" dirty="0">
                <a:solidFill>
                  <a:schemeClr val="bg1"/>
                </a:solidFill>
              </a:rPr>
              <a:t>nhiễm khuẩn”</a:t>
            </a:r>
          </a:p>
        </p:txBody>
      </p:sp>
    </p:spTree>
    <p:extLst>
      <p:ext uri="{BB962C8B-B14F-4D97-AF65-F5344CB8AC3E}">
        <p14:creationId xmlns:p14="http://schemas.microsoft.com/office/powerpoint/2010/main" val="380245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4"/>
          <p:cNvSpPr>
            <a:spLocks noGrp="1"/>
          </p:cNvSpPr>
          <p:nvPr>
            <p:ph type="title"/>
          </p:nvPr>
        </p:nvSpPr>
        <p:spPr bwMode="auto">
          <a:xfrm>
            <a:off x="152400" y="304800"/>
            <a:ext cx="8820856" cy="1183923"/>
          </a:xfrm>
        </p:spPr>
        <p:txBody>
          <a:bodyPr vert="horz" wrap="square" lIns="81280" tIns="40640" rIns="81280" bIns="40640" numCol="1" rtlCol="0" anchor="ctr" anchorCtr="0" compatLnSpc="1">
            <a:prstTxWarp prst="textNoShape">
              <a:avLst/>
            </a:prstTxWarp>
            <a:noAutofit/>
          </a:bodyPr>
          <a:lstStyle/>
          <a:p>
            <a:pPr algn="ctr"/>
            <a:r>
              <a:rPr kumimoji="1" lang="en-US" altLang="ja-JP" sz="1400" dirty="0">
                <a:ea typeface="MS PGothic" panose="020B0600070205080204" pitchFamily="34" charset="-128"/>
              </a:rPr>
              <a:t/>
            </a:r>
            <a:br>
              <a:rPr kumimoji="1" lang="en-US" altLang="ja-JP" sz="1400" dirty="0">
                <a:ea typeface="MS PGothic" panose="020B0600070205080204" pitchFamily="34" charset="-128"/>
              </a:rPr>
            </a:br>
            <a:r>
              <a:rPr lang="en-US" altLang="ja-JP" sz="2400" b="1" dirty="0">
                <a:solidFill>
                  <a:srgbClr val="C00000"/>
                </a:solidFill>
              </a:rPr>
              <a:t>CA LÂM SÀNG  ARDS DO CÚM A H5N1 </a:t>
            </a:r>
            <a:r>
              <a:rPr lang="en-US" altLang="ja-JP" sz="2400" b="1" dirty="0" smtClean="0">
                <a:solidFill>
                  <a:srgbClr val="C00000"/>
                </a:solidFill>
              </a:rPr>
              <a:t>ĐƯỢC CHỮA TRỊ THÀNH </a:t>
            </a:r>
            <a:r>
              <a:rPr lang="en-US" altLang="ja-JP" sz="2400" b="1" dirty="0">
                <a:solidFill>
                  <a:srgbClr val="C00000"/>
                </a:solidFill>
              </a:rPr>
              <a:t>CÔNG </a:t>
            </a:r>
            <a:r>
              <a:rPr lang="en-US" altLang="ja-JP" sz="2400" b="1" dirty="0" smtClean="0">
                <a:solidFill>
                  <a:srgbClr val="C00000"/>
                </a:solidFill>
              </a:rPr>
              <a:t>NHỜ SỬ DỤNG QUẢ LỌC </a:t>
            </a:r>
            <a:r>
              <a:rPr lang="en-US" altLang="ja-JP" sz="2400" b="1" dirty="0">
                <a:solidFill>
                  <a:srgbClr val="C00000"/>
                </a:solidFill>
              </a:rPr>
              <a:t>PMX</a:t>
            </a:r>
            <a:br>
              <a:rPr lang="en-US" altLang="ja-JP" sz="2400" b="1" dirty="0">
                <a:solidFill>
                  <a:srgbClr val="C00000"/>
                </a:solidFill>
              </a:rPr>
            </a:br>
            <a:endParaRPr lang="ja-JP" altLang="en-US" sz="2400" b="1" dirty="0">
              <a:solidFill>
                <a:srgbClr val="C00000"/>
              </a:solidFill>
            </a:endParaRPr>
          </a:p>
        </p:txBody>
      </p:sp>
      <p:pic>
        <p:nvPicPr>
          <p:cNvPr id="48131" name="図 5" descr="Figure3_20120329.tif"/>
          <p:cNvPicPr>
            <a:picLocks noChangeAspect="1"/>
          </p:cNvPicPr>
          <p:nvPr/>
        </p:nvPicPr>
        <p:blipFill>
          <a:blip r:embed="rId2" cstate="print">
            <a:extLst>
              <a:ext uri="{28A0092B-C50C-407E-A947-70E740481C1C}">
                <a14:useLocalDpi xmlns:a14="http://schemas.microsoft.com/office/drawing/2010/main" val="0"/>
              </a:ext>
            </a:extLst>
          </a:blip>
          <a:srcRect b="8727"/>
          <a:stretch>
            <a:fillRect/>
          </a:stretch>
        </p:blipFill>
        <p:spPr bwMode="auto">
          <a:xfrm>
            <a:off x="826911" y="1444978"/>
            <a:ext cx="7392812" cy="454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テキスト ボックス 6"/>
          <p:cNvSpPr txBox="1">
            <a:spLocks noChangeArrowheads="1"/>
          </p:cNvSpPr>
          <p:nvPr/>
        </p:nvSpPr>
        <p:spPr bwMode="auto">
          <a:xfrm>
            <a:off x="251178" y="6090356"/>
            <a:ext cx="8892822"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ja-JP" sz="1067" dirty="0" err="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Kudo</a:t>
            </a:r>
            <a:r>
              <a:rPr lang="en-US" altLang="ja-JP" sz="1067"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k, et al. Clinical preparedness for severe pneumonia with highly pathogenic avian influenza A (H5N1): Experiences of cases in Vietnam. </a:t>
            </a:r>
            <a:r>
              <a:rPr lang="en-US" altLang="ja-JP" sz="1067" dirty="0" err="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Resp</a:t>
            </a:r>
            <a:r>
              <a:rPr lang="en-US" altLang="ja-JP" sz="1067"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1067" dirty="0" err="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Inv</a:t>
            </a:r>
            <a:r>
              <a:rPr lang="en-US" altLang="ja-JP" sz="1067"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2012: http://dx.doi.org/10.1016/j.resinv.2012.08.005</a:t>
            </a:r>
            <a:endParaRPr lang="ja-JP" altLang="ja-JP" sz="1067"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0062925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defRPr/>
            </a:pPr>
            <a:endParaRPr lang="en-US" smtClean="0"/>
          </a:p>
        </p:txBody>
      </p:sp>
      <p:pic>
        <p:nvPicPr>
          <p:cNvPr id="49155" name="Picture 2" descr="E:\CUM A NĂNG\eLSEV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4" y="516467"/>
            <a:ext cx="9084733" cy="575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944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678745" y="457200"/>
            <a:ext cx="7772400" cy="541867"/>
          </a:xfrm>
          <a:ln>
            <a:miter lim="800000"/>
            <a:headEnd/>
            <a:tailEnd/>
          </a:ln>
        </p:spPr>
        <p:txBody>
          <a:bodyPr vert="horz" wrap="square" lIns="81270" tIns="40635" rIns="81270" bIns="40635" numCol="1" rtlCol="0" anchor="t" anchorCtr="0" compatLnSpc="1">
            <a:prstTxWarp prst="textNoShape">
              <a:avLst/>
            </a:prstTxWarp>
            <a:noAutofit/>
          </a:bodyPr>
          <a:lstStyle/>
          <a:p>
            <a:pPr algn="ctr" eaLnBrk="1" hangingPunct="1">
              <a:defRPr/>
            </a:pPr>
            <a:r>
              <a:rPr lang="en-US" altLang="ko-KR" sz="4000" b="1" dirty="0" err="1">
                <a:solidFill>
                  <a:srgbClr val="C00000"/>
                </a:solidFill>
              </a:rPr>
              <a:t>Tóm</a:t>
            </a:r>
            <a:r>
              <a:rPr lang="en-US" altLang="ko-KR" sz="4000" b="1" dirty="0">
                <a:solidFill>
                  <a:srgbClr val="C00000"/>
                </a:solidFill>
              </a:rPr>
              <a:t> </a:t>
            </a:r>
            <a:r>
              <a:rPr lang="en-US" altLang="ko-KR" sz="4000" b="1" dirty="0" err="1">
                <a:solidFill>
                  <a:srgbClr val="C00000"/>
                </a:solidFill>
              </a:rPr>
              <a:t>tắt</a:t>
            </a:r>
            <a:endParaRPr lang="en-US" altLang="ko-KR" sz="4000" b="1" dirty="0">
              <a:solidFill>
                <a:srgbClr val="C00000"/>
              </a:solidFill>
            </a:endParaRPr>
          </a:p>
        </p:txBody>
      </p:sp>
      <p:sp>
        <p:nvSpPr>
          <p:cNvPr id="50179" name="Line 3"/>
          <p:cNvSpPr>
            <a:spLocks noChangeShapeType="1"/>
          </p:cNvSpPr>
          <p:nvPr/>
        </p:nvSpPr>
        <p:spPr bwMode="auto">
          <a:xfrm>
            <a:off x="685800" y="1464733"/>
            <a:ext cx="0" cy="40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80" name="Line 4"/>
          <p:cNvSpPr>
            <a:spLocks noChangeShapeType="1"/>
          </p:cNvSpPr>
          <p:nvPr/>
        </p:nvSpPr>
        <p:spPr bwMode="auto">
          <a:xfrm>
            <a:off x="8458200" y="1464733"/>
            <a:ext cx="0" cy="40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118856" name="Rectangle 72"/>
          <p:cNvSpPr>
            <a:spLocks noChangeArrowheads="1"/>
          </p:cNvSpPr>
          <p:nvPr/>
        </p:nvSpPr>
        <p:spPr bwMode="auto">
          <a:xfrm>
            <a:off x="0" y="1464734"/>
            <a:ext cx="9144000" cy="67733"/>
          </a:xfrm>
          <a:prstGeom prst="rect">
            <a:avLst/>
          </a:prstGeom>
          <a:gradFill rotWithShape="0">
            <a:gsLst>
              <a:gs pos="0">
                <a:srgbClr val="006699"/>
              </a:gs>
              <a:gs pos="100000">
                <a:srgbClr val="B0DFEA"/>
              </a:gs>
            </a:gsLst>
            <a:lin ang="0" scaled="1"/>
          </a:gradFill>
          <a:ln>
            <a:noFill/>
          </a:ln>
          <a:effectLst/>
          <a:extLst/>
        </p:spPr>
        <p:txBody>
          <a:bodyPr wrap="none" anchor="ctr"/>
          <a:lstStyle/>
          <a:p>
            <a:pPr algn="ctr" eaLnBrk="1" latinLnBrk="1" hangingPunct="1">
              <a:spcBef>
                <a:spcPct val="20000"/>
              </a:spcBef>
              <a:defRPr/>
            </a:pPr>
            <a:endParaRPr kumimoji="1" lang="ko-KR" altLang="en-US" sz="2667">
              <a:effectLst>
                <a:outerShdw blurRad="38100" dist="38100" dir="2700000" algn="tl">
                  <a:srgbClr val="000000"/>
                </a:outerShdw>
              </a:effectLst>
            </a:endParaRPr>
          </a:p>
        </p:txBody>
      </p:sp>
      <p:grpSp>
        <p:nvGrpSpPr>
          <p:cNvPr id="50182" name="그룹 1"/>
          <p:cNvGrpSpPr>
            <a:grpSpLocks/>
          </p:cNvGrpSpPr>
          <p:nvPr/>
        </p:nvGrpSpPr>
        <p:grpSpPr bwMode="auto">
          <a:xfrm>
            <a:off x="685801" y="1803400"/>
            <a:ext cx="7916333" cy="4763903"/>
            <a:chOff x="771525" y="1600200"/>
            <a:chExt cx="8905875" cy="5358669"/>
          </a:xfrm>
        </p:grpSpPr>
        <p:sp>
          <p:nvSpPr>
            <p:cNvPr id="50184" name="Line 5"/>
            <p:cNvSpPr>
              <a:spLocks noChangeShapeType="1"/>
            </p:cNvSpPr>
            <p:nvPr/>
          </p:nvSpPr>
          <p:spPr bwMode="auto">
            <a:xfrm>
              <a:off x="771525" y="1676400"/>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85" name="Line 6"/>
            <p:cNvSpPr>
              <a:spLocks noChangeShapeType="1"/>
            </p:cNvSpPr>
            <p:nvPr/>
          </p:nvSpPr>
          <p:spPr bwMode="auto">
            <a:xfrm>
              <a:off x="9515475" y="1676400"/>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86" name="Line 7"/>
            <p:cNvSpPr>
              <a:spLocks noChangeShapeType="1"/>
            </p:cNvSpPr>
            <p:nvPr/>
          </p:nvSpPr>
          <p:spPr bwMode="auto">
            <a:xfrm>
              <a:off x="771525" y="2087563"/>
              <a:ext cx="0" cy="412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87" name="Line 8"/>
            <p:cNvSpPr>
              <a:spLocks noChangeShapeType="1"/>
            </p:cNvSpPr>
            <p:nvPr/>
          </p:nvSpPr>
          <p:spPr bwMode="auto">
            <a:xfrm>
              <a:off x="9515475" y="2087563"/>
              <a:ext cx="0" cy="412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88" name="Line 9"/>
            <p:cNvSpPr>
              <a:spLocks noChangeShapeType="1"/>
            </p:cNvSpPr>
            <p:nvPr/>
          </p:nvSpPr>
          <p:spPr bwMode="auto">
            <a:xfrm>
              <a:off x="771525" y="2500313"/>
              <a:ext cx="0"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89" name="Line 10"/>
            <p:cNvSpPr>
              <a:spLocks noChangeShapeType="1"/>
            </p:cNvSpPr>
            <p:nvPr/>
          </p:nvSpPr>
          <p:spPr bwMode="auto">
            <a:xfrm>
              <a:off x="9515475" y="2500313"/>
              <a:ext cx="0"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0" name="Line 11"/>
            <p:cNvSpPr>
              <a:spLocks noChangeShapeType="1"/>
            </p:cNvSpPr>
            <p:nvPr/>
          </p:nvSpPr>
          <p:spPr bwMode="auto">
            <a:xfrm>
              <a:off x="771525" y="2911475"/>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1" name="Line 12"/>
            <p:cNvSpPr>
              <a:spLocks noChangeShapeType="1"/>
            </p:cNvSpPr>
            <p:nvPr/>
          </p:nvSpPr>
          <p:spPr bwMode="auto">
            <a:xfrm>
              <a:off x="9515475" y="2911475"/>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2" name="Line 13"/>
            <p:cNvSpPr>
              <a:spLocks noChangeShapeType="1"/>
            </p:cNvSpPr>
            <p:nvPr/>
          </p:nvSpPr>
          <p:spPr bwMode="auto">
            <a:xfrm>
              <a:off x="771525" y="3322638"/>
              <a:ext cx="0"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3" name="Line 14"/>
            <p:cNvSpPr>
              <a:spLocks noChangeShapeType="1"/>
            </p:cNvSpPr>
            <p:nvPr/>
          </p:nvSpPr>
          <p:spPr bwMode="auto">
            <a:xfrm>
              <a:off x="9515475" y="3322638"/>
              <a:ext cx="0"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4" name="Line 15"/>
            <p:cNvSpPr>
              <a:spLocks noChangeShapeType="1"/>
            </p:cNvSpPr>
            <p:nvPr/>
          </p:nvSpPr>
          <p:spPr bwMode="auto">
            <a:xfrm>
              <a:off x="771525" y="3733800"/>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5" name="Line 16"/>
            <p:cNvSpPr>
              <a:spLocks noChangeShapeType="1"/>
            </p:cNvSpPr>
            <p:nvPr/>
          </p:nvSpPr>
          <p:spPr bwMode="auto">
            <a:xfrm>
              <a:off x="9515475" y="3733800"/>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6" name="Line 17"/>
            <p:cNvSpPr>
              <a:spLocks noChangeShapeType="1"/>
            </p:cNvSpPr>
            <p:nvPr/>
          </p:nvSpPr>
          <p:spPr bwMode="auto">
            <a:xfrm>
              <a:off x="771525" y="4144963"/>
              <a:ext cx="0" cy="412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7" name="Line 18"/>
            <p:cNvSpPr>
              <a:spLocks noChangeShapeType="1"/>
            </p:cNvSpPr>
            <p:nvPr/>
          </p:nvSpPr>
          <p:spPr bwMode="auto">
            <a:xfrm>
              <a:off x="9515475" y="4144963"/>
              <a:ext cx="0" cy="412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8" name="Line 19"/>
            <p:cNvSpPr>
              <a:spLocks noChangeShapeType="1"/>
            </p:cNvSpPr>
            <p:nvPr/>
          </p:nvSpPr>
          <p:spPr bwMode="auto">
            <a:xfrm>
              <a:off x="771525" y="4557713"/>
              <a:ext cx="0"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199" name="Line 20"/>
            <p:cNvSpPr>
              <a:spLocks noChangeShapeType="1"/>
            </p:cNvSpPr>
            <p:nvPr/>
          </p:nvSpPr>
          <p:spPr bwMode="auto">
            <a:xfrm>
              <a:off x="9515475" y="4557713"/>
              <a:ext cx="0"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200" name="Line 21"/>
            <p:cNvSpPr>
              <a:spLocks noChangeShapeType="1"/>
            </p:cNvSpPr>
            <p:nvPr/>
          </p:nvSpPr>
          <p:spPr bwMode="auto">
            <a:xfrm>
              <a:off x="771525" y="4968875"/>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201" name="Line 22"/>
            <p:cNvSpPr>
              <a:spLocks noChangeShapeType="1"/>
            </p:cNvSpPr>
            <p:nvPr/>
          </p:nvSpPr>
          <p:spPr bwMode="auto">
            <a:xfrm>
              <a:off x="9515475" y="4968875"/>
              <a:ext cx="0" cy="411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0900" tIns="40451" rIns="80900" bIns="40451"/>
            <a:lstStyle/>
            <a:p>
              <a:endParaRPr lang="en-US" sz="1600"/>
            </a:p>
          </p:txBody>
        </p:sp>
        <p:sp>
          <p:nvSpPr>
            <p:cNvPr id="50202" name="Rectangle 24"/>
            <p:cNvSpPr>
              <a:spLocks noChangeArrowheads="1"/>
            </p:cNvSpPr>
            <p:nvPr/>
          </p:nvSpPr>
          <p:spPr bwMode="auto">
            <a:xfrm>
              <a:off x="7658100" y="5349875"/>
              <a:ext cx="18954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r>
                <a:rPr lang="en-US" altLang="ko-KR" sz="1600">
                  <a:latin typeface="Arial" panose="020B0604020202020204" pitchFamily="34" charset="0"/>
                  <a:cs typeface="휴먼매직체"/>
                </a:rPr>
                <a:t>?</a:t>
              </a:r>
            </a:p>
          </p:txBody>
        </p:sp>
        <p:sp>
          <p:nvSpPr>
            <p:cNvPr id="50203" name="Rectangle 25"/>
            <p:cNvSpPr>
              <a:spLocks noChangeArrowheads="1"/>
            </p:cNvSpPr>
            <p:nvPr/>
          </p:nvSpPr>
          <p:spPr bwMode="auto">
            <a:xfrm>
              <a:off x="5829300" y="5349875"/>
              <a:ext cx="1828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r>
                <a:rPr lang="en-US" altLang="ko-KR" sz="1600">
                  <a:latin typeface="Times New Roman" panose="02020603050405020304" pitchFamily="18" charset="0"/>
                  <a:cs typeface="Times New Roman" panose="02020603050405020304" pitchFamily="18" charset="0"/>
                </a:rPr>
                <a:t>Không</a:t>
              </a:r>
            </a:p>
          </p:txBody>
        </p:sp>
        <p:sp>
          <p:nvSpPr>
            <p:cNvPr id="50204" name="Rectangle 26"/>
            <p:cNvSpPr>
              <a:spLocks noChangeArrowheads="1"/>
            </p:cNvSpPr>
            <p:nvPr/>
          </p:nvSpPr>
          <p:spPr bwMode="auto">
            <a:xfrm>
              <a:off x="4076700" y="5349875"/>
              <a:ext cx="1752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r>
                <a:rPr lang="en-US" altLang="ko-KR" sz="1600">
                  <a:latin typeface="Times New Roman" panose="02020603050405020304" pitchFamily="18" charset="0"/>
                  <a:cs typeface="Times New Roman" panose="02020603050405020304" pitchFamily="18" charset="0"/>
                </a:rPr>
                <a:t>Không</a:t>
              </a:r>
            </a:p>
          </p:txBody>
        </p:sp>
        <p:sp>
          <p:nvSpPr>
            <p:cNvPr id="50205" name="Rectangle 27"/>
            <p:cNvSpPr>
              <a:spLocks noChangeArrowheads="1"/>
            </p:cNvSpPr>
            <p:nvPr/>
          </p:nvSpPr>
          <p:spPr bwMode="auto">
            <a:xfrm>
              <a:off x="809625" y="5349875"/>
              <a:ext cx="32670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2133" b="1">
                  <a:latin typeface="Times New Roman" panose="02020603050405020304" pitchFamily="18" charset="0"/>
                  <a:cs typeface="Times New Roman" panose="02020603050405020304" pitchFamily="18" charset="0"/>
                </a:rPr>
                <a:t>Dùng corticosteroid</a:t>
              </a:r>
            </a:p>
          </p:txBody>
        </p:sp>
        <p:sp>
          <p:nvSpPr>
            <p:cNvPr id="50206" name="Rectangle 31"/>
            <p:cNvSpPr>
              <a:spLocks noChangeArrowheads="1"/>
            </p:cNvSpPr>
            <p:nvPr/>
          </p:nvSpPr>
          <p:spPr bwMode="auto">
            <a:xfrm>
              <a:off x="809625" y="4876800"/>
              <a:ext cx="3762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2133" b="1">
                  <a:latin typeface="Times New Roman" panose="02020603050405020304" pitchFamily="18" charset="0"/>
                  <a:cs typeface="Times New Roman" panose="02020603050405020304" pitchFamily="18" charset="0"/>
                </a:rPr>
                <a:t>Kiểm soát dịch &amp; an thần</a:t>
              </a:r>
            </a:p>
          </p:txBody>
        </p:sp>
        <p:sp>
          <p:nvSpPr>
            <p:cNvPr id="50207" name="Rectangle 32"/>
            <p:cNvSpPr>
              <a:spLocks noChangeArrowheads="1"/>
            </p:cNvSpPr>
            <p:nvPr/>
          </p:nvSpPr>
          <p:spPr bwMode="auto">
            <a:xfrm>
              <a:off x="7658100" y="4525963"/>
              <a:ext cx="18954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08" name="Rectangle 33"/>
            <p:cNvSpPr>
              <a:spLocks noChangeArrowheads="1"/>
            </p:cNvSpPr>
            <p:nvPr/>
          </p:nvSpPr>
          <p:spPr bwMode="auto">
            <a:xfrm>
              <a:off x="5829300" y="4525963"/>
              <a:ext cx="1828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09" name="Rectangle 34"/>
            <p:cNvSpPr>
              <a:spLocks noChangeArrowheads="1"/>
            </p:cNvSpPr>
            <p:nvPr/>
          </p:nvSpPr>
          <p:spPr bwMode="auto">
            <a:xfrm>
              <a:off x="4076700" y="4525963"/>
              <a:ext cx="1752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10" name="Rectangle 35"/>
            <p:cNvSpPr>
              <a:spLocks noChangeArrowheads="1"/>
            </p:cNvSpPr>
            <p:nvPr/>
          </p:nvSpPr>
          <p:spPr bwMode="auto">
            <a:xfrm>
              <a:off x="809625" y="4525963"/>
              <a:ext cx="32670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1778" b="1" baseline="-25000">
                  <a:latin typeface="Times New Roman" panose="02020603050405020304" pitchFamily="18" charset="0"/>
                  <a:cs typeface="Times New Roman" panose="02020603050405020304" pitchFamily="18" charset="0"/>
                </a:rPr>
                <a:t> </a:t>
              </a:r>
              <a:r>
                <a:rPr lang="en-US" altLang="ko-KR" sz="1778" b="1">
                  <a:latin typeface="Times New Roman" panose="02020603050405020304" pitchFamily="18" charset="0"/>
                  <a:cs typeface="Times New Roman" panose="02020603050405020304" pitchFamily="18" charset="0"/>
                </a:rPr>
                <a:t> Lọc máu hấp phụ cytokine </a:t>
              </a:r>
              <a:endParaRPr lang="en-US" altLang="ko-KR" sz="1778" b="1" baseline="-25000">
                <a:latin typeface="Times New Roman" panose="02020603050405020304" pitchFamily="18" charset="0"/>
                <a:cs typeface="Times New Roman" panose="02020603050405020304" pitchFamily="18" charset="0"/>
              </a:endParaRPr>
            </a:p>
          </p:txBody>
        </p:sp>
        <p:sp>
          <p:nvSpPr>
            <p:cNvPr id="50211" name="Rectangle 36"/>
            <p:cNvSpPr>
              <a:spLocks noChangeArrowheads="1"/>
            </p:cNvSpPr>
            <p:nvPr/>
          </p:nvSpPr>
          <p:spPr bwMode="auto">
            <a:xfrm>
              <a:off x="7658100" y="4114800"/>
              <a:ext cx="18954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12" name="Rectangle 37"/>
            <p:cNvSpPr>
              <a:spLocks noChangeArrowheads="1"/>
            </p:cNvSpPr>
            <p:nvPr/>
          </p:nvSpPr>
          <p:spPr bwMode="auto">
            <a:xfrm>
              <a:off x="5829300" y="4114800"/>
              <a:ext cx="1828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13" name="Rectangle 38"/>
            <p:cNvSpPr>
              <a:spLocks noChangeArrowheads="1"/>
            </p:cNvSpPr>
            <p:nvPr/>
          </p:nvSpPr>
          <p:spPr bwMode="auto">
            <a:xfrm>
              <a:off x="4076700" y="4114800"/>
              <a:ext cx="1752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14" name="Rectangle 39"/>
            <p:cNvSpPr>
              <a:spLocks noChangeArrowheads="1"/>
            </p:cNvSpPr>
            <p:nvPr/>
          </p:nvSpPr>
          <p:spPr bwMode="auto">
            <a:xfrm>
              <a:off x="809625" y="4114800"/>
              <a:ext cx="3267075" cy="45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1956" b="1">
                  <a:latin typeface="Times New Roman" panose="02020603050405020304" pitchFamily="18" charset="0"/>
                  <a:cs typeface="Times New Roman" panose="02020603050405020304" pitchFamily="18" charset="0"/>
                </a:rPr>
                <a:t>Dự phòng DVT &amp; loét do</a:t>
              </a:r>
            </a:p>
          </p:txBody>
        </p:sp>
        <p:sp>
          <p:nvSpPr>
            <p:cNvPr id="50215" name="Rectangle 40"/>
            <p:cNvSpPr>
              <a:spLocks noChangeArrowheads="1"/>
            </p:cNvSpPr>
            <p:nvPr/>
          </p:nvSpPr>
          <p:spPr bwMode="auto">
            <a:xfrm>
              <a:off x="7658100" y="3703638"/>
              <a:ext cx="18954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16" name="Rectangle 41"/>
            <p:cNvSpPr>
              <a:spLocks noChangeArrowheads="1"/>
            </p:cNvSpPr>
            <p:nvPr/>
          </p:nvSpPr>
          <p:spPr bwMode="auto">
            <a:xfrm>
              <a:off x="5829300" y="3703638"/>
              <a:ext cx="182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17" name="Rectangle 42"/>
            <p:cNvSpPr>
              <a:spLocks noChangeArrowheads="1"/>
            </p:cNvSpPr>
            <p:nvPr/>
          </p:nvSpPr>
          <p:spPr bwMode="auto">
            <a:xfrm>
              <a:off x="4076700" y="3703638"/>
              <a:ext cx="1752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18" name="Rectangle 43"/>
            <p:cNvSpPr>
              <a:spLocks noChangeArrowheads="1"/>
            </p:cNvSpPr>
            <p:nvPr/>
          </p:nvSpPr>
          <p:spPr bwMode="auto">
            <a:xfrm>
              <a:off x="809625" y="3703638"/>
              <a:ext cx="88677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1778" b="1">
                  <a:latin typeface="Times New Roman" panose="02020603050405020304" pitchFamily="18" charset="0"/>
                  <a:cs typeface="Times New Roman" panose="02020603050405020304" pitchFamily="18" charset="0"/>
                </a:rPr>
                <a:t>Thuốc giãn cơ</a:t>
              </a:r>
            </a:p>
          </p:txBody>
        </p:sp>
        <p:sp>
          <p:nvSpPr>
            <p:cNvPr id="50219" name="Rectangle 44"/>
            <p:cNvSpPr>
              <a:spLocks noChangeArrowheads="1"/>
            </p:cNvSpPr>
            <p:nvPr/>
          </p:nvSpPr>
          <p:spPr bwMode="auto">
            <a:xfrm>
              <a:off x="7658100" y="3292475"/>
              <a:ext cx="18954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20" name="Rectangle 45"/>
            <p:cNvSpPr>
              <a:spLocks noChangeArrowheads="1"/>
            </p:cNvSpPr>
            <p:nvPr/>
          </p:nvSpPr>
          <p:spPr bwMode="auto">
            <a:xfrm>
              <a:off x="5829300" y="3292475"/>
              <a:ext cx="1828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21" name="Rectangle 46"/>
            <p:cNvSpPr>
              <a:spLocks noChangeArrowheads="1"/>
            </p:cNvSpPr>
            <p:nvPr/>
          </p:nvSpPr>
          <p:spPr bwMode="auto">
            <a:xfrm>
              <a:off x="4076700" y="3292475"/>
              <a:ext cx="1752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22" name="Rectangle 47"/>
            <p:cNvSpPr>
              <a:spLocks noChangeArrowheads="1"/>
            </p:cNvSpPr>
            <p:nvPr/>
          </p:nvSpPr>
          <p:spPr bwMode="auto">
            <a:xfrm>
              <a:off x="809625" y="3292475"/>
              <a:ext cx="83343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1778" b="1">
                  <a:latin typeface="Times New Roman" panose="02020603050405020304" pitchFamily="18" charset="0"/>
                  <a:cs typeface="Times New Roman" panose="02020603050405020304" pitchFamily="18" charset="0"/>
                </a:rPr>
                <a:t>Thông khí nằm sấp</a:t>
              </a:r>
            </a:p>
          </p:txBody>
        </p:sp>
        <p:sp>
          <p:nvSpPr>
            <p:cNvPr id="50223" name="Rectangle 48"/>
            <p:cNvSpPr>
              <a:spLocks noChangeArrowheads="1"/>
            </p:cNvSpPr>
            <p:nvPr/>
          </p:nvSpPr>
          <p:spPr bwMode="auto">
            <a:xfrm>
              <a:off x="7658100" y="2881313"/>
              <a:ext cx="18954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24" name="Rectangle 49"/>
            <p:cNvSpPr>
              <a:spLocks noChangeArrowheads="1"/>
            </p:cNvSpPr>
            <p:nvPr/>
          </p:nvSpPr>
          <p:spPr bwMode="auto">
            <a:xfrm>
              <a:off x="5829300" y="2881313"/>
              <a:ext cx="182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25" name="Rectangle 50"/>
            <p:cNvSpPr>
              <a:spLocks noChangeArrowheads="1"/>
            </p:cNvSpPr>
            <p:nvPr/>
          </p:nvSpPr>
          <p:spPr bwMode="auto">
            <a:xfrm>
              <a:off x="4076700" y="2881313"/>
              <a:ext cx="1752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26" name="Rectangle 51"/>
            <p:cNvSpPr>
              <a:spLocks noChangeArrowheads="1"/>
            </p:cNvSpPr>
            <p:nvPr/>
          </p:nvSpPr>
          <p:spPr bwMode="auto">
            <a:xfrm>
              <a:off x="838200" y="2881313"/>
              <a:ext cx="8534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1778" b="1">
                  <a:latin typeface="Times New Roman" panose="02020603050405020304" pitchFamily="18" charset="0"/>
                  <a:cs typeface="Times New Roman" panose="02020603050405020304" pitchFamily="18" charset="0"/>
                </a:rPr>
                <a:t>Đặt lại PEEP</a:t>
              </a:r>
            </a:p>
            <a:p>
              <a:pPr eaLnBrk="1" fontAlgn="ctr" latinLnBrk="1" hangingPunct="1">
                <a:spcBef>
                  <a:spcPct val="20000"/>
                </a:spcBef>
                <a:buClrTx/>
                <a:buSzTx/>
                <a:buFontTx/>
                <a:buNone/>
              </a:pPr>
              <a:endParaRPr lang="en-US" altLang="ko-KR" sz="1778" b="1">
                <a:latin typeface="Arial" panose="020B0604020202020204" pitchFamily="34" charset="0"/>
                <a:cs typeface="Times New Roman" panose="02020603050405020304" pitchFamily="18" charset="0"/>
              </a:endParaRPr>
            </a:p>
          </p:txBody>
        </p:sp>
        <p:sp>
          <p:nvSpPr>
            <p:cNvPr id="50227" name="Rectangle 52"/>
            <p:cNvSpPr>
              <a:spLocks noChangeArrowheads="1"/>
            </p:cNvSpPr>
            <p:nvPr/>
          </p:nvSpPr>
          <p:spPr bwMode="auto">
            <a:xfrm>
              <a:off x="7658100" y="2468563"/>
              <a:ext cx="18954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sym typeface="Symbol (AS)" pitchFamily="18" charset="2"/>
              </a:endParaRPr>
            </a:p>
          </p:txBody>
        </p:sp>
        <p:sp>
          <p:nvSpPr>
            <p:cNvPr id="50228" name="Rectangle 53"/>
            <p:cNvSpPr>
              <a:spLocks noChangeArrowheads="1"/>
            </p:cNvSpPr>
            <p:nvPr/>
          </p:nvSpPr>
          <p:spPr bwMode="auto">
            <a:xfrm>
              <a:off x="5829300" y="2468563"/>
              <a:ext cx="1828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29" name="Rectangle 54"/>
            <p:cNvSpPr>
              <a:spLocks noChangeArrowheads="1"/>
            </p:cNvSpPr>
            <p:nvPr/>
          </p:nvSpPr>
          <p:spPr bwMode="auto">
            <a:xfrm>
              <a:off x="4076700" y="2468563"/>
              <a:ext cx="1752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en-US" altLang="ko-KR" sz="1600">
                <a:latin typeface="Arial" panose="020B0604020202020204" pitchFamily="34" charset="0"/>
                <a:cs typeface="휴먼매직체"/>
              </a:endParaRPr>
            </a:p>
          </p:txBody>
        </p:sp>
        <p:sp>
          <p:nvSpPr>
            <p:cNvPr id="50230" name="Rectangle 55"/>
            <p:cNvSpPr>
              <a:spLocks noChangeArrowheads="1"/>
            </p:cNvSpPr>
            <p:nvPr/>
          </p:nvSpPr>
          <p:spPr bwMode="auto">
            <a:xfrm>
              <a:off x="809625" y="2468563"/>
              <a:ext cx="36861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1778" b="1">
                  <a:latin typeface="Times New Roman" panose="02020603050405020304" pitchFamily="18" charset="0"/>
                  <a:cs typeface="Times New Roman" panose="02020603050405020304" pitchFamily="18" charset="0"/>
                </a:rPr>
                <a:t>Thể tích lưu thông thấp</a:t>
              </a:r>
            </a:p>
          </p:txBody>
        </p:sp>
        <p:sp>
          <p:nvSpPr>
            <p:cNvPr id="50231" name="Rectangle 56"/>
            <p:cNvSpPr>
              <a:spLocks noChangeArrowheads="1"/>
            </p:cNvSpPr>
            <p:nvPr/>
          </p:nvSpPr>
          <p:spPr bwMode="auto">
            <a:xfrm>
              <a:off x="7658100" y="2057400"/>
              <a:ext cx="18954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32" name="Rectangle 57"/>
            <p:cNvSpPr>
              <a:spLocks noChangeArrowheads="1"/>
            </p:cNvSpPr>
            <p:nvPr/>
          </p:nvSpPr>
          <p:spPr bwMode="auto">
            <a:xfrm>
              <a:off x="5829300" y="2057400"/>
              <a:ext cx="1828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33" name="Rectangle 58"/>
            <p:cNvSpPr>
              <a:spLocks noChangeArrowheads="1"/>
            </p:cNvSpPr>
            <p:nvPr/>
          </p:nvSpPr>
          <p:spPr bwMode="auto">
            <a:xfrm>
              <a:off x="4076700" y="2057400"/>
              <a:ext cx="1752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34" name="Rectangle 59"/>
            <p:cNvSpPr>
              <a:spLocks noChangeArrowheads="1"/>
            </p:cNvSpPr>
            <p:nvPr/>
          </p:nvSpPr>
          <p:spPr bwMode="auto">
            <a:xfrm>
              <a:off x="809625" y="2057400"/>
              <a:ext cx="52863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r>
                <a:rPr lang="en-US" altLang="ko-KR" sz="1778" b="1">
                  <a:latin typeface="Times New Roman" panose="02020603050405020304" pitchFamily="18" charset="0"/>
                  <a:cs typeface="Times New Roman" panose="02020603050405020304" pitchFamily="18" charset="0"/>
                </a:rPr>
                <a:t>Kiểm soát bệnh nền điều trị nguyên nhân </a:t>
              </a:r>
            </a:p>
          </p:txBody>
        </p:sp>
        <p:sp>
          <p:nvSpPr>
            <p:cNvPr id="50235" name="Rectangle 60"/>
            <p:cNvSpPr>
              <a:spLocks noChangeArrowheads="1"/>
            </p:cNvSpPr>
            <p:nvPr/>
          </p:nvSpPr>
          <p:spPr bwMode="auto">
            <a:xfrm>
              <a:off x="7658100" y="1600200"/>
              <a:ext cx="189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r>
                <a:rPr lang="en-US" altLang="ko-KR" sz="1600">
                  <a:latin typeface="Times New Roman" panose="02020603050405020304" pitchFamily="18" charset="0"/>
                  <a:cs typeface="Times New Roman" panose="02020603050405020304" pitchFamily="18" charset="0"/>
                </a:rPr>
                <a:t>Muộn</a:t>
              </a:r>
            </a:p>
          </p:txBody>
        </p:sp>
        <p:sp>
          <p:nvSpPr>
            <p:cNvPr id="50236" name="Rectangle 61"/>
            <p:cNvSpPr>
              <a:spLocks noChangeArrowheads="1"/>
            </p:cNvSpPr>
            <p:nvPr/>
          </p:nvSpPr>
          <p:spPr bwMode="auto">
            <a:xfrm>
              <a:off x="5829300" y="1600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r>
                <a:rPr lang="en-US" altLang="ko-KR" sz="1600">
                  <a:latin typeface="Times New Roman" panose="02020603050405020304" pitchFamily="18" charset="0"/>
                  <a:cs typeface="Times New Roman" panose="02020603050405020304" pitchFamily="18" charset="0"/>
                </a:rPr>
                <a:t>Trung gian </a:t>
              </a:r>
            </a:p>
          </p:txBody>
        </p:sp>
        <p:sp>
          <p:nvSpPr>
            <p:cNvPr id="50237" name="Rectangle 62"/>
            <p:cNvSpPr>
              <a:spLocks noChangeArrowheads="1"/>
            </p:cNvSpPr>
            <p:nvPr/>
          </p:nvSpPr>
          <p:spPr bwMode="auto">
            <a:xfrm>
              <a:off x="4076700" y="1600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fontAlgn="ctr" latinLnBrk="1" hangingPunct="1">
                <a:spcBef>
                  <a:spcPct val="20000"/>
                </a:spcBef>
                <a:buClrTx/>
                <a:buSzTx/>
                <a:buFontTx/>
                <a:buNone/>
              </a:pPr>
              <a:r>
                <a:rPr lang="en-US" altLang="ko-KR" sz="1600">
                  <a:latin typeface="Times New Roman" panose="02020603050405020304" pitchFamily="18" charset="0"/>
                  <a:cs typeface="Times New Roman" panose="02020603050405020304" pitchFamily="18" charset="0"/>
                </a:rPr>
                <a:t>Sớm </a:t>
              </a:r>
            </a:p>
          </p:txBody>
        </p:sp>
        <p:sp>
          <p:nvSpPr>
            <p:cNvPr id="50238" name="Rectangle 63"/>
            <p:cNvSpPr>
              <a:spLocks noChangeArrowheads="1"/>
            </p:cNvSpPr>
            <p:nvPr/>
          </p:nvSpPr>
          <p:spPr bwMode="auto">
            <a:xfrm>
              <a:off x="809625" y="1600200"/>
              <a:ext cx="326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00" tIns="40451" rIns="80900" bIns="40451"/>
            <a:lstStyle>
              <a:lvl1pPr defTabSz="820738">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defTabSz="820738">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defTabSz="820738">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defTabSz="820738">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defTabSz="820738">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820738"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fontAlgn="ctr" latinLnBrk="1" hangingPunct="1">
                <a:spcBef>
                  <a:spcPct val="20000"/>
                </a:spcBef>
                <a:buClrTx/>
                <a:buSzTx/>
                <a:buFontTx/>
                <a:buNone/>
              </a:pPr>
              <a:endParaRPr lang="ko-KR" altLang="en-US" sz="1600">
                <a:latin typeface="Arial" panose="020B0604020202020204" pitchFamily="34" charset="0"/>
                <a:cs typeface="휴먼매직체"/>
              </a:endParaRPr>
            </a:p>
          </p:txBody>
        </p:sp>
        <p:sp>
          <p:nvSpPr>
            <p:cNvPr id="50239" name="Line 64"/>
            <p:cNvSpPr>
              <a:spLocks noChangeShapeType="1"/>
            </p:cNvSpPr>
            <p:nvPr/>
          </p:nvSpPr>
          <p:spPr bwMode="auto">
            <a:xfrm>
              <a:off x="809625" y="1600200"/>
              <a:ext cx="87439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80900" tIns="40451" rIns="80900" bIns="40451"/>
            <a:lstStyle/>
            <a:p>
              <a:endParaRPr lang="en-US" sz="1600"/>
            </a:p>
          </p:txBody>
        </p:sp>
        <p:sp>
          <p:nvSpPr>
            <p:cNvPr id="50240" name="Line 65"/>
            <p:cNvSpPr>
              <a:spLocks noChangeShapeType="1"/>
            </p:cNvSpPr>
            <p:nvPr/>
          </p:nvSpPr>
          <p:spPr bwMode="auto">
            <a:xfrm>
              <a:off x="809625" y="5761038"/>
              <a:ext cx="87439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80900" tIns="40451" rIns="80900" bIns="40451"/>
            <a:lstStyle/>
            <a:p>
              <a:endParaRPr lang="en-US" sz="1600"/>
            </a:p>
          </p:txBody>
        </p:sp>
        <p:sp>
          <p:nvSpPr>
            <p:cNvPr id="50241" name="Line 66"/>
            <p:cNvSpPr>
              <a:spLocks noChangeShapeType="1"/>
            </p:cNvSpPr>
            <p:nvPr/>
          </p:nvSpPr>
          <p:spPr bwMode="auto">
            <a:xfrm>
              <a:off x="809625" y="2057400"/>
              <a:ext cx="874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80900" tIns="40451" rIns="80900" bIns="40451"/>
            <a:lstStyle/>
            <a:p>
              <a:endParaRPr lang="en-US" sz="1600"/>
            </a:p>
          </p:txBody>
        </p:sp>
        <p:sp>
          <p:nvSpPr>
            <p:cNvPr id="50242" name="Text Box 67"/>
            <p:cNvSpPr txBox="1">
              <a:spLocks noChangeArrowheads="1"/>
            </p:cNvSpPr>
            <p:nvPr/>
          </p:nvSpPr>
          <p:spPr bwMode="auto">
            <a:xfrm>
              <a:off x="858839" y="4029075"/>
              <a:ext cx="184716" cy="27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0" tIns="40635" rIns="81270" bIns="40635">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ko-KR" altLang="en-US" sz="1067">
                <a:latin typeface="Arial" panose="020B0604020202020204" pitchFamily="34" charset="0"/>
                <a:cs typeface="휴먼매직체"/>
              </a:endParaRPr>
            </a:p>
          </p:txBody>
        </p:sp>
        <p:sp>
          <p:nvSpPr>
            <p:cNvPr id="50243" name="Text Box 68"/>
            <p:cNvSpPr txBox="1">
              <a:spLocks noChangeArrowheads="1"/>
            </p:cNvSpPr>
            <p:nvPr/>
          </p:nvSpPr>
          <p:spPr bwMode="auto">
            <a:xfrm>
              <a:off x="1163638" y="4029075"/>
              <a:ext cx="184716" cy="27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0" tIns="40635" rIns="81270" bIns="40635">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ko-KR" altLang="en-US" sz="1067">
                <a:latin typeface="Arial" panose="020B0604020202020204" pitchFamily="34" charset="0"/>
                <a:cs typeface="휴먼매직체"/>
              </a:endParaRPr>
            </a:p>
          </p:txBody>
        </p:sp>
        <p:sp>
          <p:nvSpPr>
            <p:cNvPr id="50244" name="Text Box 69"/>
            <p:cNvSpPr txBox="1">
              <a:spLocks noChangeArrowheads="1"/>
            </p:cNvSpPr>
            <p:nvPr/>
          </p:nvSpPr>
          <p:spPr bwMode="auto">
            <a:xfrm>
              <a:off x="822326" y="6035675"/>
              <a:ext cx="8626474" cy="9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70" tIns="40635" rIns="81270" bIns="40635">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None/>
                <a:defRPr/>
              </a:pPr>
              <a:r>
                <a:rPr lang="en-US" altLang="ko-KR" sz="1600" b="1" dirty="0">
                  <a:solidFill>
                    <a:srgbClr val="C00000"/>
                  </a:solidFill>
                  <a:latin typeface="Arial" panose="020B0604020202020204" pitchFamily="34" charset="0"/>
                  <a:ea typeface="+mj-ea"/>
                  <a:cs typeface="Arial" panose="020B0604020202020204" pitchFamily="34" charset="0"/>
                </a:rPr>
                <a:t>CST, static compliance; VD/VT, </a:t>
              </a:r>
              <a:r>
                <a:rPr lang="en-US" altLang="ko-KR" sz="1600" b="1" dirty="0" err="1">
                  <a:solidFill>
                    <a:srgbClr val="C00000"/>
                  </a:solidFill>
                  <a:latin typeface="Arial" panose="020B0604020202020204" pitchFamily="34" charset="0"/>
                  <a:ea typeface="+mj-ea"/>
                  <a:cs typeface="Arial" panose="020B0604020202020204" pitchFamily="34" charset="0"/>
                </a:rPr>
                <a:t>deadspace</a:t>
              </a:r>
              <a:r>
                <a:rPr lang="en-US" altLang="ko-KR" sz="1600" b="1" dirty="0">
                  <a:solidFill>
                    <a:srgbClr val="C00000"/>
                  </a:solidFill>
                  <a:latin typeface="Arial" panose="020B0604020202020204" pitchFamily="34" charset="0"/>
                  <a:ea typeface="+mj-ea"/>
                  <a:cs typeface="Arial" panose="020B0604020202020204" pitchFamily="34" charset="0"/>
                </a:rPr>
                <a:t> ratio; PVR, pulmonary vascular resistance; Qs/</a:t>
              </a:r>
              <a:r>
                <a:rPr lang="en-US" altLang="ko-KR" sz="1600" b="1" dirty="0" err="1">
                  <a:solidFill>
                    <a:srgbClr val="C00000"/>
                  </a:solidFill>
                  <a:latin typeface="Arial" panose="020B0604020202020204" pitchFamily="34" charset="0"/>
                  <a:ea typeface="+mj-ea"/>
                  <a:cs typeface="Arial" panose="020B0604020202020204" pitchFamily="34" charset="0"/>
                </a:rPr>
                <a:t>Qt</a:t>
              </a:r>
              <a:r>
                <a:rPr lang="en-US" altLang="ko-KR" sz="1600" b="1" dirty="0">
                  <a:solidFill>
                    <a:srgbClr val="C00000"/>
                  </a:solidFill>
                  <a:latin typeface="Arial" panose="020B0604020202020204" pitchFamily="34" charset="0"/>
                  <a:ea typeface="+mj-ea"/>
                  <a:cs typeface="Arial" panose="020B0604020202020204" pitchFamily="34" charset="0"/>
                </a:rPr>
                <a:t>, shunt fraction; PEEP, positive end-expiratory pressure; </a:t>
              </a:r>
              <a:r>
                <a:rPr lang="ko-KR" altLang="en-US" sz="1600" b="1" dirty="0">
                  <a:solidFill>
                    <a:srgbClr val="C00000"/>
                  </a:solidFill>
                  <a:latin typeface="Arial" panose="020B0604020202020204" pitchFamily="34" charset="0"/>
                  <a:ea typeface="+mj-ea"/>
                  <a:cs typeface="Arial" panose="020B0604020202020204" pitchFamily="34" charset="0"/>
                  <a:sym typeface="Symbol (AS)" pitchFamily="18" charset="2"/>
                </a:rPr>
                <a:t>, </a:t>
              </a:r>
              <a:r>
                <a:rPr lang="en-US" altLang="ko-KR" sz="1600" b="1" dirty="0">
                  <a:solidFill>
                    <a:srgbClr val="C00000"/>
                  </a:solidFill>
                  <a:latin typeface="Arial" panose="020B0604020202020204" pitchFamily="34" charset="0"/>
                  <a:ea typeface="+mj-ea"/>
                  <a:cs typeface="Arial" panose="020B0604020202020204" pitchFamily="34" charset="0"/>
                  <a:sym typeface="Symbol (AS)" pitchFamily="18" charset="2"/>
                </a:rPr>
                <a:t>increased; </a:t>
              </a:r>
              <a:r>
                <a:rPr lang="ko-KR" altLang="en-US" sz="1600" b="1" dirty="0">
                  <a:solidFill>
                    <a:srgbClr val="C00000"/>
                  </a:solidFill>
                  <a:latin typeface="Arial" panose="020B0604020202020204" pitchFamily="34" charset="0"/>
                  <a:ea typeface="+mj-ea"/>
                  <a:cs typeface="Arial" panose="020B0604020202020204" pitchFamily="34" charset="0"/>
                  <a:sym typeface="Symbol (AS)" pitchFamily="18" charset="2"/>
                </a:rPr>
                <a:t>, </a:t>
              </a:r>
              <a:r>
                <a:rPr lang="en-US" altLang="ko-KR" sz="1600" b="1" dirty="0">
                  <a:solidFill>
                    <a:srgbClr val="C00000"/>
                  </a:solidFill>
                  <a:latin typeface="Arial" panose="020B0604020202020204" pitchFamily="34" charset="0"/>
                  <a:ea typeface="+mj-ea"/>
                  <a:cs typeface="Arial" panose="020B0604020202020204" pitchFamily="34" charset="0"/>
                  <a:sym typeface="Symbol (AS)" pitchFamily="18" charset="2"/>
                </a:rPr>
                <a:t>decreased.</a:t>
              </a:r>
            </a:p>
          </p:txBody>
        </p:sp>
        <p:sp>
          <p:nvSpPr>
            <p:cNvPr id="50245" name="Line 76"/>
            <p:cNvSpPr>
              <a:spLocks noChangeShapeType="1"/>
            </p:cNvSpPr>
            <p:nvPr/>
          </p:nvSpPr>
          <p:spPr bwMode="auto">
            <a:xfrm>
              <a:off x="5029200" y="3124200"/>
              <a:ext cx="4038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sp>
          <p:nvSpPr>
            <p:cNvPr id="50246" name="Line 77"/>
            <p:cNvSpPr>
              <a:spLocks noChangeShapeType="1"/>
            </p:cNvSpPr>
            <p:nvPr/>
          </p:nvSpPr>
          <p:spPr bwMode="auto">
            <a:xfrm>
              <a:off x="5029200" y="3505199"/>
              <a:ext cx="2628900" cy="2301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sp>
          <p:nvSpPr>
            <p:cNvPr id="50247" name="Line 78"/>
            <p:cNvSpPr>
              <a:spLocks noChangeShapeType="1"/>
            </p:cNvSpPr>
            <p:nvPr/>
          </p:nvSpPr>
          <p:spPr bwMode="auto">
            <a:xfrm>
              <a:off x="5029200" y="3962400"/>
              <a:ext cx="9063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sp>
          <p:nvSpPr>
            <p:cNvPr id="50248" name="Line 79"/>
            <p:cNvSpPr>
              <a:spLocks noChangeShapeType="1"/>
            </p:cNvSpPr>
            <p:nvPr/>
          </p:nvSpPr>
          <p:spPr bwMode="auto">
            <a:xfrm>
              <a:off x="5029200" y="4419600"/>
              <a:ext cx="4038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sp>
          <p:nvSpPr>
            <p:cNvPr id="50249" name="Line 80"/>
            <p:cNvSpPr>
              <a:spLocks noChangeShapeType="1"/>
            </p:cNvSpPr>
            <p:nvPr/>
          </p:nvSpPr>
          <p:spPr bwMode="auto">
            <a:xfrm>
              <a:off x="5029200" y="2667000"/>
              <a:ext cx="4038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sp>
          <p:nvSpPr>
            <p:cNvPr id="50250" name="Line 79"/>
            <p:cNvSpPr>
              <a:spLocks noChangeShapeType="1"/>
            </p:cNvSpPr>
            <p:nvPr/>
          </p:nvSpPr>
          <p:spPr bwMode="auto">
            <a:xfrm>
              <a:off x="5065340" y="5013176"/>
              <a:ext cx="4038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grpSp>
      <p:sp>
        <p:nvSpPr>
          <p:cNvPr id="50183" name="Line 79"/>
          <p:cNvSpPr>
            <a:spLocks noChangeShapeType="1"/>
          </p:cNvSpPr>
          <p:nvPr/>
        </p:nvSpPr>
        <p:spPr bwMode="auto">
          <a:xfrm>
            <a:off x="4504267" y="4580467"/>
            <a:ext cx="1625600" cy="4092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00"/>
          </a:p>
        </p:txBody>
      </p:sp>
    </p:spTree>
    <p:extLst>
      <p:ext uri="{BB962C8B-B14F-4D97-AF65-F5344CB8AC3E}">
        <p14:creationId xmlns:p14="http://schemas.microsoft.com/office/powerpoint/2010/main" val="293001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8856"/>
                                        </p:tgtEl>
                                        <p:attrNameLst>
                                          <p:attrName>style.visibility</p:attrName>
                                        </p:attrNameLst>
                                      </p:cBhvr>
                                      <p:to>
                                        <p:strVal val="visible"/>
                                      </p:to>
                                    </p:set>
                                    <p:anim calcmode="lin" valueType="num">
                                      <p:cBhvr additive="base">
                                        <p:cTn id="7" dur="500" fill="hold"/>
                                        <p:tgtEl>
                                          <p:spTgt spid="118856"/>
                                        </p:tgtEl>
                                        <p:attrNameLst>
                                          <p:attrName>ppt_x</p:attrName>
                                        </p:attrNameLst>
                                      </p:cBhvr>
                                      <p:tavLst>
                                        <p:tav tm="0">
                                          <p:val>
                                            <p:strVal val="0-#ppt_w/2"/>
                                          </p:val>
                                        </p:tav>
                                        <p:tav tm="100000">
                                          <p:val>
                                            <p:strVal val="#ppt_x"/>
                                          </p:val>
                                        </p:tav>
                                      </p:tavLst>
                                    </p:anim>
                                    <p:anim calcmode="lin" valueType="num">
                                      <p:cBhvr additive="base">
                                        <p:cTn id="8" dur="500" fill="hold"/>
                                        <p:tgtEl>
                                          <p:spTgt spid="1188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5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33" y="0"/>
            <a:ext cx="8466667" cy="609600"/>
          </a:xfrm>
        </p:spPr>
        <p:txBody>
          <a:bodyPr>
            <a:noAutofit/>
          </a:bodyPr>
          <a:lstStyle/>
          <a:p>
            <a:pPr algn="ctr">
              <a:defRPr/>
            </a:pPr>
            <a:r>
              <a:rPr lang="en-US" sz="2000" dirty="0">
                <a:latin typeface="Times New Roman" pitchFamily="18" charset="0"/>
                <a:cs typeface="Times New Roman" pitchFamily="18" charset="0"/>
              </a:rPr>
              <a:t> </a:t>
            </a:r>
            <a:r>
              <a:rPr lang="en-US" sz="2400" b="1" dirty="0">
                <a:solidFill>
                  <a:srgbClr val="C00000"/>
                </a:solidFill>
              </a:rPr>
              <a:t>NC </a:t>
            </a:r>
            <a:r>
              <a:rPr lang="en-US" sz="2400" b="1" dirty="0" err="1" smtClean="0">
                <a:solidFill>
                  <a:srgbClr val="C00000"/>
                </a:solidFill>
              </a:rPr>
              <a:t>sử</a:t>
            </a:r>
            <a:r>
              <a:rPr lang="en-US" sz="2400" b="1" dirty="0" smtClean="0">
                <a:solidFill>
                  <a:srgbClr val="C00000"/>
                </a:solidFill>
              </a:rPr>
              <a:t> </a:t>
            </a:r>
            <a:r>
              <a:rPr lang="en-US" sz="2400" b="1" dirty="0" err="1" smtClean="0">
                <a:solidFill>
                  <a:srgbClr val="C00000"/>
                </a:solidFill>
              </a:rPr>
              <a:t>dụng</a:t>
            </a:r>
            <a:r>
              <a:rPr lang="en-US" sz="2400" b="1" dirty="0" smtClean="0">
                <a:solidFill>
                  <a:srgbClr val="C00000"/>
                </a:solidFill>
              </a:rPr>
              <a:t> </a:t>
            </a:r>
            <a:r>
              <a:rPr lang="en-US" sz="2400" b="1" dirty="0" err="1" smtClean="0">
                <a:solidFill>
                  <a:srgbClr val="C00000"/>
                </a:solidFill>
              </a:rPr>
              <a:t>màng</a:t>
            </a:r>
            <a:r>
              <a:rPr lang="en-US" sz="2400" b="1" dirty="0" smtClean="0">
                <a:solidFill>
                  <a:srgbClr val="C00000"/>
                </a:solidFill>
              </a:rPr>
              <a:t> </a:t>
            </a:r>
            <a:r>
              <a:rPr lang="en-US" sz="2400" b="1" dirty="0" err="1" smtClean="0">
                <a:solidFill>
                  <a:srgbClr val="C00000"/>
                </a:solidFill>
              </a:rPr>
              <a:t>lọc</a:t>
            </a:r>
            <a:r>
              <a:rPr lang="en-US" sz="2400" b="1" dirty="0" smtClean="0">
                <a:solidFill>
                  <a:srgbClr val="C00000"/>
                </a:solidFill>
              </a:rPr>
              <a:t> </a:t>
            </a:r>
            <a:r>
              <a:rPr lang="en-US" sz="2400" b="1" dirty="0" err="1" smtClean="0">
                <a:solidFill>
                  <a:srgbClr val="C00000"/>
                </a:solidFill>
              </a:rPr>
              <a:t>oXiris</a:t>
            </a:r>
            <a:r>
              <a:rPr lang="en-US" sz="2400" b="1" dirty="0" smtClean="0">
                <a:solidFill>
                  <a:srgbClr val="C00000"/>
                </a:solidFill>
              </a:rPr>
              <a:t> Cho BN ARDS </a:t>
            </a:r>
            <a:endParaRPr lang="vi-VN" sz="2400" b="1" dirty="0">
              <a:solidFill>
                <a:srgbClr val="C00000"/>
              </a:solidFill>
            </a:endParaRPr>
          </a:p>
        </p:txBody>
      </p:sp>
      <p:sp>
        <p:nvSpPr>
          <p:cNvPr id="52227" name="Content Placeholder 2"/>
          <p:cNvSpPr>
            <a:spLocks noGrp="1"/>
          </p:cNvSpPr>
          <p:nvPr>
            <p:ph idx="1"/>
          </p:nvPr>
        </p:nvSpPr>
        <p:spPr>
          <a:xfrm>
            <a:off x="181232" y="4555068"/>
            <a:ext cx="8810367" cy="1930400"/>
          </a:xfrm>
        </p:spPr>
        <p:txBody>
          <a:bodyPr>
            <a:noAutofit/>
          </a:bodyPr>
          <a:lstStyle/>
          <a:p>
            <a:pPr lvl="1">
              <a:lnSpc>
                <a:spcPct val="120000"/>
              </a:lnSpc>
              <a:spcBef>
                <a:spcPts val="600"/>
              </a:spcBef>
              <a:spcAft>
                <a:spcPts val="600"/>
              </a:spcAft>
              <a:defRPr/>
            </a:pPr>
            <a:r>
              <a:rPr lang="en-US" sz="1200" b="1" i="1" dirty="0" err="1" smtClean="0">
                <a:solidFill>
                  <a:srgbClr val="002060"/>
                </a:solidFill>
              </a:rPr>
              <a:t>Nồng</a:t>
            </a:r>
            <a:r>
              <a:rPr lang="vi-VN" sz="1200" b="1" i="1" dirty="0" smtClean="0">
                <a:solidFill>
                  <a:srgbClr val="002060"/>
                </a:solidFill>
              </a:rPr>
              <a:t> </a:t>
            </a:r>
            <a:r>
              <a:rPr lang="vi-VN" sz="1200" b="1" i="1" dirty="0">
                <a:solidFill>
                  <a:srgbClr val="002060"/>
                </a:solidFill>
              </a:rPr>
              <a:t>độ IL-6 và IL-8 và IL-10</a:t>
            </a:r>
            <a:r>
              <a:rPr lang="en-US" sz="1200" b="1" i="1" dirty="0">
                <a:solidFill>
                  <a:srgbClr val="002060"/>
                </a:solidFill>
              </a:rPr>
              <a:t> </a:t>
            </a:r>
            <a:r>
              <a:rPr lang="en-US" sz="1200" b="1" i="1" dirty="0" err="1">
                <a:solidFill>
                  <a:srgbClr val="002060"/>
                </a:solidFill>
              </a:rPr>
              <a:t>trong</a:t>
            </a:r>
            <a:r>
              <a:rPr lang="en-US" sz="1200" b="1" i="1" dirty="0">
                <a:solidFill>
                  <a:srgbClr val="002060"/>
                </a:solidFill>
              </a:rPr>
              <a:t> </a:t>
            </a:r>
            <a:r>
              <a:rPr lang="en-US" sz="1200" b="1" i="1" dirty="0" err="1">
                <a:solidFill>
                  <a:srgbClr val="002060"/>
                </a:solidFill>
              </a:rPr>
              <a:t>máu</a:t>
            </a:r>
            <a:r>
              <a:rPr lang="vi-VN" sz="1200" b="1" i="1" dirty="0">
                <a:solidFill>
                  <a:srgbClr val="002060"/>
                </a:solidFill>
              </a:rPr>
              <a:t> giảm có ý nghĩa thống kê tại các thời điểm sau lọc máu</a:t>
            </a:r>
          </a:p>
          <a:p>
            <a:pPr lvl="1">
              <a:lnSpc>
                <a:spcPct val="120000"/>
              </a:lnSpc>
              <a:spcBef>
                <a:spcPts val="600"/>
              </a:spcBef>
              <a:spcAft>
                <a:spcPts val="600"/>
              </a:spcAft>
              <a:defRPr/>
            </a:pPr>
            <a:r>
              <a:rPr lang="vi-VN" sz="1200" b="1" i="1" dirty="0">
                <a:solidFill>
                  <a:srgbClr val="002060"/>
                </a:solidFill>
              </a:rPr>
              <a:t>Cải thiện oxy hóa máu có ý nghĩa ở nhóm </a:t>
            </a:r>
            <a:r>
              <a:rPr lang="en-US" sz="1200" b="1" i="1" dirty="0">
                <a:solidFill>
                  <a:srgbClr val="002060"/>
                </a:solidFill>
              </a:rPr>
              <a:t>BN</a:t>
            </a:r>
            <a:r>
              <a:rPr lang="vi-VN" sz="1200" b="1" i="1" dirty="0">
                <a:solidFill>
                  <a:srgbClr val="002060"/>
                </a:solidFill>
              </a:rPr>
              <a:t> sống sau mỗi quả lọc oXiris.: Tăng PaO2; Tăng tỷ lệ PaO2/FiO2, giảm tỷ lệ A-aDO2  rõ rệt từ T1 đến T5. </a:t>
            </a:r>
            <a:endParaRPr lang="en-US" sz="1200" b="1" i="1" dirty="0">
              <a:solidFill>
                <a:srgbClr val="002060"/>
              </a:solidFill>
            </a:endParaRPr>
          </a:p>
          <a:p>
            <a:pPr lvl="1">
              <a:lnSpc>
                <a:spcPct val="120000"/>
              </a:lnSpc>
              <a:spcBef>
                <a:spcPts val="600"/>
              </a:spcBef>
              <a:spcAft>
                <a:spcPts val="600"/>
              </a:spcAft>
              <a:defRPr/>
            </a:pPr>
            <a:r>
              <a:rPr lang="vi-VN" sz="1200" b="1" i="1" dirty="0">
                <a:solidFill>
                  <a:srgbClr val="002060"/>
                </a:solidFill>
              </a:rPr>
              <a:t>Nồng độ IL-1</a:t>
            </a:r>
            <a:r>
              <a:rPr lang="el-GR" sz="1200" b="1" i="1" dirty="0">
                <a:solidFill>
                  <a:srgbClr val="002060"/>
                </a:solidFill>
              </a:rPr>
              <a:t>β </a:t>
            </a:r>
            <a:r>
              <a:rPr lang="vi-VN" sz="1200" b="1" i="1" dirty="0">
                <a:solidFill>
                  <a:srgbClr val="002060"/>
                </a:solidFill>
              </a:rPr>
              <a:t>ở hầu hết các lần định lượng đều dư</a:t>
            </a:r>
            <a:r>
              <a:rPr lang="en-US" sz="1200" b="1" i="1" dirty="0">
                <a:solidFill>
                  <a:srgbClr val="002060"/>
                </a:solidFill>
              </a:rPr>
              <a:t>ớ</a:t>
            </a:r>
            <a:r>
              <a:rPr lang="vi-VN" sz="1200" b="1" i="1" dirty="0">
                <a:solidFill>
                  <a:srgbClr val="002060"/>
                </a:solidFill>
              </a:rPr>
              <a:t>i ngưỡng định lượng (&lt;5pg/ml). N</a:t>
            </a:r>
            <a:r>
              <a:rPr lang="en-US" sz="1200" b="1" i="1" dirty="0">
                <a:solidFill>
                  <a:srgbClr val="002060"/>
                </a:solidFill>
              </a:rPr>
              <a:t>Đ</a:t>
            </a:r>
            <a:r>
              <a:rPr lang="vi-VN" sz="1200" b="1" i="1" dirty="0">
                <a:solidFill>
                  <a:srgbClr val="002060"/>
                </a:solidFill>
              </a:rPr>
              <a:t>ộ TNF-</a:t>
            </a:r>
            <a:r>
              <a:rPr lang="el-GR" sz="1200" b="1" i="1" dirty="0">
                <a:solidFill>
                  <a:srgbClr val="002060"/>
                </a:solidFill>
              </a:rPr>
              <a:t>α  </a:t>
            </a:r>
            <a:r>
              <a:rPr lang="vi-VN" sz="1200" b="1" i="1" dirty="0">
                <a:solidFill>
                  <a:srgbClr val="002060"/>
                </a:solidFill>
              </a:rPr>
              <a:t>không thay đổi</a:t>
            </a:r>
            <a:endParaRPr lang="en-US" sz="1200" b="1" i="1" dirty="0">
              <a:solidFill>
                <a:srgbClr val="002060"/>
              </a:solidFill>
            </a:endParaRPr>
          </a:p>
          <a:p>
            <a:pPr lvl="1">
              <a:lnSpc>
                <a:spcPct val="120000"/>
              </a:lnSpc>
              <a:spcBef>
                <a:spcPts val="600"/>
              </a:spcBef>
              <a:spcAft>
                <a:spcPts val="600"/>
              </a:spcAft>
              <a:defRPr/>
            </a:pPr>
            <a:r>
              <a:rPr lang="en-US" sz="1200" b="1" i="1" dirty="0" err="1">
                <a:solidFill>
                  <a:srgbClr val="002060"/>
                </a:solidFill>
              </a:rPr>
              <a:t>Tỷ</a:t>
            </a:r>
            <a:r>
              <a:rPr lang="en-US" sz="1200" b="1" i="1" dirty="0">
                <a:solidFill>
                  <a:srgbClr val="002060"/>
                </a:solidFill>
              </a:rPr>
              <a:t> </a:t>
            </a:r>
            <a:r>
              <a:rPr lang="en-US" sz="1200" b="1" i="1" dirty="0" err="1">
                <a:solidFill>
                  <a:srgbClr val="002060"/>
                </a:solidFill>
              </a:rPr>
              <a:t>lệ</a:t>
            </a:r>
            <a:r>
              <a:rPr lang="en-US" sz="1200" b="1" i="1" dirty="0">
                <a:solidFill>
                  <a:srgbClr val="002060"/>
                </a:solidFill>
              </a:rPr>
              <a:t> BN </a:t>
            </a:r>
            <a:r>
              <a:rPr lang="en-US" sz="1200" b="1" i="1" dirty="0" err="1">
                <a:solidFill>
                  <a:srgbClr val="002060"/>
                </a:solidFill>
              </a:rPr>
              <a:t>sống</a:t>
            </a:r>
            <a:r>
              <a:rPr lang="en-US" sz="1200" b="1" i="1" dirty="0">
                <a:solidFill>
                  <a:srgbClr val="002060"/>
                </a:solidFill>
              </a:rPr>
              <a:t> </a:t>
            </a:r>
            <a:r>
              <a:rPr lang="en-US" sz="1200" b="1" i="1" dirty="0" err="1">
                <a:solidFill>
                  <a:srgbClr val="002060"/>
                </a:solidFill>
              </a:rPr>
              <a:t>cao</a:t>
            </a:r>
            <a:r>
              <a:rPr lang="en-US" sz="1200" b="1" i="1" dirty="0">
                <a:solidFill>
                  <a:srgbClr val="002060"/>
                </a:solidFill>
              </a:rPr>
              <a:t> </a:t>
            </a:r>
            <a:r>
              <a:rPr lang="en-US" sz="1200" b="1" i="1" dirty="0" err="1">
                <a:solidFill>
                  <a:srgbClr val="002060"/>
                </a:solidFill>
              </a:rPr>
              <a:t>hơn</a:t>
            </a:r>
            <a:r>
              <a:rPr lang="en-US" sz="1200" b="1" i="1" dirty="0">
                <a:solidFill>
                  <a:srgbClr val="002060"/>
                </a:solidFill>
              </a:rPr>
              <a:t> so </a:t>
            </a:r>
            <a:r>
              <a:rPr lang="en-US" sz="1200" b="1" i="1" dirty="0" err="1">
                <a:solidFill>
                  <a:srgbClr val="002060"/>
                </a:solidFill>
              </a:rPr>
              <a:t>với</a:t>
            </a:r>
            <a:r>
              <a:rPr lang="en-US" sz="1200" b="1" i="1" dirty="0">
                <a:solidFill>
                  <a:srgbClr val="002060"/>
                </a:solidFill>
              </a:rPr>
              <a:t> </a:t>
            </a:r>
            <a:r>
              <a:rPr lang="en-US" sz="1200" b="1" i="1" dirty="0" err="1">
                <a:solidFill>
                  <a:srgbClr val="002060"/>
                </a:solidFill>
              </a:rPr>
              <a:t>nhiều</a:t>
            </a:r>
            <a:r>
              <a:rPr lang="en-US" sz="1200" b="1" i="1" dirty="0">
                <a:solidFill>
                  <a:srgbClr val="002060"/>
                </a:solidFill>
              </a:rPr>
              <a:t> NC </a:t>
            </a:r>
            <a:r>
              <a:rPr lang="en-US" sz="1200" b="1" i="1" dirty="0" err="1">
                <a:solidFill>
                  <a:srgbClr val="002060"/>
                </a:solidFill>
              </a:rPr>
              <a:t>nhóm</a:t>
            </a:r>
            <a:r>
              <a:rPr lang="en-US" sz="1200" b="1" i="1" dirty="0">
                <a:solidFill>
                  <a:srgbClr val="002060"/>
                </a:solidFill>
              </a:rPr>
              <a:t> BN </a:t>
            </a:r>
            <a:r>
              <a:rPr lang="en-US" sz="1200" b="1" i="1" dirty="0" err="1">
                <a:solidFill>
                  <a:srgbClr val="002060"/>
                </a:solidFill>
              </a:rPr>
              <a:t>suy</a:t>
            </a:r>
            <a:r>
              <a:rPr lang="en-US" sz="1200" b="1" i="1" dirty="0">
                <a:solidFill>
                  <a:srgbClr val="002060"/>
                </a:solidFill>
              </a:rPr>
              <a:t> </a:t>
            </a:r>
            <a:r>
              <a:rPr lang="en-US" sz="1200" b="1" i="1" dirty="0" err="1">
                <a:solidFill>
                  <a:srgbClr val="002060"/>
                </a:solidFill>
              </a:rPr>
              <a:t>đa</a:t>
            </a:r>
            <a:r>
              <a:rPr lang="en-US" sz="1200" b="1" i="1" dirty="0">
                <a:solidFill>
                  <a:srgbClr val="002060"/>
                </a:solidFill>
              </a:rPr>
              <a:t> </a:t>
            </a:r>
            <a:r>
              <a:rPr lang="en-US" sz="1200" b="1" i="1" dirty="0" err="1">
                <a:solidFill>
                  <a:srgbClr val="002060"/>
                </a:solidFill>
              </a:rPr>
              <a:t>tạng</a:t>
            </a:r>
            <a:endParaRPr lang="vi-VN" sz="1200" b="1" i="1" dirty="0">
              <a:solidFill>
                <a:srgbClr val="002060"/>
              </a:solidFill>
            </a:endParaRPr>
          </a:p>
          <a:p>
            <a:pPr>
              <a:buFont typeface="Wingdings 2" panose="05020102010507070707" pitchFamily="18" charset="2"/>
              <a:buNone/>
            </a:pPr>
            <a:r>
              <a:rPr lang="en-US" altLang="en-US" sz="1000" b="1" dirty="0" err="1" smtClean="0">
                <a:solidFill>
                  <a:srgbClr val="C00000"/>
                </a:solidFill>
                <a:ea typeface="+mj-ea"/>
              </a:rPr>
              <a:t>Đề</a:t>
            </a:r>
            <a:r>
              <a:rPr lang="en-US" altLang="en-US" sz="1000" b="1" dirty="0" smtClean="0">
                <a:solidFill>
                  <a:srgbClr val="C00000"/>
                </a:solidFill>
                <a:ea typeface="+mj-ea"/>
              </a:rPr>
              <a:t> </a:t>
            </a:r>
            <a:r>
              <a:rPr lang="en-US" altLang="en-US" sz="1000" b="1" dirty="0" err="1" smtClean="0">
                <a:solidFill>
                  <a:srgbClr val="C00000"/>
                </a:solidFill>
                <a:ea typeface="+mj-ea"/>
              </a:rPr>
              <a:t>tài</a:t>
            </a:r>
            <a:r>
              <a:rPr lang="en-US" altLang="en-US" sz="1000" b="1" dirty="0" smtClean="0">
                <a:solidFill>
                  <a:srgbClr val="C00000"/>
                </a:solidFill>
                <a:ea typeface="+mj-ea"/>
              </a:rPr>
              <a:t> </a:t>
            </a:r>
            <a:r>
              <a:rPr lang="en-US" altLang="en-US" sz="1000" b="1" dirty="0" err="1" smtClean="0">
                <a:solidFill>
                  <a:srgbClr val="C00000"/>
                </a:solidFill>
                <a:ea typeface="+mj-ea"/>
              </a:rPr>
              <a:t>cấp</a:t>
            </a:r>
            <a:r>
              <a:rPr lang="en-US" altLang="en-US" sz="1000" b="1" dirty="0" smtClean="0">
                <a:solidFill>
                  <a:srgbClr val="C00000"/>
                </a:solidFill>
                <a:ea typeface="+mj-ea"/>
              </a:rPr>
              <a:t> NN 2019-khoa HSTC BVBM</a:t>
            </a:r>
            <a:endParaRPr lang="vi-VN" altLang="en-US" sz="1000" b="1" dirty="0">
              <a:solidFill>
                <a:srgbClr val="C00000"/>
              </a:solidFill>
              <a:ea typeface="+mj-ea"/>
            </a:endParaRPr>
          </a:p>
        </p:txBody>
      </p:sp>
      <p:sp>
        <p:nvSpPr>
          <p:cNvPr id="52229" name="Slide Number Placeholder 4"/>
          <p:cNvSpPr>
            <a:spLocks noGrp="1"/>
          </p:cNvSpPr>
          <p:nvPr>
            <p:ph type="sldNum" sz="quarter" idx="11"/>
          </p:nvPr>
        </p:nvSpPr>
        <p:spPr bwMode="auto">
          <a:xfrm rot="5400000">
            <a:off x="7167740" y="3682295"/>
            <a:ext cx="2844800" cy="3654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33"/>
              </a:spcBef>
              <a:buClr>
                <a:schemeClr val="accent1"/>
              </a:buClr>
              <a:buSzPct val="70000"/>
              <a:buFont typeface="Wingdings" panose="05000000000000000000" pitchFamily="2" charset="2"/>
              <a:buChar char=""/>
              <a:defRPr sz="2133">
                <a:solidFill>
                  <a:schemeClr val="tx1"/>
                </a:solidFill>
                <a:latin typeface="Century Schoolbook" panose="02040604050505020304" pitchFamily="18" charset="0"/>
              </a:defRPr>
            </a:lvl1pPr>
            <a:lvl2pPr marL="660408" indent="-254003">
              <a:spcBef>
                <a:spcPct val="20000"/>
              </a:spcBef>
              <a:buClr>
                <a:schemeClr val="accent1"/>
              </a:buClr>
              <a:buSzPct val="80000"/>
              <a:buFont typeface="Wingdings 2" panose="05020102010507070707" pitchFamily="18" charset="2"/>
              <a:buChar char=""/>
              <a:defRPr sz="1867">
                <a:solidFill>
                  <a:schemeClr val="tx1"/>
                </a:solidFill>
                <a:latin typeface="Century Schoolbook" panose="02040604050505020304" pitchFamily="18" charset="0"/>
              </a:defRPr>
            </a:lvl2pPr>
            <a:lvl3pPr marL="1016013" indent="-203203">
              <a:spcBef>
                <a:spcPct val="20000"/>
              </a:spcBef>
              <a:buClr>
                <a:srgbClr val="E0752F"/>
              </a:buClr>
              <a:buSzPct val="60000"/>
              <a:buFont typeface="Wingdings" panose="05000000000000000000" pitchFamily="2" charset="2"/>
              <a:buChar char=""/>
              <a:defRPr sz="2133">
                <a:solidFill>
                  <a:schemeClr val="tx1"/>
                </a:solidFill>
                <a:latin typeface="Century Schoolbook" panose="02040604050505020304" pitchFamily="18" charset="0"/>
              </a:defRPr>
            </a:lvl3pPr>
            <a:lvl4pPr marL="1422418" indent="-203203">
              <a:spcBef>
                <a:spcPct val="20000"/>
              </a:spcBef>
              <a:buClr>
                <a:srgbClr val="FEC3AE"/>
              </a:buClr>
              <a:buSzPct val="60000"/>
              <a:buFont typeface="Wingdings" panose="05000000000000000000" pitchFamily="2" charset="2"/>
              <a:buChar char=""/>
              <a:defRPr sz="1778">
                <a:solidFill>
                  <a:schemeClr val="tx1"/>
                </a:solidFill>
                <a:latin typeface="Century Schoolbook" panose="02040604050505020304" pitchFamily="18" charset="0"/>
              </a:defRPr>
            </a:lvl4pPr>
            <a:lvl5pPr marL="1828823" indent="-203203">
              <a:spcBef>
                <a:spcPct val="20000"/>
              </a:spcBef>
              <a:buClr>
                <a:srgbClr val="BDCAE9"/>
              </a:buClr>
              <a:buSzPct val="68000"/>
              <a:buFont typeface="Wingdings 2" panose="05020102010507070707" pitchFamily="18" charset="2"/>
              <a:buChar char=""/>
              <a:defRPr sz="1422">
                <a:solidFill>
                  <a:schemeClr val="tx1"/>
                </a:solidFill>
                <a:latin typeface="Century Schoolbook" panose="02040604050505020304" pitchFamily="18" charset="0"/>
              </a:defRPr>
            </a:lvl5pPr>
            <a:lvl6pPr marL="2235228" indent="-203203" eaLnBrk="0" fontAlgn="base" hangingPunct="0">
              <a:spcBef>
                <a:spcPct val="20000"/>
              </a:spcBef>
              <a:spcAft>
                <a:spcPct val="0"/>
              </a:spcAft>
              <a:buClr>
                <a:srgbClr val="BDCAE9"/>
              </a:buClr>
              <a:buSzPct val="68000"/>
              <a:buFont typeface="Wingdings 2" panose="05020102010507070707" pitchFamily="18" charset="2"/>
              <a:buChar char=""/>
              <a:defRPr sz="1422">
                <a:solidFill>
                  <a:schemeClr val="tx1"/>
                </a:solidFill>
                <a:latin typeface="Century Schoolbook" panose="02040604050505020304" pitchFamily="18" charset="0"/>
              </a:defRPr>
            </a:lvl6pPr>
            <a:lvl7pPr marL="2641633" indent="-203203" eaLnBrk="0" fontAlgn="base" hangingPunct="0">
              <a:spcBef>
                <a:spcPct val="20000"/>
              </a:spcBef>
              <a:spcAft>
                <a:spcPct val="0"/>
              </a:spcAft>
              <a:buClr>
                <a:srgbClr val="BDCAE9"/>
              </a:buClr>
              <a:buSzPct val="68000"/>
              <a:buFont typeface="Wingdings 2" panose="05020102010507070707" pitchFamily="18" charset="2"/>
              <a:buChar char=""/>
              <a:defRPr sz="1422">
                <a:solidFill>
                  <a:schemeClr val="tx1"/>
                </a:solidFill>
                <a:latin typeface="Century Schoolbook" panose="02040604050505020304" pitchFamily="18" charset="0"/>
              </a:defRPr>
            </a:lvl7pPr>
            <a:lvl8pPr marL="3048038" indent="-203203" eaLnBrk="0" fontAlgn="base" hangingPunct="0">
              <a:spcBef>
                <a:spcPct val="20000"/>
              </a:spcBef>
              <a:spcAft>
                <a:spcPct val="0"/>
              </a:spcAft>
              <a:buClr>
                <a:srgbClr val="BDCAE9"/>
              </a:buClr>
              <a:buSzPct val="68000"/>
              <a:buFont typeface="Wingdings 2" panose="05020102010507070707" pitchFamily="18" charset="2"/>
              <a:buChar char=""/>
              <a:defRPr sz="1422">
                <a:solidFill>
                  <a:schemeClr val="tx1"/>
                </a:solidFill>
                <a:latin typeface="Century Schoolbook" panose="02040604050505020304" pitchFamily="18" charset="0"/>
              </a:defRPr>
            </a:lvl8pPr>
            <a:lvl9pPr marL="3454443" indent="-203203" eaLnBrk="0" fontAlgn="base" hangingPunct="0">
              <a:spcBef>
                <a:spcPct val="20000"/>
              </a:spcBef>
              <a:spcAft>
                <a:spcPct val="0"/>
              </a:spcAft>
              <a:buClr>
                <a:srgbClr val="BDCAE9"/>
              </a:buClr>
              <a:buSzPct val="68000"/>
              <a:buFont typeface="Wingdings 2" panose="05020102010507070707" pitchFamily="18" charset="2"/>
              <a:buChar char=""/>
              <a:defRPr sz="1422">
                <a:solidFill>
                  <a:schemeClr val="tx1"/>
                </a:solidFill>
                <a:latin typeface="Century Schoolbook" panose="02040604050505020304" pitchFamily="18" charset="0"/>
              </a:defRPr>
            </a:lvl9pPr>
          </a:lstStyle>
          <a:p>
            <a:pPr algn="l">
              <a:spcBef>
                <a:spcPct val="0"/>
              </a:spcBef>
              <a:buClrTx/>
              <a:buSzTx/>
              <a:buFontTx/>
              <a:buNone/>
            </a:pPr>
            <a:fld id="{38BA89FF-BDC2-465D-A9AA-EF7E6477822A}" type="slidenum">
              <a:rPr lang="en-US" altLang="en-US" sz="1067">
                <a:solidFill>
                  <a:schemeClr val="tx2"/>
                </a:solidFill>
                <a:latin typeface="Times New Roman" panose="02020603050405020304" pitchFamily="18" charset="0"/>
              </a:rPr>
              <a:pPr algn="l">
                <a:spcBef>
                  <a:spcPct val="0"/>
                </a:spcBef>
                <a:buClrTx/>
                <a:buSzTx/>
                <a:buFontTx/>
                <a:buNone/>
              </a:pPr>
              <a:t>43</a:t>
            </a:fld>
            <a:r>
              <a:rPr lang="en-US" altLang="en-US" sz="1067">
                <a:solidFill>
                  <a:schemeClr val="tx2"/>
                </a:solidFill>
                <a:latin typeface="Times New Roman" panose="02020603050405020304" pitchFamily="18" charset="0"/>
              </a:rPr>
              <a:t>/28</a:t>
            </a:r>
          </a:p>
        </p:txBody>
      </p:sp>
      <p:pic>
        <p:nvPicPr>
          <p:cNvPr id="522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173156" cy="402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212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1016000"/>
          </a:xfrm>
        </p:spPr>
        <p:txBody>
          <a:bodyPr/>
          <a:lstStyle/>
          <a:p>
            <a:pPr>
              <a:defRPr/>
            </a:pPr>
            <a:r>
              <a:rPr lang="en-US" dirty="0" smtClean="0">
                <a:solidFill>
                  <a:srgbClr val="FFFF00"/>
                </a:solidFill>
                <a:latin typeface="Tahoma" pitchFamily="34" charset="0"/>
              </a:rPr>
              <a:t> </a:t>
            </a:r>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endParaRPr lang="en-US" sz="4000" b="1" dirty="0">
              <a:solidFill>
                <a:srgbClr val="C00000"/>
              </a:solidFill>
            </a:endParaRPr>
          </a:p>
        </p:txBody>
      </p:sp>
      <p:sp>
        <p:nvSpPr>
          <p:cNvPr id="53251" name="Rectangle 3"/>
          <p:cNvSpPr>
            <a:spLocks noGrp="1" noChangeArrowheads="1"/>
          </p:cNvSpPr>
          <p:nvPr>
            <p:ph sz="quarter" idx="1"/>
          </p:nvPr>
        </p:nvSpPr>
        <p:spPr>
          <a:xfrm>
            <a:off x="16017" y="1524000"/>
            <a:ext cx="9144000" cy="4605867"/>
          </a:xfrm>
        </p:spPr>
        <p:txBody>
          <a:bodyPr>
            <a:normAutofit/>
          </a:bodyPr>
          <a:lstStyle/>
          <a:p>
            <a:pPr marL="0" indent="0" algn="just">
              <a:buNone/>
            </a:pPr>
            <a:r>
              <a:rPr lang="en-US" altLang="en-US" sz="2400" b="1" dirty="0" smtClean="0">
                <a:solidFill>
                  <a:srgbClr val="C00000"/>
                </a:solidFill>
              </a:rPr>
              <a:t>3. </a:t>
            </a:r>
            <a:r>
              <a:rPr lang="en-US" altLang="en-US" sz="2400" b="1" dirty="0" err="1" smtClean="0">
                <a:solidFill>
                  <a:srgbClr val="C00000"/>
                </a:solidFill>
              </a:rPr>
              <a:t>Cân</a:t>
            </a:r>
            <a:r>
              <a:rPr lang="en-US" altLang="en-US" sz="2400" b="1" dirty="0" smtClean="0">
                <a:solidFill>
                  <a:srgbClr val="C00000"/>
                </a:solidFill>
              </a:rPr>
              <a:t> </a:t>
            </a:r>
            <a:r>
              <a:rPr lang="en-US" altLang="en-US" sz="2400" b="1" dirty="0" err="1">
                <a:solidFill>
                  <a:srgbClr val="C00000"/>
                </a:solidFill>
              </a:rPr>
              <a:t>bằng</a:t>
            </a:r>
            <a:r>
              <a:rPr lang="en-US" altLang="en-US" sz="2400" b="1" dirty="0">
                <a:solidFill>
                  <a:srgbClr val="C00000"/>
                </a:solidFill>
              </a:rPr>
              <a:t> </a:t>
            </a:r>
            <a:r>
              <a:rPr lang="en-US" altLang="en-US" sz="2400" b="1" dirty="0" err="1">
                <a:solidFill>
                  <a:srgbClr val="C00000"/>
                </a:solidFill>
              </a:rPr>
              <a:t>nước</a:t>
            </a:r>
            <a:r>
              <a:rPr lang="en-US" altLang="en-US" sz="2400" b="1" dirty="0">
                <a:solidFill>
                  <a:srgbClr val="C00000"/>
                </a:solidFill>
              </a:rPr>
              <a:t> </a:t>
            </a:r>
            <a:r>
              <a:rPr lang="en-US" altLang="en-US" sz="2400" b="1" dirty="0" err="1">
                <a:solidFill>
                  <a:srgbClr val="C00000"/>
                </a:solidFill>
              </a:rPr>
              <a:t>dịch</a:t>
            </a:r>
            <a:endParaRPr lang="en-US" altLang="en-US" sz="2400" b="1" dirty="0">
              <a:solidFill>
                <a:srgbClr val="C00000"/>
              </a:solidFill>
            </a:endParaRPr>
          </a:p>
          <a:p>
            <a:pPr marL="880544" lvl="1" indent="-474139" algn="just">
              <a:buFont typeface="Wingdings" pitchFamily="2" charset="2"/>
              <a:buChar char="v"/>
            </a:pPr>
            <a:r>
              <a:rPr lang="en-US" altLang="en-US" dirty="0" err="1"/>
              <a:t>Để</a:t>
            </a:r>
            <a:r>
              <a:rPr lang="en-US" altLang="en-US" dirty="0"/>
              <a:t> BN </a:t>
            </a:r>
            <a:r>
              <a:rPr lang="en-US" altLang="en-US" dirty="0" err="1"/>
              <a:t>hơi</a:t>
            </a:r>
            <a:r>
              <a:rPr lang="en-US" altLang="en-US" dirty="0"/>
              <a:t> </a:t>
            </a:r>
            <a:r>
              <a:rPr lang="en-US" altLang="en-US" dirty="0" err="1"/>
              <a:t>khô</a:t>
            </a:r>
            <a:r>
              <a:rPr lang="en-US" altLang="en-US" dirty="0"/>
              <a:t> (</a:t>
            </a:r>
            <a:r>
              <a:rPr lang="en-US" altLang="en-US" dirty="0" err="1"/>
              <a:t>cân</a:t>
            </a:r>
            <a:r>
              <a:rPr lang="en-US" altLang="en-US" dirty="0"/>
              <a:t> </a:t>
            </a:r>
            <a:r>
              <a:rPr lang="en-US" altLang="en-US" dirty="0" err="1"/>
              <a:t>bằng</a:t>
            </a:r>
            <a:r>
              <a:rPr lang="en-US" altLang="en-US" dirty="0"/>
              <a:t> </a:t>
            </a:r>
            <a:r>
              <a:rPr lang="en-US" altLang="en-US" dirty="0" err="1"/>
              <a:t>dịch</a:t>
            </a:r>
            <a:r>
              <a:rPr lang="en-US" altLang="en-US" dirty="0"/>
              <a:t> </a:t>
            </a:r>
            <a:r>
              <a:rPr lang="en-US" altLang="en-US" dirty="0" err="1"/>
              <a:t>âm</a:t>
            </a:r>
            <a:r>
              <a:rPr lang="en-US" altLang="en-US" dirty="0"/>
              <a:t>): </a:t>
            </a:r>
            <a:r>
              <a:rPr lang="en-US" altLang="en-US" dirty="0" err="1"/>
              <a:t>hạn</a:t>
            </a:r>
            <a:r>
              <a:rPr lang="en-US" altLang="en-US" dirty="0"/>
              <a:t> </a:t>
            </a:r>
            <a:r>
              <a:rPr lang="en-US" altLang="en-US" dirty="0" err="1"/>
              <a:t>chế</a:t>
            </a:r>
            <a:r>
              <a:rPr lang="en-US" altLang="en-US" dirty="0"/>
              <a:t> </a:t>
            </a:r>
            <a:r>
              <a:rPr lang="en-US" altLang="en-US" dirty="0" err="1"/>
              <a:t>dịch</a:t>
            </a:r>
            <a:r>
              <a:rPr lang="en-US" altLang="en-US" dirty="0"/>
              <a:t> </a:t>
            </a:r>
            <a:r>
              <a:rPr lang="en-US" altLang="en-US" dirty="0" err="1"/>
              <a:t>truyền</a:t>
            </a:r>
            <a:r>
              <a:rPr lang="en-US" altLang="en-US" dirty="0"/>
              <a:t> </a:t>
            </a:r>
            <a:r>
              <a:rPr lang="en-US" altLang="en-US" dirty="0" err="1"/>
              <a:t>hoặc</a:t>
            </a:r>
            <a:r>
              <a:rPr lang="en-US" altLang="en-US" dirty="0"/>
              <a:t> </a:t>
            </a:r>
            <a:r>
              <a:rPr lang="en-US" altLang="en-US" dirty="0" err="1"/>
              <a:t>dùng</a:t>
            </a:r>
            <a:r>
              <a:rPr lang="en-US" altLang="en-US" dirty="0"/>
              <a:t> </a:t>
            </a:r>
            <a:r>
              <a:rPr lang="en-US" altLang="en-US" dirty="0" err="1"/>
              <a:t>lợi</a:t>
            </a:r>
            <a:r>
              <a:rPr lang="en-US" altLang="en-US" dirty="0"/>
              <a:t> </a:t>
            </a:r>
            <a:r>
              <a:rPr lang="en-US" altLang="en-US" dirty="0" err="1" smtClean="0"/>
              <a:t>tiểu,albumin</a:t>
            </a:r>
            <a:r>
              <a:rPr lang="en-US" altLang="en-US" dirty="0" smtClean="0"/>
              <a:t> </a:t>
            </a:r>
            <a:r>
              <a:rPr lang="en-US" altLang="en-US" dirty="0" err="1" smtClean="0"/>
              <a:t>máu</a:t>
            </a:r>
            <a:r>
              <a:rPr lang="en-US" altLang="en-US" dirty="0" smtClean="0"/>
              <a:t> &gt;30 g/l</a:t>
            </a:r>
            <a:endParaRPr lang="en-US" altLang="en-US" dirty="0"/>
          </a:p>
          <a:p>
            <a:pPr marL="880544" lvl="1" indent="-474139" algn="just">
              <a:buFont typeface="Wingdings" pitchFamily="2" charset="2"/>
              <a:buChar char="v"/>
            </a:pPr>
            <a:r>
              <a:rPr lang="en-US" altLang="en-US" dirty="0"/>
              <a:t>Ở BN </a:t>
            </a:r>
            <a:r>
              <a:rPr lang="en-US" altLang="en-US" dirty="0" err="1"/>
              <a:t>huyết</a:t>
            </a:r>
            <a:r>
              <a:rPr lang="en-US" altLang="en-US" dirty="0"/>
              <a:t> </a:t>
            </a:r>
            <a:r>
              <a:rPr lang="en-US" altLang="en-US" dirty="0" err="1"/>
              <a:t>động</a:t>
            </a:r>
            <a:r>
              <a:rPr lang="en-US" altLang="en-US" dirty="0"/>
              <a:t> </a:t>
            </a:r>
            <a:r>
              <a:rPr lang="en-US" altLang="en-US" dirty="0" err="1"/>
              <a:t>không</a:t>
            </a:r>
            <a:r>
              <a:rPr lang="en-US" altLang="en-US" dirty="0"/>
              <a:t> </a:t>
            </a:r>
            <a:r>
              <a:rPr lang="en-US" altLang="en-US" dirty="0" err="1"/>
              <a:t>ổn</a:t>
            </a:r>
            <a:r>
              <a:rPr lang="en-US" altLang="en-US" dirty="0"/>
              <a:t> </a:t>
            </a:r>
            <a:r>
              <a:rPr lang="en-US" altLang="en-US" dirty="0" err="1"/>
              <a:t>định</a:t>
            </a:r>
            <a:r>
              <a:rPr lang="en-US" altLang="en-US" dirty="0"/>
              <a:t>: </a:t>
            </a:r>
            <a:r>
              <a:rPr lang="en-US" altLang="en-US" dirty="0" err="1"/>
              <a:t>vẫn</a:t>
            </a:r>
            <a:r>
              <a:rPr lang="en-US" altLang="en-US" dirty="0"/>
              <a:t> </a:t>
            </a:r>
            <a:r>
              <a:rPr lang="en-US" altLang="en-US" dirty="0" err="1"/>
              <a:t>cần</a:t>
            </a:r>
            <a:r>
              <a:rPr lang="en-US" altLang="en-US" dirty="0"/>
              <a:t> </a:t>
            </a:r>
            <a:r>
              <a:rPr lang="en-US" altLang="en-US" dirty="0" err="1"/>
              <a:t>truyền</a:t>
            </a:r>
            <a:r>
              <a:rPr lang="en-US" altLang="en-US" dirty="0"/>
              <a:t> </a:t>
            </a:r>
            <a:r>
              <a:rPr lang="en-US" altLang="en-US" dirty="0" err="1"/>
              <a:t>dịch</a:t>
            </a:r>
            <a:r>
              <a:rPr lang="en-US" altLang="en-US" dirty="0"/>
              <a:t> </a:t>
            </a:r>
            <a:r>
              <a:rPr lang="en-US" altLang="en-US" dirty="0" err="1"/>
              <a:t>và</a:t>
            </a:r>
            <a:r>
              <a:rPr lang="en-US" altLang="en-US" dirty="0"/>
              <a:t> </a:t>
            </a:r>
            <a:r>
              <a:rPr lang="en-US" altLang="en-US" dirty="0" err="1"/>
              <a:t>thuốc</a:t>
            </a:r>
            <a:r>
              <a:rPr lang="en-US" altLang="en-US" dirty="0"/>
              <a:t> </a:t>
            </a:r>
            <a:r>
              <a:rPr lang="en-US" altLang="en-US" dirty="0" err="1"/>
              <a:t>vận</a:t>
            </a:r>
            <a:r>
              <a:rPr lang="en-US" altLang="en-US" dirty="0"/>
              <a:t> </a:t>
            </a:r>
            <a:r>
              <a:rPr lang="en-US" altLang="en-US" dirty="0" err="1"/>
              <a:t>mạch</a:t>
            </a:r>
            <a:r>
              <a:rPr lang="en-US" altLang="en-US" dirty="0"/>
              <a:t> </a:t>
            </a:r>
            <a:r>
              <a:rPr lang="en-US" altLang="en-US" dirty="0" err="1"/>
              <a:t>để</a:t>
            </a:r>
            <a:r>
              <a:rPr lang="en-US" altLang="en-US" dirty="0"/>
              <a:t> </a:t>
            </a:r>
            <a:r>
              <a:rPr lang="en-US" altLang="en-US" dirty="0" err="1"/>
              <a:t>đảm</a:t>
            </a:r>
            <a:r>
              <a:rPr lang="en-US" altLang="en-US" dirty="0"/>
              <a:t> HA</a:t>
            </a:r>
          </a:p>
          <a:p>
            <a:pPr marL="880544" lvl="1" indent="-474139" algn="just">
              <a:buFont typeface="Wingdings" pitchFamily="2" charset="2"/>
              <a:buChar char="v"/>
            </a:pPr>
            <a:r>
              <a:rPr lang="en-US" altLang="en-US" dirty="0" err="1"/>
              <a:t>Chú</a:t>
            </a:r>
            <a:r>
              <a:rPr lang="en-US" altLang="en-US" dirty="0"/>
              <a:t> ý </a:t>
            </a:r>
            <a:r>
              <a:rPr lang="en-US" altLang="en-US" dirty="0" err="1"/>
              <a:t>tới</a:t>
            </a:r>
            <a:r>
              <a:rPr lang="en-US" altLang="en-US" dirty="0"/>
              <a:t> </a:t>
            </a:r>
            <a:r>
              <a:rPr lang="en-US" altLang="en-US" dirty="0" err="1"/>
              <a:t>chức</a:t>
            </a:r>
            <a:r>
              <a:rPr lang="en-US" altLang="en-US" dirty="0"/>
              <a:t> </a:t>
            </a:r>
            <a:r>
              <a:rPr lang="en-US" altLang="en-US" dirty="0" err="1"/>
              <a:t>năng</a:t>
            </a:r>
            <a:r>
              <a:rPr lang="en-US" altLang="en-US" dirty="0"/>
              <a:t> </a:t>
            </a:r>
            <a:r>
              <a:rPr lang="en-US" altLang="en-US" dirty="0" err="1"/>
              <a:t>thận</a:t>
            </a:r>
            <a:endParaRPr lang="en-US" altLang="en-US" dirty="0"/>
          </a:p>
          <a:p>
            <a:pPr marL="0" indent="0" algn="just">
              <a:buNone/>
            </a:pPr>
            <a:r>
              <a:rPr lang="en-US" altLang="en-US" sz="2400" b="1" dirty="0" smtClean="0">
                <a:solidFill>
                  <a:srgbClr val="C00000"/>
                </a:solidFill>
              </a:rPr>
              <a:t>4. </a:t>
            </a:r>
            <a:r>
              <a:rPr lang="en-US" altLang="en-US" sz="2400" b="1" dirty="0" err="1" smtClean="0">
                <a:solidFill>
                  <a:srgbClr val="C00000"/>
                </a:solidFill>
              </a:rPr>
              <a:t>Thuốc</a:t>
            </a:r>
            <a:r>
              <a:rPr lang="en-US" altLang="en-US" sz="2400" b="1" dirty="0">
                <a:solidFill>
                  <a:srgbClr val="C00000"/>
                </a:solidFill>
              </a:rPr>
              <a:t>:</a:t>
            </a:r>
          </a:p>
          <a:p>
            <a:pPr marL="880544" lvl="1" indent="-474139" algn="just">
              <a:buFont typeface="Wingdings" pitchFamily="2" charset="2"/>
              <a:buChar char="v"/>
            </a:pPr>
            <a:r>
              <a:rPr lang="en-US" altLang="en-US" dirty="0"/>
              <a:t>An </a:t>
            </a:r>
            <a:r>
              <a:rPr lang="en-US" altLang="en-US" dirty="0" err="1"/>
              <a:t>thần</a:t>
            </a:r>
            <a:r>
              <a:rPr lang="en-US" altLang="en-US" dirty="0"/>
              <a:t> </a:t>
            </a:r>
            <a:r>
              <a:rPr lang="en-US" altLang="en-US" dirty="0" err="1"/>
              <a:t>và</a:t>
            </a:r>
            <a:r>
              <a:rPr lang="en-US" altLang="en-US" dirty="0"/>
              <a:t> </a:t>
            </a:r>
            <a:r>
              <a:rPr lang="en-US" altLang="en-US" dirty="0" err="1"/>
              <a:t>giãn</a:t>
            </a:r>
            <a:r>
              <a:rPr lang="en-US" altLang="en-US" dirty="0"/>
              <a:t> </a:t>
            </a:r>
            <a:r>
              <a:rPr lang="en-US" altLang="en-US" dirty="0" err="1"/>
              <a:t>cơ</a:t>
            </a:r>
            <a:r>
              <a:rPr lang="en-US" altLang="en-US" dirty="0"/>
              <a:t>: </a:t>
            </a:r>
            <a:r>
              <a:rPr lang="en-US" altLang="en-US" dirty="0" err="1"/>
              <a:t>được</a:t>
            </a:r>
            <a:r>
              <a:rPr lang="en-US" altLang="en-US" dirty="0"/>
              <a:t> </a:t>
            </a:r>
            <a:r>
              <a:rPr lang="en-US" altLang="en-US" dirty="0" err="1"/>
              <a:t>sử</a:t>
            </a:r>
            <a:r>
              <a:rPr lang="en-US" altLang="en-US" dirty="0"/>
              <a:t> </a:t>
            </a:r>
            <a:r>
              <a:rPr lang="en-US" altLang="en-US" dirty="0" err="1"/>
              <a:t>dụng</a:t>
            </a:r>
            <a:r>
              <a:rPr lang="en-US" altLang="en-US" dirty="0"/>
              <a:t> </a:t>
            </a:r>
            <a:r>
              <a:rPr lang="en-US" altLang="en-US" dirty="0" err="1"/>
              <a:t>trong</a:t>
            </a:r>
            <a:r>
              <a:rPr lang="en-US" altLang="en-US" dirty="0"/>
              <a:t> </a:t>
            </a:r>
            <a:r>
              <a:rPr lang="en-US" altLang="en-US" dirty="0" err="1"/>
              <a:t>giai</a:t>
            </a:r>
            <a:r>
              <a:rPr lang="en-US" altLang="en-US" dirty="0"/>
              <a:t> </a:t>
            </a:r>
            <a:r>
              <a:rPr lang="en-US" altLang="en-US" dirty="0" err="1"/>
              <a:t>đoạn</a:t>
            </a:r>
            <a:r>
              <a:rPr lang="en-US" altLang="en-US" dirty="0"/>
              <a:t> </a:t>
            </a:r>
            <a:r>
              <a:rPr lang="en-US" altLang="en-US" dirty="0" err="1"/>
              <a:t>cấp</a:t>
            </a:r>
            <a:r>
              <a:rPr lang="en-US" altLang="en-US" dirty="0"/>
              <a:t> </a:t>
            </a:r>
            <a:r>
              <a:rPr lang="en-US" altLang="en-US" dirty="0" err="1"/>
              <a:t>để</a:t>
            </a:r>
            <a:r>
              <a:rPr lang="en-US" altLang="en-US" dirty="0"/>
              <a:t> </a:t>
            </a:r>
            <a:r>
              <a:rPr lang="en-US" altLang="en-US" dirty="0" err="1"/>
              <a:t>đảm</a:t>
            </a:r>
            <a:r>
              <a:rPr lang="en-US" altLang="en-US" dirty="0"/>
              <a:t> </a:t>
            </a:r>
            <a:r>
              <a:rPr lang="en-US" altLang="en-US" dirty="0" err="1"/>
              <a:t>bảo</a:t>
            </a:r>
            <a:r>
              <a:rPr lang="en-US" altLang="en-US" dirty="0"/>
              <a:t> </a:t>
            </a:r>
            <a:r>
              <a:rPr lang="en-US" altLang="en-US" dirty="0" err="1"/>
              <a:t>cho</a:t>
            </a:r>
            <a:r>
              <a:rPr lang="en-US" altLang="en-US" dirty="0"/>
              <a:t> BN </a:t>
            </a:r>
            <a:r>
              <a:rPr lang="en-US" altLang="en-US" dirty="0" err="1"/>
              <a:t>thở</a:t>
            </a:r>
            <a:r>
              <a:rPr lang="en-US" altLang="en-US" dirty="0"/>
              <a:t> </a:t>
            </a:r>
            <a:r>
              <a:rPr lang="en-US" altLang="en-US" dirty="0" err="1"/>
              <a:t>theo</a:t>
            </a:r>
            <a:r>
              <a:rPr lang="en-US" altLang="en-US" dirty="0"/>
              <a:t> </a:t>
            </a:r>
            <a:r>
              <a:rPr lang="en-US" altLang="en-US" dirty="0" err="1"/>
              <a:t>máy</a:t>
            </a:r>
            <a:endParaRPr lang="en-US" altLang="en-US" dirty="0"/>
          </a:p>
          <a:p>
            <a:pPr marL="880544" lvl="1" indent="-474139" algn="just">
              <a:buFont typeface="Wingdings" pitchFamily="2" charset="2"/>
              <a:buChar char="v"/>
            </a:pPr>
            <a:r>
              <a:rPr lang="en-US" altLang="en-US" dirty="0"/>
              <a:t>Corticoid: </a:t>
            </a:r>
            <a:r>
              <a:rPr lang="en-US" altLang="en-US" dirty="0" err="1"/>
              <a:t>hiện</a:t>
            </a:r>
            <a:r>
              <a:rPr lang="en-US" altLang="en-US" dirty="0"/>
              <a:t> </a:t>
            </a:r>
            <a:r>
              <a:rPr lang="en-US" altLang="en-US" dirty="0" err="1"/>
              <a:t>tại</a:t>
            </a:r>
            <a:r>
              <a:rPr lang="en-US" altLang="en-US" dirty="0"/>
              <a:t> </a:t>
            </a:r>
            <a:r>
              <a:rPr lang="en-US" altLang="en-US" dirty="0" err="1"/>
              <a:t>liều</a:t>
            </a:r>
            <a:r>
              <a:rPr lang="en-US" altLang="en-US" dirty="0"/>
              <a:t> </a:t>
            </a:r>
            <a:r>
              <a:rPr lang="en-US" altLang="en-US" dirty="0" err="1"/>
              <a:t>cao</a:t>
            </a:r>
            <a:r>
              <a:rPr lang="en-US" altLang="en-US" dirty="0"/>
              <a:t> </a:t>
            </a:r>
            <a:r>
              <a:rPr lang="en-US" altLang="en-US" dirty="0" err="1"/>
              <a:t>trong</a:t>
            </a:r>
            <a:r>
              <a:rPr lang="en-US" altLang="en-US" dirty="0"/>
              <a:t> </a:t>
            </a:r>
            <a:r>
              <a:rPr lang="en-US" altLang="en-US" dirty="0" err="1"/>
              <a:t>giai</a:t>
            </a:r>
            <a:r>
              <a:rPr lang="en-US" altLang="en-US" dirty="0"/>
              <a:t> </a:t>
            </a:r>
            <a:r>
              <a:rPr lang="en-US" altLang="en-US" dirty="0" err="1"/>
              <a:t>đoạn</a:t>
            </a:r>
            <a:r>
              <a:rPr lang="en-US" altLang="en-US" dirty="0"/>
              <a:t> </a:t>
            </a:r>
            <a:r>
              <a:rPr lang="en-US" altLang="en-US" dirty="0" err="1"/>
              <a:t>đầu</a:t>
            </a:r>
            <a:r>
              <a:rPr lang="en-US" altLang="en-US" dirty="0"/>
              <a:t> (&lt;5 </a:t>
            </a:r>
            <a:r>
              <a:rPr lang="en-US" altLang="en-US" dirty="0" err="1"/>
              <a:t>ngày</a:t>
            </a:r>
            <a:r>
              <a:rPr lang="en-US" altLang="en-US" dirty="0"/>
              <a:t>) </a:t>
            </a:r>
            <a:r>
              <a:rPr lang="en-US" altLang="en-US" dirty="0" err="1"/>
              <a:t>cho</a:t>
            </a:r>
            <a:r>
              <a:rPr lang="en-US" altLang="en-US" dirty="0"/>
              <a:t> </a:t>
            </a:r>
            <a:r>
              <a:rPr lang="en-US" altLang="en-US" dirty="0" err="1"/>
              <a:t>kết</a:t>
            </a:r>
            <a:r>
              <a:rPr lang="en-US" altLang="en-US" dirty="0"/>
              <a:t> </a:t>
            </a:r>
            <a:r>
              <a:rPr lang="en-US" altLang="en-US" dirty="0" err="1"/>
              <a:t>quả</a:t>
            </a:r>
            <a:r>
              <a:rPr lang="en-US" altLang="en-US" dirty="0"/>
              <a:t> </a:t>
            </a:r>
            <a:r>
              <a:rPr lang="en-US" altLang="en-US" dirty="0" err="1"/>
              <a:t>âm</a:t>
            </a:r>
            <a:r>
              <a:rPr lang="en-US" altLang="en-US" dirty="0"/>
              <a:t> </a:t>
            </a:r>
            <a:r>
              <a:rPr lang="en-US" altLang="en-US" dirty="0" err="1"/>
              <a:t>tính</a:t>
            </a:r>
            <a:r>
              <a:rPr lang="en-US" altLang="en-US" dirty="0"/>
              <a:t>. </a:t>
            </a:r>
            <a:r>
              <a:rPr lang="en-US" altLang="en-US" dirty="0" err="1"/>
              <a:t>Có</a:t>
            </a:r>
            <a:r>
              <a:rPr lang="en-US" altLang="en-US" dirty="0"/>
              <a:t> </a:t>
            </a:r>
            <a:r>
              <a:rPr lang="en-US" altLang="en-US" dirty="0" err="1"/>
              <a:t>thể</a:t>
            </a:r>
            <a:r>
              <a:rPr lang="en-US" altLang="en-US" dirty="0"/>
              <a:t> </a:t>
            </a:r>
            <a:r>
              <a:rPr lang="en-US" altLang="en-US" dirty="0" err="1"/>
              <a:t>có</a:t>
            </a:r>
            <a:r>
              <a:rPr lang="en-US" altLang="en-US" dirty="0"/>
              <a:t> </a:t>
            </a:r>
            <a:r>
              <a:rPr lang="en-US" altLang="en-US" dirty="0" err="1"/>
              <a:t>giá</a:t>
            </a:r>
            <a:r>
              <a:rPr lang="en-US" altLang="en-US" dirty="0"/>
              <a:t> </a:t>
            </a:r>
            <a:r>
              <a:rPr lang="en-US" altLang="en-US" dirty="0" err="1"/>
              <a:t>trị</a:t>
            </a:r>
            <a:r>
              <a:rPr lang="en-US" altLang="en-US" dirty="0"/>
              <a:t> ở </a:t>
            </a:r>
            <a:r>
              <a:rPr lang="en-US" altLang="en-US" dirty="0" err="1"/>
              <a:t>giai</a:t>
            </a:r>
            <a:r>
              <a:rPr lang="en-US" altLang="en-US" dirty="0"/>
              <a:t> </a:t>
            </a:r>
            <a:r>
              <a:rPr lang="en-US" altLang="en-US" dirty="0" err="1"/>
              <a:t>đoạn</a:t>
            </a:r>
            <a:r>
              <a:rPr lang="en-US" altLang="en-US" dirty="0"/>
              <a:t> </a:t>
            </a:r>
            <a:r>
              <a:rPr lang="en-US" altLang="en-US" dirty="0" err="1"/>
              <a:t>muộn</a:t>
            </a:r>
            <a:endParaRPr lang="en-US" altLang="en-US" dirty="0"/>
          </a:p>
          <a:p>
            <a:pPr marL="880544" lvl="1" indent="-474139" algn="just">
              <a:buFont typeface="Wingdings" pitchFamily="2" charset="2"/>
              <a:buChar char="v"/>
            </a:pPr>
            <a:endParaRPr lang="en-US" altLang="en-US" dirty="0">
              <a:solidFill>
                <a:srgbClr val="FFFF66"/>
              </a:solidFill>
            </a:endParaRPr>
          </a:p>
        </p:txBody>
      </p:sp>
    </p:spTree>
    <p:extLst>
      <p:ext uri="{BB962C8B-B14F-4D97-AF65-F5344CB8AC3E}">
        <p14:creationId xmlns:p14="http://schemas.microsoft.com/office/powerpoint/2010/main" val="3431954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016000"/>
          </a:xfrm>
        </p:spPr>
        <p:txBody>
          <a:bodyPr/>
          <a:lstStyle/>
          <a:p>
            <a:pPr>
              <a:defRPr/>
            </a:pPr>
            <a:r>
              <a:rPr lang="en-US" dirty="0" smtClean="0">
                <a:solidFill>
                  <a:srgbClr val="FFFF00"/>
                </a:solidFill>
                <a:latin typeface="Tahoma" pitchFamily="34" charset="0"/>
              </a:rPr>
              <a:t> </a:t>
            </a:r>
            <a:r>
              <a:rPr lang="en-US" sz="4000" b="1" dirty="0" err="1">
                <a:solidFill>
                  <a:srgbClr val="C00000"/>
                </a:solidFill>
              </a:rPr>
              <a:t>Điều</a:t>
            </a:r>
            <a:r>
              <a:rPr lang="en-US" sz="4000" b="1" dirty="0">
                <a:solidFill>
                  <a:srgbClr val="C00000"/>
                </a:solidFill>
              </a:rPr>
              <a:t> </a:t>
            </a:r>
            <a:r>
              <a:rPr lang="en-US" sz="4000" b="1" dirty="0" err="1">
                <a:solidFill>
                  <a:srgbClr val="C00000"/>
                </a:solidFill>
              </a:rPr>
              <a:t>trị</a:t>
            </a:r>
            <a:endParaRPr lang="en-US" sz="4000" b="1" dirty="0">
              <a:solidFill>
                <a:srgbClr val="C00000"/>
              </a:solidFill>
            </a:endParaRPr>
          </a:p>
        </p:txBody>
      </p:sp>
      <p:sp>
        <p:nvSpPr>
          <p:cNvPr id="54275" name="Rectangle 3"/>
          <p:cNvSpPr>
            <a:spLocks noGrp="1" noChangeArrowheads="1"/>
          </p:cNvSpPr>
          <p:nvPr>
            <p:ph sz="quarter" idx="1"/>
          </p:nvPr>
        </p:nvSpPr>
        <p:spPr>
          <a:xfrm>
            <a:off x="0" y="1667933"/>
            <a:ext cx="8906933" cy="4605867"/>
          </a:xfrm>
        </p:spPr>
        <p:txBody>
          <a:bodyPr>
            <a:noAutofit/>
          </a:bodyPr>
          <a:lstStyle/>
          <a:p>
            <a:pPr marL="0" indent="0" algn="just">
              <a:buNone/>
            </a:pPr>
            <a:r>
              <a:rPr lang="en-US" altLang="en-US" sz="2000" b="1" dirty="0" smtClean="0">
                <a:solidFill>
                  <a:srgbClr val="C00000"/>
                </a:solidFill>
              </a:rPr>
              <a:t>4. </a:t>
            </a:r>
            <a:r>
              <a:rPr lang="en-US" altLang="en-US" sz="2000" b="1" dirty="0" err="1" smtClean="0">
                <a:solidFill>
                  <a:srgbClr val="C00000"/>
                </a:solidFill>
              </a:rPr>
              <a:t>Thuốc</a:t>
            </a:r>
            <a:r>
              <a:rPr lang="en-US" altLang="en-US" sz="2000" b="1" dirty="0" smtClean="0">
                <a:solidFill>
                  <a:srgbClr val="C00000"/>
                </a:solidFill>
              </a:rPr>
              <a:t> </a:t>
            </a:r>
            <a:r>
              <a:rPr lang="en-US" altLang="en-US" sz="2000" b="1" dirty="0">
                <a:solidFill>
                  <a:srgbClr val="C00000"/>
                </a:solidFill>
              </a:rPr>
              <a:t>(</a:t>
            </a:r>
            <a:r>
              <a:rPr lang="en-US" altLang="en-US" sz="2000" b="1" dirty="0" err="1">
                <a:solidFill>
                  <a:srgbClr val="C00000"/>
                </a:solidFill>
              </a:rPr>
              <a:t>tiếp</a:t>
            </a:r>
            <a:r>
              <a:rPr lang="en-US" altLang="en-US" sz="2000" b="1" dirty="0">
                <a:solidFill>
                  <a:srgbClr val="C00000"/>
                </a:solidFill>
              </a:rPr>
              <a:t>)</a:t>
            </a:r>
          </a:p>
          <a:p>
            <a:pPr marL="880544" lvl="1" indent="-474139">
              <a:lnSpc>
                <a:spcPct val="115000"/>
              </a:lnSpc>
              <a:buFont typeface="Wingdings" pitchFamily="2" charset="2"/>
              <a:buChar char="v"/>
            </a:pPr>
            <a:r>
              <a:rPr lang="en-US" altLang="en-US" sz="2200" dirty="0"/>
              <a:t>Surfactant: </a:t>
            </a:r>
            <a:r>
              <a:rPr lang="en-US" altLang="en-US" sz="2200" dirty="0" err="1"/>
              <a:t>có</a:t>
            </a:r>
            <a:r>
              <a:rPr lang="en-US" altLang="en-US" sz="2200" dirty="0"/>
              <a:t> </a:t>
            </a:r>
            <a:r>
              <a:rPr lang="en-US" altLang="en-US" sz="2200" dirty="0" err="1"/>
              <a:t>thể</a:t>
            </a:r>
            <a:r>
              <a:rPr lang="en-US" altLang="en-US" sz="2200" dirty="0"/>
              <a:t> </a:t>
            </a:r>
            <a:r>
              <a:rPr lang="en-US" altLang="en-US" sz="2200" dirty="0" err="1"/>
              <a:t>cải</a:t>
            </a:r>
            <a:r>
              <a:rPr lang="en-US" altLang="en-US" sz="2200" dirty="0"/>
              <a:t> </a:t>
            </a:r>
            <a:r>
              <a:rPr lang="en-US" altLang="en-US" sz="2200" dirty="0" err="1"/>
              <a:t>thiện</a:t>
            </a:r>
            <a:r>
              <a:rPr lang="en-US" altLang="en-US" sz="2200" dirty="0"/>
              <a:t> CN </a:t>
            </a:r>
            <a:r>
              <a:rPr lang="en-US" altLang="en-US" sz="2200" dirty="0" err="1"/>
              <a:t>phổi</a:t>
            </a:r>
            <a:r>
              <a:rPr lang="en-US" altLang="en-US" sz="2200" dirty="0"/>
              <a:t>, </a:t>
            </a:r>
            <a:r>
              <a:rPr lang="en-US" altLang="en-US" sz="2200" dirty="0" err="1"/>
              <a:t>đặc</a:t>
            </a:r>
            <a:r>
              <a:rPr lang="en-US" altLang="en-US" sz="2200" dirty="0"/>
              <a:t> </a:t>
            </a:r>
            <a:r>
              <a:rPr lang="en-US" altLang="en-US" sz="2200" dirty="0" err="1"/>
              <a:t>biệt</a:t>
            </a:r>
            <a:r>
              <a:rPr lang="en-US" altLang="en-US" sz="2200" dirty="0"/>
              <a:t> ở </a:t>
            </a:r>
            <a:r>
              <a:rPr lang="en-US" altLang="en-US" sz="2200" dirty="0" err="1"/>
              <a:t>tre</a:t>
            </a:r>
            <a:r>
              <a:rPr lang="en-US" altLang="en-US" sz="2200" dirty="0"/>
              <a:t> </a:t>
            </a:r>
            <a:r>
              <a:rPr lang="en-US" altLang="en-US" sz="2200" dirty="0" err="1"/>
              <a:t>em</a:t>
            </a:r>
            <a:r>
              <a:rPr lang="en-US" altLang="en-US" sz="2200" dirty="0"/>
              <a:t> </a:t>
            </a:r>
            <a:r>
              <a:rPr lang="en-US" altLang="en-US" sz="2200" dirty="0" err="1"/>
              <a:t>thiếu</a:t>
            </a:r>
            <a:r>
              <a:rPr lang="en-US" altLang="en-US" sz="2200" dirty="0"/>
              <a:t> </a:t>
            </a:r>
            <a:r>
              <a:rPr lang="en-US" altLang="en-US" sz="2200" dirty="0" err="1"/>
              <a:t>tháng</a:t>
            </a:r>
            <a:r>
              <a:rPr lang="en-US" altLang="en-US" sz="2200" dirty="0"/>
              <a:t> </a:t>
            </a:r>
            <a:r>
              <a:rPr lang="en-US" altLang="en-US" sz="2200" dirty="0" err="1"/>
              <a:t>không</a:t>
            </a:r>
            <a:r>
              <a:rPr lang="en-US" altLang="en-US" sz="2200" dirty="0"/>
              <a:t> </a:t>
            </a:r>
            <a:r>
              <a:rPr lang="en-US" altLang="en-US" sz="2200" dirty="0" err="1"/>
              <a:t>cải</a:t>
            </a:r>
            <a:r>
              <a:rPr lang="en-US" altLang="en-US" sz="2200" dirty="0"/>
              <a:t> </a:t>
            </a:r>
            <a:r>
              <a:rPr lang="en-US" altLang="en-US" sz="2200" dirty="0" err="1"/>
              <a:t>thiện</a:t>
            </a:r>
            <a:r>
              <a:rPr lang="en-US" altLang="en-US" sz="2200" dirty="0"/>
              <a:t> </a:t>
            </a:r>
            <a:r>
              <a:rPr lang="en-US" altLang="en-US" sz="2200" dirty="0" err="1"/>
              <a:t>tiên</a:t>
            </a:r>
            <a:r>
              <a:rPr lang="en-US" altLang="en-US" sz="2200" dirty="0"/>
              <a:t> </a:t>
            </a:r>
            <a:r>
              <a:rPr lang="en-US" altLang="en-US" sz="2200" dirty="0" err="1"/>
              <a:t>lượng</a:t>
            </a:r>
            <a:r>
              <a:rPr lang="en-US" altLang="en-US" sz="2200" dirty="0"/>
              <a:t> ở BN ARDS do NKH.</a:t>
            </a:r>
          </a:p>
          <a:p>
            <a:pPr marL="880544" lvl="1" indent="-474139">
              <a:lnSpc>
                <a:spcPct val="115000"/>
              </a:lnSpc>
              <a:buFont typeface="Wingdings" pitchFamily="2" charset="2"/>
              <a:buChar char="v"/>
            </a:pPr>
            <a:r>
              <a:rPr lang="en-US" altLang="en-US" sz="2200" dirty="0"/>
              <a:t>Nitric oxide: </a:t>
            </a:r>
            <a:r>
              <a:rPr lang="en-US" altLang="en-US" sz="2200" dirty="0" err="1"/>
              <a:t>cải</a:t>
            </a:r>
            <a:r>
              <a:rPr lang="en-US" altLang="en-US" sz="2200" dirty="0"/>
              <a:t> </a:t>
            </a:r>
            <a:r>
              <a:rPr lang="en-US" altLang="en-US" sz="2200" dirty="0" err="1"/>
              <a:t>thiện</a:t>
            </a:r>
            <a:r>
              <a:rPr lang="en-US" altLang="en-US" sz="2200" dirty="0"/>
              <a:t> </a:t>
            </a:r>
            <a:r>
              <a:rPr lang="en-US" altLang="en-US" sz="2200" dirty="0" err="1"/>
              <a:t>ôxy</a:t>
            </a:r>
            <a:r>
              <a:rPr lang="en-US" altLang="en-US" sz="2200" dirty="0"/>
              <a:t> </a:t>
            </a:r>
            <a:r>
              <a:rPr lang="en-US" altLang="en-US" sz="2200" dirty="0" err="1"/>
              <a:t>hoá</a:t>
            </a:r>
            <a:r>
              <a:rPr lang="en-US" altLang="en-US" sz="2200" dirty="0"/>
              <a:t> </a:t>
            </a:r>
            <a:r>
              <a:rPr lang="en-US" altLang="en-US" sz="2200" dirty="0" err="1"/>
              <a:t>máu</a:t>
            </a:r>
            <a:r>
              <a:rPr lang="en-US" altLang="en-US" sz="2200" dirty="0"/>
              <a:t> do </a:t>
            </a:r>
            <a:r>
              <a:rPr lang="en-US" altLang="en-US" sz="2200" dirty="0" err="1"/>
              <a:t>cải</a:t>
            </a:r>
            <a:r>
              <a:rPr lang="en-US" altLang="en-US" sz="2200" dirty="0"/>
              <a:t> </a:t>
            </a:r>
            <a:r>
              <a:rPr lang="en-US" altLang="en-US" sz="2200" dirty="0" err="1"/>
              <a:t>thiện</a:t>
            </a:r>
            <a:r>
              <a:rPr lang="en-US" altLang="en-US" sz="2200" dirty="0"/>
              <a:t> </a:t>
            </a:r>
            <a:r>
              <a:rPr lang="en-US" altLang="en-US" sz="2200" dirty="0" err="1"/>
              <a:t>tỷ</a:t>
            </a:r>
            <a:r>
              <a:rPr lang="en-US" altLang="en-US" sz="2200" dirty="0"/>
              <a:t> </a:t>
            </a:r>
            <a:r>
              <a:rPr lang="en-US" altLang="en-US" sz="2200" dirty="0" err="1"/>
              <a:t>số</a:t>
            </a:r>
            <a:r>
              <a:rPr lang="en-US" altLang="en-US" sz="2200" dirty="0"/>
              <a:t> V/Q. </a:t>
            </a:r>
            <a:r>
              <a:rPr lang="en-US" altLang="en-US" sz="2200" dirty="0" err="1"/>
              <a:t>Không</a:t>
            </a:r>
            <a:r>
              <a:rPr lang="en-US" altLang="en-US" sz="2200" dirty="0"/>
              <a:t> </a:t>
            </a:r>
            <a:r>
              <a:rPr lang="en-US" altLang="en-US" sz="2200" dirty="0" err="1"/>
              <a:t>cải</a:t>
            </a:r>
            <a:r>
              <a:rPr lang="en-US" altLang="en-US" sz="2200" dirty="0"/>
              <a:t> </a:t>
            </a:r>
            <a:r>
              <a:rPr lang="en-US" altLang="en-US" sz="2200" dirty="0" err="1"/>
              <a:t>thiện</a:t>
            </a:r>
            <a:r>
              <a:rPr lang="en-US" altLang="en-US" sz="2200" dirty="0"/>
              <a:t> </a:t>
            </a:r>
            <a:r>
              <a:rPr lang="en-US" altLang="en-US" sz="2200" dirty="0" err="1"/>
              <a:t>được</a:t>
            </a:r>
            <a:r>
              <a:rPr lang="en-US" altLang="en-US" sz="2200" dirty="0"/>
              <a:t> </a:t>
            </a:r>
            <a:r>
              <a:rPr lang="en-US" altLang="en-US" sz="2200" dirty="0" err="1"/>
              <a:t>tiên</a:t>
            </a:r>
            <a:r>
              <a:rPr lang="en-US" altLang="en-US" sz="2200" dirty="0"/>
              <a:t> </a:t>
            </a:r>
            <a:r>
              <a:rPr lang="en-US" altLang="en-US" sz="2200" dirty="0" err="1"/>
              <a:t>lượng</a:t>
            </a:r>
            <a:r>
              <a:rPr lang="en-US" altLang="en-US" sz="2200" dirty="0"/>
              <a:t>.</a:t>
            </a:r>
          </a:p>
          <a:p>
            <a:pPr marL="880544" lvl="1" indent="-474139">
              <a:lnSpc>
                <a:spcPct val="115000"/>
              </a:lnSpc>
              <a:buFont typeface="Wingdings" pitchFamily="2" charset="2"/>
              <a:buChar char="v"/>
            </a:pPr>
            <a:r>
              <a:rPr lang="en-US" altLang="en-US" sz="2200" dirty="0" err="1"/>
              <a:t>Elaspol</a:t>
            </a:r>
            <a:r>
              <a:rPr lang="en-US" altLang="en-US" sz="2200" dirty="0"/>
              <a:t>: </a:t>
            </a:r>
            <a:r>
              <a:rPr lang="en-US" altLang="en-US" sz="2200" dirty="0" err="1"/>
              <a:t>ức</a:t>
            </a:r>
            <a:r>
              <a:rPr lang="en-US" altLang="en-US" sz="2200" dirty="0"/>
              <a:t> </a:t>
            </a:r>
            <a:r>
              <a:rPr lang="en-US" altLang="en-US" sz="2200" dirty="0" err="1"/>
              <a:t>chế</a:t>
            </a:r>
            <a:r>
              <a:rPr lang="en-US" altLang="en-US" sz="2200" dirty="0"/>
              <a:t> men </a:t>
            </a:r>
            <a:r>
              <a:rPr lang="en-US" altLang="en-US" sz="2200" dirty="0" err="1"/>
              <a:t>elaspase</a:t>
            </a:r>
            <a:r>
              <a:rPr lang="en-US" altLang="en-US" sz="2200" dirty="0"/>
              <a:t> </a:t>
            </a:r>
            <a:r>
              <a:rPr lang="en-US" altLang="en-US" sz="2200" dirty="0" err="1"/>
              <a:t>của</a:t>
            </a:r>
            <a:r>
              <a:rPr lang="en-US" altLang="en-US" sz="2200" dirty="0"/>
              <a:t> </a:t>
            </a:r>
            <a:r>
              <a:rPr lang="en-US" altLang="en-US" sz="2200" dirty="0" err="1"/>
              <a:t>bạch</a:t>
            </a:r>
            <a:r>
              <a:rPr lang="en-US" altLang="en-US" sz="2200" dirty="0"/>
              <a:t> </a:t>
            </a:r>
            <a:r>
              <a:rPr lang="en-US" altLang="en-US" sz="2200" dirty="0" err="1"/>
              <a:t>cầu</a:t>
            </a:r>
            <a:r>
              <a:rPr lang="en-US" altLang="en-US" sz="2200" dirty="0"/>
              <a:t> </a:t>
            </a:r>
            <a:r>
              <a:rPr lang="en-US" altLang="en-US" sz="2200" dirty="0" err="1"/>
              <a:t>trung</a:t>
            </a:r>
            <a:r>
              <a:rPr lang="en-US" altLang="en-US" sz="2200" dirty="0"/>
              <a:t> </a:t>
            </a:r>
            <a:r>
              <a:rPr lang="en-US" altLang="en-US" sz="2200" dirty="0" err="1"/>
              <a:t>tính</a:t>
            </a:r>
            <a:r>
              <a:rPr lang="en-US" altLang="en-US" sz="2200" dirty="0"/>
              <a:t> (</a:t>
            </a:r>
            <a:r>
              <a:rPr lang="en-US" altLang="en-US" sz="2200" dirty="0" err="1"/>
              <a:t>đang</a:t>
            </a:r>
            <a:r>
              <a:rPr lang="en-US" altLang="en-US" sz="2200" dirty="0"/>
              <a:t> </a:t>
            </a:r>
            <a:r>
              <a:rPr lang="en-US" altLang="en-US" sz="2200" dirty="0" smtClean="0"/>
              <a:t>n/c)</a:t>
            </a:r>
          </a:p>
          <a:p>
            <a:pPr marL="0" lvl="1" indent="0" algn="just">
              <a:lnSpc>
                <a:spcPct val="115000"/>
              </a:lnSpc>
              <a:buNone/>
            </a:pPr>
            <a:r>
              <a:rPr lang="en-US" altLang="en-US" sz="2000" b="1" dirty="0">
                <a:solidFill>
                  <a:srgbClr val="C00000"/>
                </a:solidFill>
              </a:rPr>
              <a:t>5. </a:t>
            </a:r>
            <a:r>
              <a:rPr lang="en-US" altLang="en-US" sz="2000" b="1" dirty="0" err="1">
                <a:solidFill>
                  <a:srgbClr val="C00000"/>
                </a:solidFill>
              </a:rPr>
              <a:t>Điều</a:t>
            </a:r>
            <a:r>
              <a:rPr lang="en-US" altLang="en-US" sz="2000" b="1" dirty="0">
                <a:solidFill>
                  <a:srgbClr val="C00000"/>
                </a:solidFill>
              </a:rPr>
              <a:t> </a:t>
            </a:r>
            <a:r>
              <a:rPr lang="en-US" altLang="en-US" sz="2000" b="1" dirty="0" err="1">
                <a:solidFill>
                  <a:srgbClr val="C00000"/>
                </a:solidFill>
              </a:rPr>
              <a:t>trị</a:t>
            </a:r>
            <a:r>
              <a:rPr lang="en-US" altLang="en-US" sz="2000" b="1" dirty="0">
                <a:solidFill>
                  <a:srgbClr val="C00000"/>
                </a:solidFill>
              </a:rPr>
              <a:t> </a:t>
            </a:r>
            <a:r>
              <a:rPr lang="en-US" altLang="en-US" sz="2000" b="1" dirty="0" err="1">
                <a:solidFill>
                  <a:srgbClr val="C00000"/>
                </a:solidFill>
              </a:rPr>
              <a:t>nguyên</a:t>
            </a:r>
            <a:r>
              <a:rPr lang="en-US" altLang="en-US" sz="2000" b="1" dirty="0">
                <a:solidFill>
                  <a:srgbClr val="C00000"/>
                </a:solidFill>
              </a:rPr>
              <a:t> </a:t>
            </a:r>
            <a:r>
              <a:rPr lang="en-US" altLang="en-US" sz="2000" b="1" dirty="0" err="1" smtClean="0">
                <a:solidFill>
                  <a:srgbClr val="C00000"/>
                </a:solidFill>
              </a:rPr>
              <a:t>nhân</a:t>
            </a:r>
            <a:endParaRPr lang="en-US" altLang="en-US" sz="2000" b="1" dirty="0">
              <a:solidFill>
                <a:srgbClr val="C00000"/>
              </a:solidFill>
            </a:endParaRPr>
          </a:p>
          <a:p>
            <a:pPr marL="880544" lvl="1" indent="-474139">
              <a:lnSpc>
                <a:spcPct val="115000"/>
              </a:lnSpc>
              <a:buFont typeface="Wingdings" pitchFamily="2" charset="2"/>
              <a:buChar char="v"/>
            </a:pPr>
            <a:r>
              <a:rPr lang="en-US" altLang="en-US" sz="2200" dirty="0" err="1"/>
              <a:t>Tuỳ</a:t>
            </a:r>
            <a:r>
              <a:rPr lang="en-US" altLang="en-US" sz="2200" dirty="0"/>
              <a:t> </a:t>
            </a:r>
            <a:r>
              <a:rPr lang="en-US" altLang="en-US" sz="2200" dirty="0" err="1"/>
              <a:t>từng</a:t>
            </a:r>
            <a:r>
              <a:rPr lang="en-US" altLang="en-US" sz="2200" dirty="0"/>
              <a:t> </a:t>
            </a:r>
            <a:r>
              <a:rPr lang="en-US" altLang="en-US" sz="2200" dirty="0" err="1"/>
              <a:t>nguyên</a:t>
            </a:r>
            <a:r>
              <a:rPr lang="en-US" altLang="en-US" sz="2200" dirty="0"/>
              <a:t> </a:t>
            </a:r>
            <a:r>
              <a:rPr lang="en-US" altLang="en-US" sz="2200" dirty="0" err="1"/>
              <a:t>nhân</a:t>
            </a:r>
            <a:r>
              <a:rPr lang="en-US" altLang="en-US" sz="2200" dirty="0"/>
              <a:t> </a:t>
            </a:r>
          </a:p>
          <a:p>
            <a:pPr marL="880544" lvl="1" indent="-474139">
              <a:lnSpc>
                <a:spcPct val="115000"/>
              </a:lnSpc>
              <a:buFont typeface="Wingdings" pitchFamily="2" charset="2"/>
              <a:buChar char="v"/>
            </a:pPr>
            <a:r>
              <a:rPr lang="en-US" altLang="en-US" sz="2200" dirty="0" err="1"/>
              <a:t>Chỉ</a:t>
            </a:r>
            <a:r>
              <a:rPr lang="en-US" altLang="en-US" sz="2200" dirty="0"/>
              <a:t> </a:t>
            </a:r>
            <a:r>
              <a:rPr lang="en-US" altLang="en-US" sz="2200" dirty="0" err="1"/>
              <a:t>khi</a:t>
            </a:r>
            <a:r>
              <a:rPr lang="en-US" altLang="en-US" sz="2200" dirty="0"/>
              <a:t> </a:t>
            </a:r>
            <a:r>
              <a:rPr lang="en-US" altLang="en-US" sz="2200" dirty="0" err="1"/>
              <a:t>nào</a:t>
            </a:r>
            <a:r>
              <a:rPr lang="en-US" altLang="en-US" sz="2200" dirty="0"/>
              <a:t> </a:t>
            </a:r>
            <a:r>
              <a:rPr lang="en-US" altLang="en-US" sz="2200" dirty="0" err="1"/>
              <a:t>loại</a:t>
            </a:r>
            <a:r>
              <a:rPr lang="en-US" altLang="en-US" sz="2200" dirty="0"/>
              <a:t> </a:t>
            </a:r>
            <a:r>
              <a:rPr lang="en-US" altLang="en-US" sz="2200" dirty="0" err="1"/>
              <a:t>bỏ</a:t>
            </a:r>
            <a:r>
              <a:rPr lang="en-US" altLang="en-US" sz="2200" dirty="0"/>
              <a:t> </a:t>
            </a:r>
            <a:r>
              <a:rPr lang="en-US" altLang="en-US" sz="2200" dirty="0" err="1"/>
              <a:t>được</a:t>
            </a:r>
            <a:r>
              <a:rPr lang="en-US" altLang="en-US" sz="2200" dirty="0"/>
              <a:t> </a:t>
            </a:r>
            <a:r>
              <a:rPr lang="en-US" altLang="en-US" sz="2200" dirty="0" err="1"/>
              <a:t>nguyên</a:t>
            </a:r>
            <a:r>
              <a:rPr lang="en-US" altLang="en-US" sz="2200" dirty="0"/>
              <a:t> </a:t>
            </a:r>
            <a:r>
              <a:rPr lang="en-US" altLang="en-US" sz="2200" dirty="0" err="1"/>
              <a:t>nhân</a:t>
            </a:r>
            <a:r>
              <a:rPr lang="en-US" altLang="en-US" sz="2200" dirty="0"/>
              <a:t> </a:t>
            </a:r>
            <a:r>
              <a:rPr lang="en-US" altLang="en-US" sz="2200" dirty="0" err="1"/>
              <a:t>gây</a:t>
            </a:r>
            <a:r>
              <a:rPr lang="en-US" altLang="en-US" sz="2200" dirty="0"/>
              <a:t> ARDS </a:t>
            </a:r>
            <a:r>
              <a:rPr lang="en-US" altLang="en-US" sz="2200" dirty="0" err="1"/>
              <a:t>mới</a:t>
            </a:r>
            <a:r>
              <a:rPr lang="en-US" altLang="en-US" sz="2200" dirty="0"/>
              <a:t> </a:t>
            </a:r>
            <a:r>
              <a:rPr lang="en-US" altLang="en-US" sz="2200" dirty="0" err="1"/>
              <a:t>có</a:t>
            </a:r>
            <a:r>
              <a:rPr lang="en-US" altLang="en-US" sz="2200" dirty="0"/>
              <a:t> </a:t>
            </a:r>
            <a:r>
              <a:rPr lang="en-US" altLang="en-US" sz="2200" dirty="0" err="1"/>
              <a:t>thể</a:t>
            </a:r>
            <a:r>
              <a:rPr lang="en-US" altLang="en-US" sz="2200" dirty="0"/>
              <a:t> </a:t>
            </a:r>
            <a:r>
              <a:rPr lang="en-US" altLang="en-US" sz="2200" dirty="0" err="1"/>
              <a:t>đưa</a:t>
            </a:r>
            <a:r>
              <a:rPr lang="en-US" altLang="en-US" sz="2200" dirty="0"/>
              <a:t> BN </a:t>
            </a:r>
            <a:r>
              <a:rPr lang="en-US" altLang="en-US" sz="2200" dirty="0" err="1"/>
              <a:t>ra</a:t>
            </a:r>
            <a:r>
              <a:rPr lang="en-US" altLang="en-US" sz="2200" dirty="0"/>
              <a:t> </a:t>
            </a:r>
            <a:r>
              <a:rPr lang="en-US" altLang="en-US" sz="2200" dirty="0" err="1"/>
              <a:t>khỏi</a:t>
            </a:r>
            <a:r>
              <a:rPr lang="en-US" altLang="en-US" sz="2200" dirty="0"/>
              <a:t> </a:t>
            </a:r>
            <a:r>
              <a:rPr lang="en-US" altLang="en-US" sz="2200" dirty="0" err="1"/>
              <a:t>tình</a:t>
            </a:r>
            <a:r>
              <a:rPr lang="en-US" altLang="en-US" sz="2200" dirty="0"/>
              <a:t> </a:t>
            </a:r>
            <a:r>
              <a:rPr lang="en-US" altLang="en-US" sz="2200" dirty="0" err="1"/>
              <a:t>trạng</a:t>
            </a:r>
            <a:r>
              <a:rPr lang="en-US" altLang="en-US" sz="2200" dirty="0"/>
              <a:t> </a:t>
            </a:r>
            <a:r>
              <a:rPr lang="en-US" altLang="en-US" sz="2200" dirty="0" err="1"/>
              <a:t>suy</a:t>
            </a:r>
            <a:r>
              <a:rPr lang="en-US" altLang="en-US" sz="2200" dirty="0"/>
              <a:t> </a:t>
            </a:r>
            <a:r>
              <a:rPr lang="en-US" altLang="en-US" sz="2200" dirty="0" err="1"/>
              <a:t>hô</a:t>
            </a:r>
            <a:r>
              <a:rPr lang="en-US" altLang="en-US" sz="2200" dirty="0"/>
              <a:t> </a:t>
            </a:r>
            <a:r>
              <a:rPr lang="en-US" altLang="en-US" sz="2200" dirty="0" err="1"/>
              <a:t>hấp</a:t>
            </a:r>
            <a:r>
              <a:rPr lang="en-US" altLang="en-US" sz="2200" dirty="0"/>
              <a:t> do ARDS.</a:t>
            </a:r>
          </a:p>
        </p:txBody>
      </p:sp>
    </p:spTree>
    <p:extLst>
      <p:ext uri="{BB962C8B-B14F-4D97-AF65-F5344CB8AC3E}">
        <p14:creationId xmlns:p14="http://schemas.microsoft.com/office/powerpoint/2010/main" val="2431056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381000"/>
            <a:ext cx="7772400" cy="1016000"/>
          </a:xfrm>
        </p:spPr>
        <p:txBody>
          <a:bodyPr/>
          <a:lstStyle/>
          <a:p>
            <a:pPr>
              <a:defRPr/>
            </a:pPr>
            <a:r>
              <a:rPr lang="en-US" dirty="0" smtClean="0">
                <a:solidFill>
                  <a:schemeClr val="tx1"/>
                </a:solidFill>
                <a:latin typeface="Tahoma" pitchFamily="34" charset="0"/>
              </a:rPr>
              <a:t> </a:t>
            </a:r>
            <a:r>
              <a:rPr lang="en-US" sz="4000" b="1" dirty="0" err="1">
                <a:solidFill>
                  <a:srgbClr val="C00000"/>
                </a:solidFill>
              </a:rPr>
              <a:t>Biến</a:t>
            </a:r>
            <a:r>
              <a:rPr lang="en-US" sz="4000" b="1" dirty="0">
                <a:solidFill>
                  <a:srgbClr val="C00000"/>
                </a:solidFill>
              </a:rPr>
              <a:t> </a:t>
            </a:r>
            <a:r>
              <a:rPr lang="en-US" sz="4000" b="1" dirty="0" err="1">
                <a:solidFill>
                  <a:srgbClr val="C00000"/>
                </a:solidFill>
              </a:rPr>
              <a:t>chứng</a:t>
            </a:r>
            <a:endParaRPr lang="en-US" sz="4000" b="1" dirty="0">
              <a:solidFill>
                <a:srgbClr val="C00000"/>
              </a:solidFill>
            </a:endParaRPr>
          </a:p>
        </p:txBody>
      </p:sp>
      <p:sp>
        <p:nvSpPr>
          <p:cNvPr id="55299" name="Rectangle 3"/>
          <p:cNvSpPr>
            <a:spLocks noGrp="1" noChangeArrowheads="1"/>
          </p:cNvSpPr>
          <p:nvPr>
            <p:ph sz="quarter" idx="1"/>
          </p:nvPr>
        </p:nvSpPr>
        <p:spPr>
          <a:xfrm>
            <a:off x="304800" y="1600200"/>
            <a:ext cx="8458200" cy="4605867"/>
          </a:xfrm>
        </p:spPr>
        <p:txBody>
          <a:bodyPr>
            <a:normAutofit lnSpcReduction="10000"/>
          </a:bodyPr>
          <a:lstStyle/>
          <a:p>
            <a:pPr marL="0" indent="0" algn="just">
              <a:lnSpc>
                <a:spcPct val="150000"/>
              </a:lnSpc>
              <a:buNone/>
            </a:pPr>
            <a:r>
              <a:rPr lang="en-US" altLang="en-US" sz="2489" b="1" dirty="0" smtClean="0">
                <a:solidFill>
                  <a:srgbClr val="C00000"/>
                </a:solidFill>
              </a:rPr>
              <a:t>1. </a:t>
            </a:r>
            <a:r>
              <a:rPr lang="en-US" altLang="en-US" sz="2489" b="1" dirty="0" err="1" smtClean="0">
                <a:solidFill>
                  <a:srgbClr val="C00000"/>
                </a:solidFill>
              </a:rPr>
              <a:t>Viêm</a:t>
            </a:r>
            <a:r>
              <a:rPr lang="en-US" altLang="en-US" sz="2489" b="1" dirty="0" smtClean="0">
                <a:solidFill>
                  <a:srgbClr val="C00000"/>
                </a:solidFill>
              </a:rPr>
              <a:t> </a:t>
            </a:r>
            <a:r>
              <a:rPr lang="en-US" altLang="en-US" sz="2489" b="1" dirty="0" err="1">
                <a:solidFill>
                  <a:srgbClr val="C00000"/>
                </a:solidFill>
              </a:rPr>
              <a:t>phổi</a:t>
            </a:r>
            <a:r>
              <a:rPr lang="en-US" altLang="en-US" sz="2489" b="1" dirty="0">
                <a:solidFill>
                  <a:srgbClr val="C00000"/>
                </a:solidFill>
              </a:rPr>
              <a:t> </a:t>
            </a:r>
            <a:r>
              <a:rPr lang="en-US" altLang="en-US" sz="2489" b="1" dirty="0" err="1">
                <a:solidFill>
                  <a:srgbClr val="C00000"/>
                </a:solidFill>
              </a:rPr>
              <a:t>bệnh</a:t>
            </a:r>
            <a:r>
              <a:rPr lang="en-US" altLang="en-US" sz="2489" b="1" dirty="0">
                <a:solidFill>
                  <a:srgbClr val="C00000"/>
                </a:solidFill>
              </a:rPr>
              <a:t> </a:t>
            </a:r>
            <a:r>
              <a:rPr lang="en-US" altLang="en-US" sz="2489" b="1" dirty="0" err="1">
                <a:solidFill>
                  <a:srgbClr val="C00000"/>
                </a:solidFill>
              </a:rPr>
              <a:t>viện</a:t>
            </a:r>
            <a:r>
              <a:rPr lang="en-US" altLang="en-US" sz="2489" b="1" dirty="0">
                <a:solidFill>
                  <a:srgbClr val="C00000"/>
                </a:solidFill>
              </a:rPr>
              <a:t>: </a:t>
            </a:r>
            <a:r>
              <a:rPr lang="en-US" altLang="en-US" sz="2489" dirty="0" err="1"/>
              <a:t>khó</a:t>
            </a:r>
            <a:r>
              <a:rPr lang="en-US" altLang="en-US" sz="2489" dirty="0"/>
              <a:t> </a:t>
            </a:r>
            <a:r>
              <a:rPr lang="en-US" altLang="en-US" sz="2489" dirty="0" err="1"/>
              <a:t>tránh</a:t>
            </a:r>
            <a:r>
              <a:rPr lang="en-US" altLang="en-US" sz="2489" dirty="0"/>
              <a:t>, </a:t>
            </a:r>
            <a:r>
              <a:rPr lang="en-US" altLang="en-US" sz="2489" dirty="0" err="1"/>
              <a:t>hạn</a:t>
            </a:r>
            <a:r>
              <a:rPr lang="en-US" altLang="en-US" sz="2489" dirty="0"/>
              <a:t> </a:t>
            </a:r>
            <a:r>
              <a:rPr lang="en-US" altLang="en-US" sz="2489" dirty="0" err="1"/>
              <a:t>chế</a:t>
            </a:r>
            <a:r>
              <a:rPr lang="en-US" altLang="en-US" sz="2489" dirty="0"/>
              <a:t> </a:t>
            </a:r>
            <a:r>
              <a:rPr lang="en-US" altLang="en-US" sz="2489" dirty="0" err="1"/>
              <a:t>bằng</a:t>
            </a:r>
            <a:r>
              <a:rPr lang="en-US" altLang="en-US" sz="2489" dirty="0"/>
              <a:t> </a:t>
            </a:r>
            <a:r>
              <a:rPr lang="en-US" altLang="en-US" sz="2489" dirty="0" err="1"/>
              <a:t>cách</a:t>
            </a:r>
            <a:r>
              <a:rPr lang="en-US" altLang="en-US" sz="2489" dirty="0"/>
              <a:t>: </a:t>
            </a:r>
            <a:r>
              <a:rPr lang="en-US" altLang="en-US" sz="2489" dirty="0" err="1"/>
              <a:t>tuân</a:t>
            </a:r>
            <a:r>
              <a:rPr lang="en-US" altLang="en-US" sz="2489" dirty="0"/>
              <a:t> </a:t>
            </a:r>
            <a:r>
              <a:rPr lang="en-US" altLang="en-US" sz="2489" dirty="0" err="1"/>
              <a:t>thủ</a:t>
            </a:r>
            <a:r>
              <a:rPr lang="en-US" altLang="en-US" sz="2489" dirty="0"/>
              <a:t> </a:t>
            </a:r>
            <a:r>
              <a:rPr lang="en-US" altLang="en-US" sz="2489" dirty="0" err="1"/>
              <a:t>nghiêm</a:t>
            </a:r>
            <a:r>
              <a:rPr lang="en-US" altLang="en-US" sz="2489" dirty="0"/>
              <a:t> </a:t>
            </a:r>
            <a:r>
              <a:rPr lang="en-US" altLang="en-US" sz="2489" dirty="0" err="1"/>
              <a:t>ngặt</a:t>
            </a:r>
            <a:r>
              <a:rPr lang="en-US" altLang="en-US" sz="2489" dirty="0"/>
              <a:t> qui </a:t>
            </a:r>
            <a:r>
              <a:rPr lang="en-US" altLang="en-US" sz="2489" dirty="0" err="1"/>
              <a:t>tắc</a:t>
            </a:r>
            <a:r>
              <a:rPr lang="en-US" altLang="en-US" sz="2489" dirty="0"/>
              <a:t> </a:t>
            </a:r>
            <a:r>
              <a:rPr lang="en-US" altLang="en-US" sz="2489" dirty="0" err="1" smtClean="0"/>
              <a:t>vệ</a:t>
            </a:r>
            <a:r>
              <a:rPr lang="en-US" altLang="en-US" sz="2489" dirty="0" smtClean="0"/>
              <a:t> </a:t>
            </a:r>
            <a:r>
              <a:rPr lang="en-US" altLang="en-US" sz="2489" dirty="0" err="1"/>
              <a:t>sinh</a:t>
            </a:r>
            <a:r>
              <a:rPr lang="en-US" altLang="en-US" sz="2489" dirty="0"/>
              <a:t>, </a:t>
            </a:r>
            <a:r>
              <a:rPr lang="en-US" altLang="en-US" sz="2489" dirty="0" err="1"/>
              <a:t>dụng</a:t>
            </a:r>
            <a:r>
              <a:rPr lang="en-US" altLang="en-US" sz="2489" dirty="0"/>
              <a:t> </a:t>
            </a:r>
            <a:r>
              <a:rPr lang="en-US" altLang="en-US" sz="2489" dirty="0" err="1"/>
              <a:t>cụ</a:t>
            </a:r>
            <a:r>
              <a:rPr lang="en-US" altLang="en-US" sz="2489" dirty="0"/>
              <a:t> </a:t>
            </a:r>
            <a:r>
              <a:rPr lang="en-US" altLang="en-US" sz="2489" dirty="0" err="1"/>
              <a:t>dùng</a:t>
            </a:r>
            <a:r>
              <a:rPr lang="en-US" altLang="en-US" sz="2489" dirty="0"/>
              <a:t> 1 </a:t>
            </a:r>
            <a:r>
              <a:rPr lang="en-US" altLang="en-US" sz="2489" dirty="0" err="1"/>
              <a:t>lần</a:t>
            </a:r>
            <a:r>
              <a:rPr lang="en-US" altLang="en-US" sz="2489" dirty="0"/>
              <a:t>, </a:t>
            </a:r>
            <a:r>
              <a:rPr lang="en-US" altLang="en-US" sz="2489" dirty="0" err="1"/>
              <a:t>kháng</a:t>
            </a:r>
            <a:r>
              <a:rPr lang="en-US" altLang="en-US" sz="2489" dirty="0"/>
              <a:t> </a:t>
            </a:r>
            <a:r>
              <a:rPr lang="en-US" altLang="en-US" sz="2489" dirty="0" err="1"/>
              <a:t>sinh</a:t>
            </a:r>
            <a:r>
              <a:rPr lang="en-US" altLang="en-US" sz="2489" dirty="0"/>
              <a:t> </a:t>
            </a:r>
            <a:r>
              <a:rPr lang="en-US" altLang="en-US" sz="2489" dirty="0" err="1"/>
              <a:t>theo</a:t>
            </a:r>
            <a:r>
              <a:rPr lang="en-US" altLang="en-US" sz="2489" dirty="0"/>
              <a:t> </a:t>
            </a:r>
            <a:r>
              <a:rPr lang="en-US" altLang="en-US" sz="2489" dirty="0" err="1"/>
              <a:t>điều</a:t>
            </a:r>
            <a:r>
              <a:rPr lang="en-US" altLang="en-US" sz="2489" dirty="0"/>
              <a:t> </a:t>
            </a:r>
            <a:r>
              <a:rPr lang="en-US" altLang="en-US" sz="2489" dirty="0" err="1"/>
              <a:t>tra</a:t>
            </a:r>
            <a:r>
              <a:rPr lang="en-US" altLang="en-US" sz="2489" dirty="0"/>
              <a:t> </a:t>
            </a:r>
            <a:r>
              <a:rPr lang="en-US" altLang="en-US" sz="2489" dirty="0" err="1"/>
              <a:t>dịch</a:t>
            </a:r>
            <a:r>
              <a:rPr lang="en-US" altLang="en-US" sz="2489" dirty="0"/>
              <a:t> </a:t>
            </a:r>
            <a:r>
              <a:rPr lang="en-US" altLang="en-US" sz="2489" dirty="0" err="1"/>
              <a:t>tễ</a:t>
            </a:r>
            <a:r>
              <a:rPr lang="en-US" altLang="en-US" sz="2489" dirty="0"/>
              <a:t> </a:t>
            </a:r>
            <a:r>
              <a:rPr lang="en-US" altLang="en-US" sz="2489" dirty="0" err="1"/>
              <a:t>tại</a:t>
            </a:r>
            <a:r>
              <a:rPr lang="en-US" altLang="en-US" sz="2489" dirty="0"/>
              <a:t> </a:t>
            </a:r>
            <a:r>
              <a:rPr lang="en-US" altLang="en-US" sz="2489" dirty="0" err="1"/>
              <a:t>cơ</a:t>
            </a:r>
            <a:r>
              <a:rPr lang="en-US" altLang="en-US" sz="2489" dirty="0"/>
              <a:t> </a:t>
            </a:r>
            <a:r>
              <a:rPr lang="en-US" altLang="en-US" sz="2489" dirty="0" err="1"/>
              <a:t>sở</a:t>
            </a:r>
            <a:r>
              <a:rPr lang="en-US" altLang="en-US" sz="2489" dirty="0"/>
              <a:t> </a:t>
            </a:r>
            <a:r>
              <a:rPr lang="en-US" altLang="en-US" sz="2489" dirty="0" err="1" smtClean="0"/>
              <a:t>đó</a:t>
            </a:r>
            <a:r>
              <a:rPr lang="en-US" altLang="en-US" sz="2489" dirty="0" smtClean="0"/>
              <a:t>. </a:t>
            </a:r>
            <a:endParaRPr lang="en-US" altLang="en-US" sz="2489" dirty="0"/>
          </a:p>
          <a:p>
            <a:pPr marL="0" indent="0" algn="just">
              <a:lnSpc>
                <a:spcPct val="150000"/>
              </a:lnSpc>
              <a:buNone/>
            </a:pPr>
            <a:r>
              <a:rPr lang="en-US" altLang="en-US" sz="2489" b="1" dirty="0" smtClean="0">
                <a:solidFill>
                  <a:srgbClr val="C00000"/>
                </a:solidFill>
              </a:rPr>
              <a:t>2. </a:t>
            </a:r>
            <a:r>
              <a:rPr lang="en-US" altLang="en-US" sz="2489" b="1" dirty="0" err="1" smtClean="0">
                <a:solidFill>
                  <a:srgbClr val="C00000"/>
                </a:solidFill>
              </a:rPr>
              <a:t>Tràn</a:t>
            </a:r>
            <a:r>
              <a:rPr lang="en-US" altLang="en-US" sz="2489" b="1" dirty="0" smtClean="0">
                <a:solidFill>
                  <a:srgbClr val="C00000"/>
                </a:solidFill>
              </a:rPr>
              <a:t> </a:t>
            </a:r>
            <a:r>
              <a:rPr lang="en-US" altLang="en-US" sz="2489" b="1" dirty="0" err="1">
                <a:solidFill>
                  <a:srgbClr val="C00000"/>
                </a:solidFill>
              </a:rPr>
              <a:t>khí</a:t>
            </a:r>
            <a:r>
              <a:rPr lang="en-US" altLang="en-US" sz="2489" b="1" dirty="0">
                <a:solidFill>
                  <a:srgbClr val="C00000"/>
                </a:solidFill>
              </a:rPr>
              <a:t> </a:t>
            </a:r>
            <a:r>
              <a:rPr lang="en-US" altLang="en-US" sz="2489" b="1" dirty="0" err="1">
                <a:solidFill>
                  <a:srgbClr val="C00000"/>
                </a:solidFill>
              </a:rPr>
              <a:t>màng</a:t>
            </a:r>
            <a:r>
              <a:rPr lang="en-US" altLang="en-US" sz="2489" b="1" dirty="0">
                <a:solidFill>
                  <a:srgbClr val="C00000"/>
                </a:solidFill>
              </a:rPr>
              <a:t> </a:t>
            </a:r>
            <a:r>
              <a:rPr lang="en-US" altLang="en-US" sz="2489" b="1" dirty="0" err="1">
                <a:solidFill>
                  <a:srgbClr val="C00000"/>
                </a:solidFill>
              </a:rPr>
              <a:t>phổi</a:t>
            </a:r>
            <a:r>
              <a:rPr lang="en-US" altLang="en-US" sz="2489" b="1" dirty="0">
                <a:solidFill>
                  <a:srgbClr val="C00000"/>
                </a:solidFill>
              </a:rPr>
              <a:t>: </a:t>
            </a:r>
            <a:r>
              <a:rPr lang="en-US" altLang="en-US" sz="2489" dirty="0"/>
              <a:t>hay </a:t>
            </a:r>
            <a:r>
              <a:rPr lang="en-US" altLang="en-US" sz="2489" dirty="0" err="1"/>
              <a:t>gặp</a:t>
            </a:r>
            <a:r>
              <a:rPr lang="en-US" altLang="en-US" sz="2489" dirty="0"/>
              <a:t> </a:t>
            </a:r>
            <a:r>
              <a:rPr lang="en-US" altLang="en-US" sz="2489" dirty="0" err="1"/>
              <a:t>và</a:t>
            </a:r>
            <a:r>
              <a:rPr lang="en-US" altLang="en-US" sz="2489" dirty="0"/>
              <a:t> </a:t>
            </a:r>
            <a:r>
              <a:rPr lang="en-US" altLang="en-US" sz="2489" dirty="0" err="1"/>
              <a:t>là</a:t>
            </a:r>
            <a:r>
              <a:rPr lang="en-US" altLang="en-US" sz="2489" dirty="0"/>
              <a:t> 1 </a:t>
            </a:r>
            <a:r>
              <a:rPr lang="en-US" altLang="en-US" sz="2489" dirty="0" err="1"/>
              <a:t>nguyên</a:t>
            </a:r>
            <a:r>
              <a:rPr lang="en-US" altLang="en-US" sz="2489" dirty="0"/>
              <a:t> </a:t>
            </a:r>
            <a:r>
              <a:rPr lang="en-US" altLang="en-US" sz="2489" dirty="0" err="1"/>
              <a:t>nhân</a:t>
            </a:r>
            <a:r>
              <a:rPr lang="en-US" altLang="en-US" sz="2489" dirty="0"/>
              <a:t> </a:t>
            </a:r>
            <a:r>
              <a:rPr lang="en-US" altLang="en-US" sz="2489" dirty="0" err="1"/>
              <a:t>gây</a:t>
            </a:r>
            <a:r>
              <a:rPr lang="en-US" altLang="en-US" sz="2489" dirty="0"/>
              <a:t> </a:t>
            </a:r>
            <a:r>
              <a:rPr lang="en-US" altLang="en-US" sz="2489" dirty="0" err="1"/>
              <a:t>tử</a:t>
            </a:r>
            <a:r>
              <a:rPr lang="en-US" altLang="en-US" sz="2489" dirty="0"/>
              <a:t> </a:t>
            </a:r>
            <a:r>
              <a:rPr lang="en-US" altLang="en-US" sz="2489" dirty="0" err="1"/>
              <a:t>vong</a:t>
            </a:r>
            <a:r>
              <a:rPr lang="en-US" altLang="en-US" sz="2489" dirty="0"/>
              <a:t>, </a:t>
            </a:r>
            <a:r>
              <a:rPr lang="en-US" altLang="en-US" sz="2489" dirty="0" err="1"/>
              <a:t>hạn</a:t>
            </a:r>
            <a:r>
              <a:rPr lang="en-US" altLang="en-US" sz="2489" dirty="0"/>
              <a:t> </a:t>
            </a:r>
            <a:r>
              <a:rPr lang="en-US" altLang="en-US" sz="2489" dirty="0" err="1"/>
              <a:t>chế</a:t>
            </a:r>
            <a:r>
              <a:rPr lang="en-US" altLang="en-US" sz="2489" dirty="0"/>
              <a:t> </a:t>
            </a:r>
            <a:r>
              <a:rPr lang="en-US" altLang="en-US" sz="2489" dirty="0" err="1"/>
              <a:t>bằng</a:t>
            </a:r>
            <a:r>
              <a:rPr lang="en-US" altLang="en-US" sz="2489" dirty="0"/>
              <a:t> </a:t>
            </a:r>
            <a:r>
              <a:rPr lang="en-US" altLang="en-US" sz="2489" dirty="0" err="1"/>
              <a:t>cách</a:t>
            </a:r>
            <a:r>
              <a:rPr lang="en-US" altLang="en-US" sz="2489" dirty="0"/>
              <a:t> </a:t>
            </a:r>
            <a:r>
              <a:rPr lang="en-US" altLang="en-US" sz="2489" dirty="0" err="1"/>
              <a:t>thở</a:t>
            </a:r>
            <a:r>
              <a:rPr lang="en-US" altLang="en-US" sz="2489" dirty="0"/>
              <a:t> </a:t>
            </a:r>
            <a:r>
              <a:rPr lang="en-US" altLang="en-US" sz="2489" dirty="0" err="1"/>
              <a:t>kiểu</a:t>
            </a:r>
            <a:r>
              <a:rPr lang="en-US" altLang="en-US" sz="2489" dirty="0"/>
              <a:t> PCV, </a:t>
            </a:r>
            <a:r>
              <a:rPr lang="en-US" altLang="en-US" sz="2489" dirty="0" err="1"/>
              <a:t>giới</a:t>
            </a:r>
            <a:r>
              <a:rPr lang="en-US" altLang="en-US" sz="2489" dirty="0"/>
              <a:t> </a:t>
            </a:r>
            <a:r>
              <a:rPr lang="en-US" altLang="en-US" sz="2489" dirty="0" err="1"/>
              <a:t>hạn</a:t>
            </a:r>
            <a:r>
              <a:rPr lang="en-US" altLang="en-US" sz="2489" dirty="0"/>
              <a:t> </a:t>
            </a:r>
            <a:r>
              <a:rPr lang="en-US" altLang="en-US" sz="2489" dirty="0" err="1"/>
              <a:t>áp</a:t>
            </a:r>
            <a:r>
              <a:rPr lang="en-US" altLang="en-US" sz="2489" dirty="0"/>
              <a:t> </a:t>
            </a:r>
            <a:r>
              <a:rPr lang="en-US" altLang="en-US" sz="2489" dirty="0" err="1"/>
              <a:t>lực</a:t>
            </a:r>
            <a:r>
              <a:rPr lang="en-US" altLang="en-US" sz="2489" dirty="0"/>
              <a:t> </a:t>
            </a:r>
            <a:r>
              <a:rPr lang="en-US" altLang="en-US" sz="2489" dirty="0" err="1"/>
              <a:t>thấp</a:t>
            </a:r>
            <a:r>
              <a:rPr lang="en-US" altLang="en-US" sz="2489" dirty="0"/>
              <a:t> </a:t>
            </a:r>
            <a:r>
              <a:rPr lang="en-US" altLang="en-US" sz="2489" dirty="0" err="1"/>
              <a:t>nhất</a:t>
            </a:r>
            <a:r>
              <a:rPr lang="en-US" altLang="en-US" sz="2489" dirty="0"/>
              <a:t> </a:t>
            </a:r>
            <a:r>
              <a:rPr lang="en-US" altLang="en-US" sz="2489" dirty="0" err="1"/>
              <a:t>có</a:t>
            </a:r>
            <a:r>
              <a:rPr lang="en-US" altLang="en-US" sz="2489" dirty="0"/>
              <a:t> </a:t>
            </a:r>
            <a:r>
              <a:rPr lang="en-US" altLang="en-US" sz="2489" dirty="0" err="1"/>
              <a:t>thể</a:t>
            </a:r>
            <a:r>
              <a:rPr lang="en-US" altLang="en-US" sz="2489" dirty="0"/>
              <a:t> </a:t>
            </a:r>
            <a:r>
              <a:rPr lang="en-US" altLang="en-US" sz="2489" dirty="0" err="1"/>
              <a:t>được</a:t>
            </a:r>
            <a:r>
              <a:rPr lang="en-US" altLang="en-US" sz="2489" dirty="0"/>
              <a:t>, </a:t>
            </a:r>
            <a:r>
              <a:rPr lang="en-US" altLang="en-US" sz="2489" dirty="0" err="1"/>
              <a:t>khi</a:t>
            </a:r>
            <a:r>
              <a:rPr lang="en-US" altLang="en-US" sz="2489" dirty="0"/>
              <a:t> TKMP </a:t>
            </a:r>
            <a:r>
              <a:rPr lang="en-US" altLang="en-US" sz="2489" dirty="0" err="1"/>
              <a:t>bắt</a:t>
            </a:r>
            <a:r>
              <a:rPr lang="en-US" altLang="en-US" sz="2489" dirty="0"/>
              <a:t> </a:t>
            </a:r>
            <a:r>
              <a:rPr lang="en-US" altLang="en-US" sz="2489" dirty="0" err="1"/>
              <a:t>buộc</a:t>
            </a:r>
            <a:r>
              <a:rPr lang="en-US" altLang="en-US" sz="2489" dirty="0"/>
              <a:t> </a:t>
            </a:r>
            <a:r>
              <a:rPr lang="en-US" altLang="en-US" sz="2489" dirty="0" err="1"/>
              <a:t>phải</a:t>
            </a:r>
            <a:r>
              <a:rPr lang="en-US" altLang="en-US" sz="2489" dirty="0"/>
              <a:t> </a:t>
            </a:r>
            <a:r>
              <a:rPr lang="en-US" altLang="en-US" sz="2489" dirty="0" err="1"/>
              <a:t>giảm</a:t>
            </a:r>
            <a:r>
              <a:rPr lang="en-US" altLang="en-US" sz="2489" dirty="0"/>
              <a:t> PEEP </a:t>
            </a:r>
            <a:r>
              <a:rPr lang="en-US" altLang="en-US" sz="2489" dirty="0" err="1"/>
              <a:t>đến</a:t>
            </a:r>
            <a:r>
              <a:rPr lang="en-US" altLang="en-US" sz="2489" dirty="0"/>
              <a:t> </a:t>
            </a:r>
            <a:r>
              <a:rPr lang="en-US" altLang="en-US" sz="2489" dirty="0" err="1"/>
              <a:t>mức</a:t>
            </a:r>
            <a:r>
              <a:rPr lang="en-US" altLang="en-US" sz="2489" dirty="0"/>
              <a:t> </a:t>
            </a:r>
            <a:r>
              <a:rPr lang="en-US" altLang="en-US" sz="2489" dirty="0" err="1"/>
              <a:t>thấp</a:t>
            </a:r>
            <a:r>
              <a:rPr lang="en-US" altLang="en-US" sz="2489" dirty="0"/>
              <a:t> </a:t>
            </a:r>
            <a:r>
              <a:rPr lang="en-US" altLang="en-US" sz="2489" dirty="0" err="1"/>
              <a:t>nhất</a:t>
            </a:r>
            <a:r>
              <a:rPr lang="en-US" altLang="en-US" sz="2489" dirty="0"/>
              <a:t> </a:t>
            </a:r>
            <a:r>
              <a:rPr lang="en-US" altLang="en-US" sz="2489" dirty="0" err="1"/>
              <a:t>có</a:t>
            </a:r>
            <a:r>
              <a:rPr lang="en-US" altLang="en-US" sz="2489" dirty="0"/>
              <a:t> </a:t>
            </a:r>
            <a:r>
              <a:rPr lang="en-US" altLang="en-US" sz="2489" dirty="0" err="1"/>
              <a:t>thể</a:t>
            </a:r>
            <a:r>
              <a:rPr lang="en-US" altLang="en-US" sz="2489" dirty="0"/>
              <a:t> </a:t>
            </a:r>
            <a:r>
              <a:rPr lang="en-US" altLang="en-US" sz="2489" dirty="0" err="1"/>
              <a:t>được</a:t>
            </a:r>
            <a:r>
              <a:rPr lang="en-US" altLang="en-US" sz="2489" dirty="0"/>
              <a:t>, </a:t>
            </a:r>
            <a:r>
              <a:rPr lang="en-US" altLang="en-US" sz="2489" dirty="0" err="1"/>
              <a:t>kết</a:t>
            </a:r>
            <a:r>
              <a:rPr lang="en-US" altLang="en-US" sz="2489" dirty="0"/>
              <a:t> </a:t>
            </a:r>
            <a:r>
              <a:rPr lang="en-US" altLang="en-US" sz="2489" dirty="0" err="1"/>
              <a:t>hợp</a:t>
            </a:r>
            <a:r>
              <a:rPr lang="en-US" altLang="en-US" sz="2489" dirty="0"/>
              <a:t> </a:t>
            </a:r>
            <a:r>
              <a:rPr lang="en-US" altLang="en-US" sz="2489" dirty="0" err="1"/>
              <a:t>dẫn</a:t>
            </a:r>
            <a:r>
              <a:rPr lang="en-US" altLang="en-US" sz="2489" dirty="0"/>
              <a:t> </a:t>
            </a:r>
            <a:r>
              <a:rPr lang="en-US" altLang="en-US" sz="2489" dirty="0" err="1"/>
              <a:t>lưu</a:t>
            </a:r>
            <a:r>
              <a:rPr lang="en-US" altLang="en-US" sz="2489" dirty="0"/>
              <a:t> </a:t>
            </a:r>
            <a:r>
              <a:rPr lang="en-US" altLang="en-US" sz="2489" dirty="0" err="1"/>
              <a:t>ống</a:t>
            </a:r>
            <a:r>
              <a:rPr lang="en-US" altLang="en-US" sz="2489" dirty="0"/>
              <a:t> </a:t>
            </a:r>
            <a:r>
              <a:rPr lang="en-US" altLang="en-US" sz="2489" dirty="0" err="1"/>
              <a:t>lớn</a:t>
            </a:r>
            <a:r>
              <a:rPr lang="en-US" altLang="en-US" sz="2489" dirty="0"/>
              <a:t>, </a:t>
            </a:r>
            <a:r>
              <a:rPr lang="en-US" altLang="en-US" sz="2489" dirty="0" err="1"/>
              <a:t>áp</a:t>
            </a:r>
            <a:r>
              <a:rPr lang="en-US" altLang="en-US" sz="2489" dirty="0"/>
              <a:t> </a:t>
            </a:r>
            <a:r>
              <a:rPr lang="en-US" altLang="en-US" sz="2489" dirty="0" err="1"/>
              <a:t>lực</a:t>
            </a:r>
            <a:r>
              <a:rPr lang="en-US" altLang="en-US" sz="2489" dirty="0"/>
              <a:t> </a:t>
            </a:r>
            <a:r>
              <a:rPr lang="en-US" altLang="en-US" sz="2489" dirty="0" err="1"/>
              <a:t>hút</a:t>
            </a:r>
            <a:r>
              <a:rPr lang="en-US" altLang="en-US" sz="2489" dirty="0"/>
              <a:t> </a:t>
            </a:r>
            <a:r>
              <a:rPr lang="en-US" altLang="en-US" sz="2489" dirty="0" err="1"/>
              <a:t>cao</a:t>
            </a:r>
            <a:r>
              <a:rPr lang="en-US" altLang="en-US" sz="2489" dirty="0"/>
              <a:t> </a:t>
            </a:r>
            <a:r>
              <a:rPr lang="en-US" altLang="en-US" sz="2489" dirty="0" err="1"/>
              <a:t>hơn</a:t>
            </a:r>
            <a:r>
              <a:rPr lang="en-US" altLang="en-US" sz="2489" dirty="0"/>
              <a:t> </a:t>
            </a:r>
            <a:r>
              <a:rPr lang="en-US" altLang="en-US" sz="2489" dirty="0" err="1"/>
              <a:t>áp</a:t>
            </a:r>
            <a:r>
              <a:rPr lang="en-US" altLang="en-US" sz="2489" dirty="0"/>
              <a:t> </a:t>
            </a:r>
            <a:r>
              <a:rPr lang="en-US" altLang="en-US" sz="2489" dirty="0" err="1"/>
              <a:t>lực</a:t>
            </a:r>
            <a:r>
              <a:rPr lang="en-US" altLang="en-US" sz="2489" dirty="0"/>
              <a:t> </a:t>
            </a:r>
            <a:r>
              <a:rPr lang="en-US" altLang="en-US" sz="2489" dirty="0" err="1"/>
              <a:t>máy</a:t>
            </a:r>
            <a:r>
              <a:rPr lang="en-US" altLang="en-US" sz="2489" dirty="0"/>
              <a:t> </a:t>
            </a:r>
            <a:r>
              <a:rPr lang="en-US" altLang="en-US" sz="2489" dirty="0" err="1" smtClean="0"/>
              <a:t>thở</a:t>
            </a:r>
            <a:r>
              <a:rPr lang="en-US" altLang="en-US" sz="2489" dirty="0"/>
              <a:t>.</a:t>
            </a:r>
          </a:p>
          <a:p>
            <a:pPr marL="541873" indent="-541873" algn="just">
              <a:lnSpc>
                <a:spcPct val="150000"/>
              </a:lnSpc>
              <a:buNone/>
            </a:pPr>
            <a:endParaRPr lang="en-US" altLang="en-US" b="1" dirty="0" smtClean="0"/>
          </a:p>
        </p:txBody>
      </p:sp>
    </p:spTree>
    <p:extLst>
      <p:ext uri="{BB962C8B-B14F-4D97-AF65-F5344CB8AC3E}">
        <p14:creationId xmlns:p14="http://schemas.microsoft.com/office/powerpoint/2010/main" val="3549161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3783189" y="444501"/>
            <a:ext cx="1285522"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ko-KR" sz="1778" dirty="0">
                <a:solidFill>
                  <a:schemeClr val="tx1"/>
                </a:solidFill>
                <a:effectLst>
                  <a:outerShdw blurRad="38100" dist="38100" dir="2700000" algn="tl">
                    <a:srgbClr val="000000"/>
                  </a:outerShdw>
                </a:effectLst>
                <a:latin typeface="Times New Roman" pitchFamily="18" charset="0"/>
                <a:cs typeface="Times New Roman" pitchFamily="18" charset="0"/>
              </a:rPr>
              <a:t>ARDS</a:t>
            </a:r>
            <a:endParaRPr lang="ko-KR" altLang="en-US" sz="1778"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3" name="직사각형 2"/>
          <p:cNvSpPr/>
          <p:nvPr/>
        </p:nvSpPr>
        <p:spPr>
          <a:xfrm>
            <a:off x="3783189" y="2349501"/>
            <a:ext cx="1285522"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Đạt</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tối</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ưu</a:t>
            </a:r>
            <a:endParaRPr lang="ko-KR" altLang="en-US" sz="16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4" name="직사각형 3"/>
          <p:cNvSpPr/>
          <p:nvPr/>
        </p:nvSpPr>
        <p:spPr>
          <a:xfrm>
            <a:off x="1659467" y="3496734"/>
            <a:ext cx="1714500"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Giữ</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nguyên</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cài</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đặt</a:t>
            </a:r>
            <a:endParaRPr lang="ko-KR" altLang="en-US" sz="16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cxnSp>
        <p:nvCxnSpPr>
          <p:cNvPr id="40965" name="직선 화살표 연결선 4"/>
          <p:cNvCxnSpPr>
            <a:cxnSpLocks noChangeShapeType="1"/>
            <a:stCxn id="3" idx="2"/>
            <a:endCxn id="4" idx="0"/>
          </p:cNvCxnSpPr>
          <p:nvPr/>
        </p:nvCxnSpPr>
        <p:spPr bwMode="auto">
          <a:xfrm rot="5400000">
            <a:off x="3184173" y="2254250"/>
            <a:ext cx="575733" cy="190923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 name="TextBox 5"/>
          <p:cNvSpPr txBox="1"/>
          <p:nvPr/>
        </p:nvSpPr>
        <p:spPr>
          <a:xfrm>
            <a:off x="160867" y="3619501"/>
            <a:ext cx="763158" cy="311175"/>
          </a:xfrm>
          <a:prstGeom prst="rect">
            <a:avLst/>
          </a:prstGeom>
          <a:noFill/>
        </p:spPr>
        <p:txBody>
          <a:bodyPr wrap="none">
            <a:spAutoFit/>
          </a:bodyPr>
          <a:lstStyle/>
          <a:p>
            <a:pPr marL="0" lvl="1">
              <a:defRPr/>
            </a:pPr>
            <a:r>
              <a:rPr lang="en-US" altLang="ko-KR" sz="1422" dirty="0" err="1">
                <a:effectLst>
                  <a:outerShdw blurRad="38100" dist="38100" dir="2700000" algn="tl">
                    <a:srgbClr val="000000"/>
                  </a:outerShdw>
                </a:effectLst>
                <a:cs typeface="Tahoma" pitchFamily="34" charset="0"/>
              </a:rPr>
              <a:t>Cai</a:t>
            </a:r>
            <a:r>
              <a:rPr lang="en-US" altLang="ko-KR" sz="1422" dirty="0">
                <a:effectLst>
                  <a:outerShdw blurRad="38100" dist="38100" dir="2700000" algn="tl">
                    <a:srgbClr val="000000"/>
                  </a:outerShdw>
                </a:effectLst>
                <a:cs typeface="Tahoma" pitchFamily="34" charset="0"/>
              </a:rPr>
              <a:t> </a:t>
            </a:r>
            <a:r>
              <a:rPr lang="en-US" altLang="ko-KR" sz="1422" dirty="0" err="1">
                <a:effectLst>
                  <a:outerShdw blurRad="38100" dist="38100" dir="2700000" algn="tl">
                    <a:srgbClr val="000000"/>
                  </a:outerShdw>
                </a:effectLst>
                <a:cs typeface="Tahoma" pitchFamily="34" charset="0"/>
              </a:rPr>
              <a:t>máy</a:t>
            </a:r>
            <a:endParaRPr lang="ko-KR" altLang="en-US" sz="1422" dirty="0">
              <a:effectLst>
                <a:outerShdw blurRad="38100" dist="38100" dir="2700000" algn="tl">
                  <a:srgbClr val="000000"/>
                </a:outerShdw>
              </a:effectLst>
              <a:cs typeface="Tahoma" pitchFamily="34" charset="0"/>
            </a:endParaRPr>
          </a:p>
        </p:txBody>
      </p:sp>
      <p:cxnSp>
        <p:nvCxnSpPr>
          <p:cNvPr id="40967" name="직선 화살표 연결선 6"/>
          <p:cNvCxnSpPr>
            <a:cxnSpLocks noChangeShapeType="1"/>
            <a:stCxn id="4" idx="1"/>
            <a:endCxn id="6" idx="3"/>
          </p:cNvCxnSpPr>
          <p:nvPr/>
        </p:nvCxnSpPr>
        <p:spPr bwMode="auto">
          <a:xfrm flipH="1" flipV="1">
            <a:off x="924025" y="3775089"/>
            <a:ext cx="735442" cy="739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2641600" y="2857501"/>
            <a:ext cx="420308" cy="311175"/>
          </a:xfrm>
          <a:prstGeom prst="rect">
            <a:avLst/>
          </a:prstGeom>
          <a:noFill/>
        </p:spPr>
        <p:txBody>
          <a:bodyPr wrap="none">
            <a:spAutoFit/>
          </a:bodyPr>
          <a:lstStyle/>
          <a:p>
            <a:pPr marL="0" lvl="1">
              <a:defRPr/>
            </a:pPr>
            <a:r>
              <a:rPr lang="en-US" altLang="ko-KR" sz="1422">
                <a:effectLst>
                  <a:outerShdw blurRad="38100" dist="38100" dir="2700000" algn="tl">
                    <a:srgbClr val="000000"/>
                  </a:outerShdw>
                </a:effectLst>
                <a:cs typeface="Tahoma" pitchFamily="34" charset="0"/>
              </a:rPr>
              <a:t>Có </a:t>
            </a:r>
            <a:endParaRPr lang="ko-KR" altLang="en-US" sz="1422">
              <a:effectLst>
                <a:outerShdw blurRad="38100" dist="38100" dir="2700000" algn="tl">
                  <a:srgbClr val="000000"/>
                </a:outerShdw>
              </a:effectLst>
              <a:cs typeface="Tahoma" pitchFamily="34" charset="0"/>
            </a:endParaRPr>
          </a:p>
        </p:txBody>
      </p:sp>
      <p:cxnSp>
        <p:nvCxnSpPr>
          <p:cNvPr id="40969" name="직선 연결선 8"/>
          <p:cNvCxnSpPr>
            <a:cxnSpLocks noChangeShapeType="1"/>
            <a:stCxn id="2" idx="2"/>
            <a:endCxn id="3" idx="0"/>
          </p:cNvCxnSpPr>
          <p:nvPr/>
        </p:nvCxnSpPr>
        <p:spPr bwMode="auto">
          <a:xfrm rot="5400000">
            <a:off x="3758495" y="1681339"/>
            <a:ext cx="1333500" cy="282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TextBox 9"/>
          <p:cNvSpPr txBox="1"/>
          <p:nvPr/>
        </p:nvSpPr>
        <p:spPr>
          <a:xfrm>
            <a:off x="4792133" y="1079501"/>
            <a:ext cx="1831014" cy="311175"/>
          </a:xfrm>
          <a:prstGeom prst="rect">
            <a:avLst/>
          </a:prstGeom>
          <a:noFill/>
        </p:spPr>
        <p:txBody>
          <a:bodyPr wrap="none">
            <a:spAutoFit/>
          </a:bodyPr>
          <a:lstStyle/>
          <a:p>
            <a:pPr marL="0" lvl="1">
              <a:defRPr/>
            </a:pPr>
            <a:r>
              <a:rPr lang="en-US" altLang="ko-KR" sz="1422">
                <a:effectLst>
                  <a:outerShdw blurRad="38100" dist="38100" dir="2700000" algn="tl">
                    <a:srgbClr val="000000"/>
                  </a:outerShdw>
                </a:effectLst>
                <a:cs typeface="Tahoma" pitchFamily="34" charset="0"/>
              </a:rPr>
              <a:t>Giãn cơ giai đoạn sớm</a:t>
            </a:r>
            <a:endParaRPr lang="ko-KR" altLang="en-US" sz="1422">
              <a:effectLst>
                <a:outerShdw blurRad="38100" dist="38100" dir="2700000" algn="tl">
                  <a:srgbClr val="000000"/>
                </a:outerShdw>
              </a:effectLst>
              <a:cs typeface="Tahoma" pitchFamily="34" charset="0"/>
            </a:endParaRPr>
          </a:p>
        </p:txBody>
      </p:sp>
      <p:sp>
        <p:nvSpPr>
          <p:cNvPr id="11" name="TextBox 10"/>
          <p:cNvSpPr txBox="1"/>
          <p:nvPr/>
        </p:nvSpPr>
        <p:spPr>
          <a:xfrm>
            <a:off x="4787901" y="1350434"/>
            <a:ext cx="4405245" cy="311175"/>
          </a:xfrm>
          <a:prstGeom prst="rect">
            <a:avLst/>
          </a:prstGeom>
          <a:noFill/>
        </p:spPr>
        <p:txBody>
          <a:bodyPr wrap="none">
            <a:spAutoFit/>
          </a:bodyPr>
          <a:lstStyle/>
          <a:p>
            <a:pPr marL="0" lvl="1">
              <a:defRPr/>
            </a:pPr>
            <a:r>
              <a:rPr lang="en-US" altLang="ko-KR" sz="1422" dirty="0">
                <a:effectLst>
                  <a:outerShdw blurRad="38100" dist="38100" dir="2700000" algn="tl">
                    <a:srgbClr val="000000"/>
                  </a:outerShdw>
                </a:effectLst>
                <a:cs typeface="Tahoma" pitchFamily="34" charset="0"/>
              </a:rPr>
              <a:t>V</a:t>
            </a:r>
            <a:r>
              <a:rPr lang="en-US" altLang="ko-KR" sz="1422" baseline="-25000" dirty="0">
                <a:effectLst>
                  <a:outerShdw blurRad="38100" dist="38100" dir="2700000" algn="tl">
                    <a:srgbClr val="000000"/>
                  </a:outerShdw>
                </a:effectLst>
                <a:cs typeface="Tahoma" pitchFamily="34" charset="0"/>
              </a:rPr>
              <a:t>T</a:t>
            </a:r>
            <a:r>
              <a:rPr lang="en-US" altLang="ko-KR" sz="1422" dirty="0">
                <a:effectLst>
                  <a:outerShdw blurRad="38100" dist="38100" dir="2700000" algn="tl">
                    <a:srgbClr val="000000"/>
                  </a:outerShdw>
                </a:effectLst>
                <a:cs typeface="Tahoma" pitchFamily="34" charset="0"/>
              </a:rPr>
              <a:t> 6 ml /kg </a:t>
            </a:r>
            <a:r>
              <a:rPr lang="en-US" altLang="ko-KR" sz="1422" dirty="0" err="1">
                <a:effectLst>
                  <a:outerShdw blurRad="38100" dist="38100" dir="2700000" algn="tl">
                    <a:srgbClr val="000000"/>
                  </a:outerShdw>
                </a:effectLst>
                <a:cs typeface="Tahoma" pitchFamily="34" charset="0"/>
              </a:rPr>
              <a:t>lý</a:t>
            </a:r>
            <a:r>
              <a:rPr lang="en-US" altLang="ko-KR" sz="1422" dirty="0">
                <a:effectLst>
                  <a:outerShdw blurRad="38100" dist="38100" dir="2700000" algn="tl">
                    <a:srgbClr val="000000"/>
                  </a:outerShdw>
                </a:effectLst>
                <a:cs typeface="Tahoma" pitchFamily="34" charset="0"/>
              </a:rPr>
              <a:t> </a:t>
            </a:r>
            <a:r>
              <a:rPr lang="en-US" altLang="ko-KR" sz="1422" dirty="0" err="1">
                <a:effectLst>
                  <a:outerShdw blurRad="38100" dist="38100" dir="2700000" algn="tl">
                    <a:srgbClr val="000000"/>
                  </a:outerShdw>
                </a:effectLst>
                <a:cs typeface="Tahoma" pitchFamily="34" charset="0"/>
              </a:rPr>
              <a:t>tưởng</a:t>
            </a:r>
            <a:r>
              <a:rPr lang="en-US" altLang="ko-KR" sz="1422" dirty="0">
                <a:effectLst>
                  <a:outerShdw blurRad="38100" dist="38100" dir="2700000" algn="tl">
                    <a:srgbClr val="000000"/>
                  </a:outerShdw>
                </a:effectLst>
                <a:cs typeface="Tahoma" pitchFamily="34" charset="0"/>
              </a:rPr>
              <a:t>, ( </a:t>
            </a:r>
            <a:r>
              <a:rPr lang="en-US" altLang="ko-KR" sz="1422" dirty="0" err="1">
                <a:effectLst>
                  <a:outerShdw blurRad="38100" dist="38100" dir="2700000" algn="tl">
                    <a:srgbClr val="000000"/>
                  </a:outerShdw>
                </a:effectLst>
                <a:cs typeface="Tahoma" pitchFamily="34" charset="0"/>
              </a:rPr>
              <a:t>cân</a:t>
            </a:r>
            <a:r>
              <a:rPr lang="en-US" altLang="ko-KR" sz="1422" dirty="0">
                <a:effectLst>
                  <a:outerShdw blurRad="38100" dist="38100" dir="2700000" algn="tl">
                    <a:srgbClr val="000000"/>
                  </a:outerShdw>
                </a:effectLst>
                <a:cs typeface="Tahoma" pitchFamily="34" charset="0"/>
              </a:rPr>
              <a:t> </a:t>
            </a:r>
            <a:r>
              <a:rPr lang="en-US" altLang="ko-KR" sz="1422" dirty="0" err="1">
                <a:effectLst>
                  <a:outerShdw blurRad="38100" dist="38100" dir="2700000" algn="tl">
                    <a:srgbClr val="000000"/>
                  </a:outerShdw>
                </a:effectLst>
                <a:cs typeface="Tahoma" pitchFamily="34" charset="0"/>
              </a:rPr>
              <a:t>thực</a:t>
            </a:r>
            <a:r>
              <a:rPr lang="en-US" altLang="ko-KR" sz="1422" dirty="0">
                <a:effectLst>
                  <a:outerShdw blurRad="38100" dist="38100" dir="2700000" algn="tl">
                    <a:srgbClr val="000000"/>
                  </a:outerShdw>
                </a:effectLst>
                <a:cs typeface="Tahoma" pitchFamily="34" charset="0"/>
              </a:rPr>
              <a:t> </a:t>
            </a:r>
            <a:r>
              <a:rPr lang="en-US" altLang="ko-KR" sz="1422" dirty="0" err="1">
                <a:effectLst>
                  <a:outerShdw blurRad="38100" dist="38100" dir="2700000" algn="tl">
                    <a:srgbClr val="000000"/>
                  </a:outerShdw>
                </a:effectLst>
                <a:cs typeface="Tahoma" pitchFamily="34" charset="0"/>
              </a:rPr>
              <a:t>nếu</a:t>
            </a:r>
            <a:r>
              <a:rPr lang="en-US" altLang="ko-KR" sz="1422" dirty="0">
                <a:effectLst>
                  <a:outerShdw blurRad="38100" dist="38100" dir="2700000" algn="tl">
                    <a:srgbClr val="000000"/>
                  </a:outerShdw>
                </a:effectLst>
                <a:cs typeface="Tahoma" pitchFamily="34" charset="0"/>
              </a:rPr>
              <a:t> BMI &lt;18) </a:t>
            </a:r>
            <a:r>
              <a:rPr lang="en-US" altLang="ko-KR" sz="1422" dirty="0" err="1">
                <a:effectLst>
                  <a:outerShdw blurRad="38100" dist="38100" dir="2700000" algn="tl">
                    <a:srgbClr val="000000"/>
                  </a:outerShdw>
                </a:effectLst>
                <a:cs typeface="Tahoma" pitchFamily="34" charset="0"/>
              </a:rPr>
              <a:t>tấn</a:t>
            </a:r>
            <a:r>
              <a:rPr lang="en-US" altLang="ko-KR" sz="1422" dirty="0">
                <a:effectLst>
                  <a:outerShdw blurRad="38100" dist="38100" dir="2700000" algn="tl">
                    <a:srgbClr val="000000"/>
                  </a:outerShdw>
                </a:effectLst>
                <a:cs typeface="Tahoma" pitchFamily="34" charset="0"/>
              </a:rPr>
              <a:t> </a:t>
            </a:r>
            <a:r>
              <a:rPr lang="en-US" altLang="ko-KR" sz="1422" dirty="0" err="1">
                <a:effectLst>
                  <a:outerShdw blurRad="38100" dist="38100" dir="2700000" algn="tl">
                    <a:srgbClr val="000000"/>
                  </a:outerShdw>
                </a:effectLst>
                <a:cs typeface="Tahoma" pitchFamily="34" charset="0"/>
              </a:rPr>
              <a:t>số</a:t>
            </a:r>
            <a:r>
              <a:rPr lang="en-US" altLang="ko-KR" sz="1422" dirty="0">
                <a:effectLst>
                  <a:outerShdw blurRad="38100" dist="38100" dir="2700000" algn="tl">
                    <a:srgbClr val="000000"/>
                  </a:outerShdw>
                </a:effectLst>
                <a:cs typeface="Tahoma" pitchFamily="34" charset="0"/>
              </a:rPr>
              <a:t> </a:t>
            </a:r>
            <a:r>
              <a:rPr lang="en-US" altLang="ko-KR" sz="1422" dirty="0" err="1">
                <a:effectLst>
                  <a:outerShdw blurRad="38100" dist="38100" dir="2700000" algn="tl">
                    <a:srgbClr val="000000"/>
                  </a:outerShdw>
                </a:effectLst>
                <a:cs typeface="Tahoma" pitchFamily="34" charset="0"/>
              </a:rPr>
              <a:t>thấp</a:t>
            </a:r>
            <a:endParaRPr lang="en-US" altLang="ko-KR" sz="1422" dirty="0">
              <a:effectLst>
                <a:outerShdw blurRad="38100" dist="38100" dir="2700000" algn="tl">
                  <a:srgbClr val="000000"/>
                </a:outerShdw>
              </a:effectLst>
              <a:cs typeface="Tahoma" pitchFamily="34" charset="0"/>
            </a:endParaRPr>
          </a:p>
        </p:txBody>
      </p:sp>
      <p:sp>
        <p:nvSpPr>
          <p:cNvPr id="12" name="TextBox 11"/>
          <p:cNvSpPr txBox="1"/>
          <p:nvPr/>
        </p:nvSpPr>
        <p:spPr>
          <a:xfrm>
            <a:off x="4773790" y="1619956"/>
            <a:ext cx="1671098" cy="311175"/>
          </a:xfrm>
          <a:prstGeom prst="rect">
            <a:avLst/>
          </a:prstGeom>
          <a:noFill/>
        </p:spPr>
        <p:txBody>
          <a:bodyPr wrap="none">
            <a:spAutoFit/>
          </a:bodyPr>
          <a:lstStyle/>
          <a:p>
            <a:pPr marL="0" lvl="1">
              <a:defRPr/>
            </a:pPr>
            <a:r>
              <a:rPr lang="en-US" altLang="ko-KR" sz="1422" dirty="0" err="1">
                <a:effectLst>
                  <a:outerShdw blurRad="38100" dist="38100" dir="2700000" algn="tl">
                    <a:srgbClr val="000000">
                      <a:alpha val="43137"/>
                    </a:srgbClr>
                  </a:outerShdw>
                </a:effectLst>
                <a:ea typeface="Tahoma" pitchFamily="34" charset="0"/>
                <a:cs typeface="Tahoma" pitchFamily="34" charset="0"/>
              </a:rPr>
              <a:t>P</a:t>
            </a:r>
            <a:r>
              <a:rPr lang="en-US" altLang="ko-KR" sz="1422" baseline="-25000" dirty="0" err="1">
                <a:effectLst>
                  <a:outerShdw blurRad="38100" dist="38100" dir="2700000" algn="tl">
                    <a:srgbClr val="000000">
                      <a:alpha val="43137"/>
                    </a:srgbClr>
                  </a:outerShdw>
                </a:effectLst>
                <a:ea typeface="Tahoma" pitchFamily="34" charset="0"/>
                <a:cs typeface="Tahoma" pitchFamily="34" charset="0"/>
              </a:rPr>
              <a:t>plat</a:t>
            </a:r>
            <a:r>
              <a:rPr lang="en-US" altLang="ko-KR" sz="1422" dirty="0">
                <a:effectLst>
                  <a:outerShdw blurRad="38100" dist="38100" dir="2700000" algn="tl">
                    <a:srgbClr val="000000">
                      <a:alpha val="43137"/>
                    </a:srgbClr>
                  </a:outerShdw>
                </a:effectLst>
                <a:ea typeface="Tahoma" pitchFamily="34" charset="0"/>
                <a:cs typeface="Tahoma" pitchFamily="34" charset="0"/>
              </a:rPr>
              <a:t> &lt; 28 -30 cmH</a:t>
            </a:r>
            <a:r>
              <a:rPr lang="en-US" altLang="ko-KR" sz="1422" baseline="-25000" dirty="0">
                <a:effectLst>
                  <a:outerShdw blurRad="38100" dist="38100" dir="2700000" algn="tl">
                    <a:srgbClr val="000000">
                      <a:alpha val="43137"/>
                    </a:srgbClr>
                  </a:outerShdw>
                </a:effectLst>
                <a:ea typeface="Tahoma" pitchFamily="34" charset="0"/>
                <a:cs typeface="Tahoma" pitchFamily="34" charset="0"/>
              </a:rPr>
              <a:t>2</a:t>
            </a:r>
            <a:r>
              <a:rPr lang="en-US" altLang="ko-KR" sz="1422" dirty="0">
                <a:effectLst>
                  <a:outerShdw blurRad="38100" dist="38100" dir="2700000" algn="tl">
                    <a:srgbClr val="000000">
                      <a:alpha val="43137"/>
                    </a:srgbClr>
                  </a:outerShdw>
                </a:effectLst>
                <a:ea typeface="Tahoma" pitchFamily="34" charset="0"/>
                <a:cs typeface="Tahoma" pitchFamily="34" charset="0"/>
              </a:rPr>
              <a:t>O</a:t>
            </a:r>
          </a:p>
        </p:txBody>
      </p:sp>
      <p:sp>
        <p:nvSpPr>
          <p:cNvPr id="13" name="TextBox 12"/>
          <p:cNvSpPr txBox="1"/>
          <p:nvPr/>
        </p:nvSpPr>
        <p:spPr>
          <a:xfrm>
            <a:off x="4806245" y="1921934"/>
            <a:ext cx="1227580" cy="311175"/>
          </a:xfrm>
          <a:prstGeom prst="rect">
            <a:avLst/>
          </a:prstGeom>
          <a:noFill/>
        </p:spPr>
        <p:txBody>
          <a:bodyPr wrap="none">
            <a:spAutoFit/>
          </a:bodyPr>
          <a:lstStyle/>
          <a:p>
            <a:pPr marL="0" lvl="1">
              <a:defRPr/>
            </a:pPr>
            <a:r>
              <a:rPr lang="en-US" altLang="ko-KR" sz="1422" dirty="0">
                <a:effectLst>
                  <a:outerShdw blurRad="38100" dist="38100" dir="2700000" algn="tl">
                    <a:srgbClr val="000000">
                      <a:alpha val="43137"/>
                    </a:srgbClr>
                  </a:outerShdw>
                </a:effectLst>
                <a:ea typeface="Tahoma" pitchFamily="34" charset="0"/>
                <a:cs typeface="Tahoma" pitchFamily="34" charset="0"/>
              </a:rPr>
              <a:t>PEEP(</a:t>
            </a:r>
            <a:r>
              <a:rPr lang="en-US" altLang="ko-KR" sz="1422" dirty="0" err="1">
                <a:effectLst>
                  <a:outerShdw blurRad="38100" dist="38100" dir="2700000" algn="tl">
                    <a:srgbClr val="000000">
                      <a:alpha val="43137"/>
                    </a:srgbClr>
                  </a:outerShdw>
                </a:effectLst>
                <a:ea typeface="Tahoma" pitchFamily="34" charset="0"/>
                <a:cs typeface="Tahoma" pitchFamily="34" charset="0"/>
              </a:rPr>
              <a:t>ARDS</a:t>
            </a:r>
            <a:r>
              <a:rPr lang="en-US" altLang="ko-KR" sz="1422" baseline="-25000" dirty="0" err="1">
                <a:effectLst>
                  <a:outerShdw blurRad="38100" dist="38100" dir="2700000" algn="tl">
                    <a:srgbClr val="000000">
                      <a:alpha val="43137"/>
                    </a:srgbClr>
                  </a:outerShdw>
                </a:effectLst>
                <a:ea typeface="Tahoma" pitchFamily="34" charset="0"/>
                <a:cs typeface="Tahoma" pitchFamily="34" charset="0"/>
              </a:rPr>
              <a:t>net</a:t>
            </a:r>
            <a:r>
              <a:rPr lang="en-US" altLang="ko-KR" sz="1422" dirty="0">
                <a:effectLst>
                  <a:outerShdw blurRad="38100" dist="38100" dir="2700000" algn="tl">
                    <a:srgbClr val="000000">
                      <a:alpha val="43137"/>
                    </a:srgbClr>
                  </a:outerShdw>
                </a:effectLst>
                <a:ea typeface="Tahoma" pitchFamily="34" charset="0"/>
                <a:cs typeface="Tahoma" pitchFamily="34" charset="0"/>
              </a:rPr>
              <a:t>)</a:t>
            </a:r>
          </a:p>
        </p:txBody>
      </p:sp>
      <p:cxnSp>
        <p:nvCxnSpPr>
          <p:cNvPr id="14" name="직선 연결선 13"/>
          <p:cNvCxnSpPr/>
          <p:nvPr/>
        </p:nvCxnSpPr>
        <p:spPr>
          <a:xfrm>
            <a:off x="4426656" y="1206501"/>
            <a:ext cx="357011" cy="1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4426656" y="1460501"/>
            <a:ext cx="357011" cy="1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4426656" y="1778000"/>
            <a:ext cx="357011" cy="1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4426656" y="2095501"/>
            <a:ext cx="357011" cy="1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그룹 17"/>
          <p:cNvGrpSpPr>
            <a:grpSpLocks/>
          </p:cNvGrpSpPr>
          <p:nvPr/>
        </p:nvGrpSpPr>
        <p:grpSpPr bwMode="auto">
          <a:xfrm>
            <a:off x="2857501" y="2857501"/>
            <a:ext cx="4214988" cy="2603500"/>
            <a:chOff x="2786050" y="2928934"/>
            <a:chExt cx="4214842" cy="2928958"/>
          </a:xfrm>
        </p:grpSpPr>
        <p:cxnSp>
          <p:nvCxnSpPr>
            <p:cNvPr id="19" name="꺾인 연결선 18"/>
            <p:cNvCxnSpPr/>
            <p:nvPr/>
          </p:nvCxnSpPr>
          <p:spPr>
            <a:xfrm rot="5400000">
              <a:off x="4821937" y="3821957"/>
              <a:ext cx="500067" cy="2285921"/>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992" name="그룹 58"/>
            <p:cNvGrpSpPr>
              <a:grpSpLocks/>
            </p:cNvGrpSpPr>
            <p:nvPr/>
          </p:nvGrpSpPr>
          <p:grpSpPr bwMode="auto">
            <a:xfrm>
              <a:off x="2786050" y="2928934"/>
              <a:ext cx="4214842" cy="2928958"/>
              <a:chOff x="2714612" y="2928934"/>
              <a:chExt cx="4214842" cy="2928958"/>
            </a:xfrm>
          </p:grpSpPr>
          <p:sp>
            <p:nvSpPr>
              <p:cNvPr id="21" name="직사각형 20"/>
              <p:cNvSpPr/>
              <p:nvPr/>
            </p:nvSpPr>
            <p:spPr>
              <a:xfrm>
                <a:off x="5357531" y="3643314"/>
                <a:ext cx="1571923" cy="857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ko-KR" sz="1422" dirty="0" err="1">
                    <a:solidFill>
                      <a:schemeClr val="tx1"/>
                    </a:solidFill>
                    <a:effectLst>
                      <a:outerShdw blurRad="38100" dist="38100" dir="2700000" algn="tl">
                        <a:srgbClr val="000000"/>
                      </a:outerShdw>
                    </a:effectLst>
                    <a:latin typeface="Tahoma" pitchFamily="34" charset="0"/>
                    <a:cs typeface="Tahoma" pitchFamily="34" charset="0"/>
                  </a:rPr>
                  <a:t>P</a:t>
                </a:r>
                <a:r>
                  <a:rPr lang="en-US" altLang="ko-KR" sz="1422" baseline="-25000" dirty="0" err="1">
                    <a:solidFill>
                      <a:schemeClr val="tx1"/>
                    </a:solidFill>
                    <a:effectLst>
                      <a:outerShdw blurRad="38100" dist="38100" dir="2700000" algn="tl">
                        <a:srgbClr val="000000"/>
                      </a:outerShdw>
                    </a:effectLst>
                    <a:latin typeface="Tahoma" pitchFamily="34" charset="0"/>
                    <a:cs typeface="Tahoma" pitchFamily="34" charset="0"/>
                  </a:rPr>
                  <a:t>plat</a:t>
                </a:r>
                <a:endParaRPr lang="en-US" altLang="ko-KR" sz="1422" baseline="-25000" dirty="0">
                  <a:solidFill>
                    <a:schemeClr val="tx1"/>
                  </a:solidFill>
                  <a:effectLst>
                    <a:outerShdw blurRad="38100" dist="38100" dir="2700000" algn="tl">
                      <a:srgbClr val="000000"/>
                    </a:outerShdw>
                  </a:effectLst>
                  <a:latin typeface="Tahoma" pitchFamily="34" charset="0"/>
                  <a:cs typeface="Tahoma" pitchFamily="34" charset="0"/>
                </a:endParaRPr>
              </a:p>
              <a:p>
                <a:pPr eaLnBrk="1" hangingPunct="1">
                  <a:defRPr/>
                </a:pPr>
                <a:r>
                  <a:rPr lang="en-US" altLang="ko-KR" sz="1422" dirty="0">
                    <a:solidFill>
                      <a:schemeClr val="tx1"/>
                    </a:solidFill>
                    <a:effectLst>
                      <a:outerShdw blurRad="38100" dist="38100" dir="2700000" algn="tl">
                        <a:srgbClr val="000000"/>
                      </a:outerShdw>
                    </a:effectLst>
                    <a:latin typeface="Tahoma" pitchFamily="34" charset="0"/>
                    <a:cs typeface="Tahoma" pitchFamily="34" charset="0"/>
                  </a:rPr>
                  <a:t>FiO</a:t>
                </a:r>
                <a:r>
                  <a:rPr lang="en-US" altLang="ko-KR" sz="1422" baseline="-25000" dirty="0">
                    <a:solidFill>
                      <a:schemeClr val="tx1"/>
                    </a:solidFill>
                    <a:effectLst>
                      <a:outerShdw blurRad="38100" dist="38100" dir="2700000" algn="tl">
                        <a:srgbClr val="000000"/>
                      </a:outerShdw>
                    </a:effectLst>
                    <a:latin typeface="Tahoma" pitchFamily="34" charset="0"/>
                    <a:cs typeface="Tahoma" pitchFamily="34" charset="0"/>
                  </a:rPr>
                  <a:t>2</a:t>
                </a:r>
                <a:r>
                  <a:rPr lang="en-US" altLang="ko-KR" sz="1422" dirty="0">
                    <a:solidFill>
                      <a:schemeClr val="tx1"/>
                    </a:solidFill>
                    <a:effectLst>
                      <a:outerShdw blurRad="38100" dist="38100" dir="2700000" algn="tl">
                        <a:srgbClr val="000000"/>
                      </a:outerShdw>
                    </a:effectLst>
                    <a:latin typeface="Tahoma" pitchFamily="34" charset="0"/>
                    <a:cs typeface="Tahoma" pitchFamily="34" charset="0"/>
                  </a:rPr>
                  <a:t> </a:t>
                </a:r>
              </a:p>
              <a:p>
                <a:pPr eaLnBrk="1" hangingPunct="1">
                  <a:defRPr/>
                </a:pPr>
                <a:r>
                  <a:rPr lang="en-US" altLang="ko-KR" sz="1422" dirty="0">
                    <a:solidFill>
                      <a:schemeClr val="tx1"/>
                    </a:solidFill>
                    <a:effectLst>
                      <a:outerShdw blurRad="38100" dist="38100" dir="2700000" algn="tl">
                        <a:srgbClr val="000000"/>
                      </a:outerShdw>
                    </a:effectLst>
                    <a:latin typeface="Tahoma" pitchFamily="34" charset="0"/>
                    <a:cs typeface="Tahoma" pitchFamily="34" charset="0"/>
                  </a:rPr>
                  <a:t>PaCO</a:t>
                </a:r>
                <a:r>
                  <a:rPr lang="en-US" altLang="ko-KR" sz="1422" baseline="-25000" dirty="0">
                    <a:solidFill>
                      <a:schemeClr val="tx1"/>
                    </a:solidFill>
                    <a:effectLst>
                      <a:outerShdw blurRad="38100" dist="38100" dir="2700000" algn="tl">
                        <a:srgbClr val="000000"/>
                      </a:outerShdw>
                    </a:effectLst>
                    <a:latin typeface="Tahoma" pitchFamily="34" charset="0"/>
                    <a:cs typeface="Tahoma" pitchFamily="34" charset="0"/>
                  </a:rPr>
                  <a:t>2</a:t>
                </a:r>
                <a:endParaRPr lang="ko-KR" altLang="en-US" sz="1422" dirty="0">
                  <a:solidFill>
                    <a:schemeClr val="tx1"/>
                  </a:solidFill>
                  <a:effectLst>
                    <a:outerShdw blurRad="38100" dist="38100" dir="2700000" algn="tl">
                      <a:srgbClr val="000000"/>
                    </a:outerShdw>
                  </a:effectLst>
                  <a:latin typeface="Tahoma" pitchFamily="34" charset="0"/>
                  <a:cs typeface="Tahoma" pitchFamily="34" charset="0"/>
                </a:endParaRPr>
              </a:p>
            </p:txBody>
          </p:sp>
          <p:cxnSp>
            <p:nvCxnSpPr>
              <p:cNvPr id="40994" name="직선 화살표 연결선 21"/>
              <p:cNvCxnSpPr>
                <a:cxnSpLocks noChangeShapeType="1"/>
                <a:stCxn id="3" idx="2"/>
                <a:endCxn id="21" idx="0"/>
              </p:cNvCxnSpPr>
              <p:nvPr/>
            </p:nvCxnSpPr>
            <p:spPr bwMode="auto">
              <a:xfrm rot="16200000" flipH="1">
                <a:off x="4893471" y="2393149"/>
                <a:ext cx="642942" cy="1857388"/>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22"/>
              <p:cNvSpPr txBox="1"/>
              <p:nvPr/>
            </p:nvSpPr>
            <p:spPr>
              <a:xfrm>
                <a:off x="5357531" y="2928934"/>
                <a:ext cx="654323" cy="350074"/>
              </a:xfrm>
              <a:prstGeom prst="rect">
                <a:avLst/>
              </a:prstGeom>
              <a:noFill/>
            </p:spPr>
            <p:txBody>
              <a:bodyPr wrap="none">
                <a:spAutoFit/>
              </a:bodyPr>
              <a:lstStyle/>
              <a:p>
                <a:pPr marL="0" lvl="1">
                  <a:defRPr/>
                </a:pPr>
                <a:r>
                  <a:rPr lang="en-US" altLang="ko-KR" sz="1422">
                    <a:effectLst>
                      <a:outerShdw blurRad="38100" dist="38100" dir="2700000" algn="tl">
                        <a:srgbClr val="000000"/>
                      </a:outerShdw>
                    </a:effectLst>
                    <a:cs typeface="Tahoma" pitchFamily="34" charset="0"/>
                  </a:rPr>
                  <a:t>Không</a:t>
                </a:r>
                <a:endParaRPr lang="ko-KR" altLang="en-US" sz="1422">
                  <a:effectLst>
                    <a:outerShdw blurRad="38100" dist="38100" dir="2700000" algn="tl">
                      <a:srgbClr val="000000"/>
                    </a:outerShdw>
                  </a:effectLst>
                  <a:cs typeface="Tahoma" pitchFamily="34" charset="0"/>
                </a:endParaRPr>
              </a:p>
            </p:txBody>
          </p:sp>
          <p:cxnSp>
            <p:nvCxnSpPr>
              <p:cNvPr id="40996" name="직선 화살표 연결선 23"/>
              <p:cNvCxnSpPr>
                <a:cxnSpLocks noChangeShapeType="1"/>
              </p:cNvCxnSpPr>
              <p:nvPr/>
            </p:nvCxnSpPr>
            <p:spPr bwMode="auto">
              <a:xfrm flipV="1">
                <a:off x="3217859" y="3321843"/>
                <a:ext cx="1857388" cy="60722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직사각형 24"/>
              <p:cNvSpPr/>
              <p:nvPr/>
            </p:nvSpPr>
            <p:spPr>
              <a:xfrm>
                <a:off x="2714612" y="5214950"/>
                <a:ext cx="2285921" cy="6429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Huy</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động</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phế</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nang</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và</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giảm</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dần</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PEEP</a:t>
                </a:r>
                <a:endParaRPr lang="ko-KR" altLang="en-US" sz="16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26" name="직사각형 25"/>
              <p:cNvSpPr/>
              <p:nvPr/>
            </p:nvSpPr>
            <p:spPr>
              <a:xfrm>
                <a:off x="5388574" y="5214950"/>
                <a:ext cx="1499959" cy="6429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ko-KR" sz="1778" dirty="0" err="1">
                    <a:solidFill>
                      <a:schemeClr val="tx1"/>
                    </a:solidFill>
                    <a:effectLst>
                      <a:outerShdw blurRad="38100" dist="38100" dir="2700000" algn="tl">
                        <a:srgbClr val="000000"/>
                      </a:outerShdw>
                    </a:effectLst>
                    <a:latin typeface="Times New Roman" pitchFamily="18" charset="0"/>
                    <a:cs typeface="Times New Roman" pitchFamily="18" charset="0"/>
                  </a:rPr>
                  <a:t>Nằm</a:t>
                </a:r>
                <a:r>
                  <a:rPr lang="en-US" altLang="ko-KR" sz="1778"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778" dirty="0" err="1">
                    <a:solidFill>
                      <a:schemeClr val="tx1"/>
                    </a:solidFill>
                    <a:effectLst>
                      <a:outerShdw blurRad="38100" dist="38100" dir="2700000" algn="tl">
                        <a:srgbClr val="000000"/>
                      </a:outerShdw>
                    </a:effectLst>
                    <a:latin typeface="Times New Roman" pitchFamily="18" charset="0"/>
                    <a:cs typeface="Times New Roman" pitchFamily="18" charset="0"/>
                  </a:rPr>
                  <a:t>sấp</a:t>
                </a:r>
                <a:endParaRPr lang="ko-KR" altLang="en-US" sz="1778"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cxnSp>
            <p:nvCxnSpPr>
              <p:cNvPr id="27" name="꺾인 연결선 26"/>
              <p:cNvCxnSpPr>
                <a:stCxn id="21" idx="2"/>
                <a:endCxn id="26" idx="0"/>
              </p:cNvCxnSpPr>
              <p:nvPr/>
            </p:nvCxnSpPr>
            <p:spPr>
              <a:xfrm rot="5400000">
                <a:off x="5784186" y="4855644"/>
                <a:ext cx="714380" cy="423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 name="그룹 27"/>
          <p:cNvGrpSpPr>
            <a:grpSpLocks/>
          </p:cNvGrpSpPr>
          <p:nvPr/>
        </p:nvGrpSpPr>
        <p:grpSpPr bwMode="auto">
          <a:xfrm>
            <a:off x="6286501" y="4254501"/>
            <a:ext cx="2571044" cy="2065187"/>
            <a:chOff x="6286512" y="4357693"/>
            <a:chExt cx="2571768" cy="2324437"/>
          </a:xfrm>
        </p:grpSpPr>
        <p:sp>
          <p:nvSpPr>
            <p:cNvPr id="29" name="직사각형 28"/>
            <p:cNvSpPr/>
            <p:nvPr/>
          </p:nvSpPr>
          <p:spPr>
            <a:xfrm>
              <a:off x="7357846" y="5072407"/>
              <a:ext cx="1500434" cy="6432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Biện</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pháp</a:t>
              </a:r>
              <a:r>
                <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rPr>
                <a:t> </a:t>
              </a:r>
              <a:r>
                <a:rPr lang="en-US" altLang="ko-KR" sz="1600" dirty="0" err="1">
                  <a:solidFill>
                    <a:schemeClr val="tx1"/>
                  </a:solidFill>
                  <a:effectLst>
                    <a:outerShdw blurRad="38100" dist="38100" dir="2700000" algn="tl">
                      <a:srgbClr val="000000"/>
                    </a:outerShdw>
                  </a:effectLst>
                  <a:latin typeface="Times New Roman" pitchFamily="18" charset="0"/>
                  <a:cs typeface="Times New Roman" pitchFamily="18" charset="0"/>
                </a:rPr>
                <a:t>khác</a:t>
              </a:r>
              <a:endParaRPr lang="en-US" altLang="ko-KR" sz="16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cxnSp>
          <p:nvCxnSpPr>
            <p:cNvPr id="30" name="꺾인 연결선 29"/>
            <p:cNvCxnSpPr>
              <a:stCxn id="21" idx="2"/>
              <a:endCxn id="29" idx="0"/>
            </p:cNvCxnSpPr>
            <p:nvPr/>
          </p:nvCxnSpPr>
          <p:spPr>
            <a:xfrm rot="16200000" flipH="1">
              <a:off x="6839578" y="3804627"/>
              <a:ext cx="714714" cy="182084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81299" y="5715649"/>
              <a:ext cx="729379" cy="350238"/>
            </a:xfrm>
            <a:prstGeom prst="rect">
              <a:avLst/>
            </a:prstGeom>
            <a:noFill/>
          </p:spPr>
          <p:txBody>
            <a:bodyPr wrap="none">
              <a:spAutoFit/>
            </a:bodyPr>
            <a:lstStyle/>
            <a:p>
              <a:pPr marL="0" lvl="1">
                <a:defRPr/>
              </a:pPr>
              <a:r>
                <a:rPr lang="en-US" altLang="ko-KR" sz="1422">
                  <a:effectLst>
                    <a:outerShdw blurRad="38100" dist="38100" dir="2700000" algn="tl">
                      <a:srgbClr val="000000"/>
                    </a:outerShdw>
                  </a:effectLst>
                  <a:cs typeface="Tahoma" pitchFamily="34" charset="0"/>
                </a:rPr>
                <a:t>  ECMO</a:t>
              </a:r>
              <a:endParaRPr lang="ko-KR" altLang="en-US" sz="1422">
                <a:effectLst>
                  <a:outerShdw blurRad="38100" dist="38100" dir="2700000" algn="tl">
                    <a:srgbClr val="000000"/>
                  </a:outerShdw>
                </a:effectLst>
                <a:cs typeface="Tahoma" pitchFamily="34" charset="0"/>
              </a:endParaRPr>
            </a:p>
          </p:txBody>
        </p:sp>
        <p:cxnSp>
          <p:nvCxnSpPr>
            <p:cNvPr id="32" name="직선 연결선 31"/>
            <p:cNvCxnSpPr/>
            <p:nvPr/>
          </p:nvCxnSpPr>
          <p:spPr>
            <a:xfrm>
              <a:off x="7784122" y="5858592"/>
              <a:ext cx="146797"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15609" y="5996772"/>
              <a:ext cx="500599" cy="473575"/>
            </a:xfrm>
            <a:prstGeom prst="rect">
              <a:avLst/>
            </a:prstGeom>
            <a:noFill/>
          </p:spPr>
          <p:txBody>
            <a:bodyPr wrap="none">
              <a:spAutoFit/>
            </a:bodyPr>
            <a:lstStyle/>
            <a:p>
              <a:pPr marL="0" lvl="1">
                <a:defRPr/>
              </a:pPr>
              <a:r>
                <a:rPr lang="en-US" altLang="ko-KR" sz="1067">
                  <a:effectLst>
                    <a:outerShdw blurRad="38100" dist="38100" dir="2700000" algn="tl">
                      <a:srgbClr val="000000"/>
                    </a:outerShdw>
                  </a:effectLst>
                  <a:cs typeface="Tahoma" pitchFamily="34" charset="0"/>
                </a:rPr>
                <a:t>HFOV</a:t>
              </a:r>
            </a:p>
            <a:p>
              <a:pPr marL="0" lvl="1">
                <a:defRPr/>
              </a:pPr>
              <a:r>
                <a:rPr lang="en-US" altLang="ko-KR" sz="1067">
                  <a:effectLst>
                    <a:outerShdw blurRad="38100" dist="38100" dir="2700000" algn="tl">
                      <a:srgbClr val="000000"/>
                    </a:outerShdw>
                  </a:effectLst>
                  <a:cs typeface="Tahoma" pitchFamily="34" charset="0"/>
                </a:rPr>
                <a:t>/iNO</a:t>
              </a:r>
              <a:endParaRPr lang="ko-KR" altLang="en-US" sz="1067">
                <a:effectLst>
                  <a:outerShdw blurRad="38100" dist="38100" dir="2700000" algn="tl">
                    <a:srgbClr val="000000"/>
                  </a:outerShdw>
                </a:effectLst>
                <a:cs typeface="Tahoma" pitchFamily="34" charset="0"/>
              </a:endParaRPr>
            </a:p>
          </p:txBody>
        </p:sp>
        <p:cxnSp>
          <p:nvCxnSpPr>
            <p:cNvPr id="34" name="직선 연결선 33"/>
            <p:cNvCxnSpPr/>
            <p:nvPr/>
          </p:nvCxnSpPr>
          <p:spPr>
            <a:xfrm>
              <a:off x="7788357" y="6144478"/>
              <a:ext cx="149620"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54915" y="6331892"/>
              <a:ext cx="647603" cy="350238"/>
            </a:xfrm>
            <a:prstGeom prst="rect">
              <a:avLst/>
            </a:prstGeom>
            <a:noFill/>
          </p:spPr>
          <p:txBody>
            <a:bodyPr wrap="none">
              <a:spAutoFit/>
            </a:bodyPr>
            <a:lstStyle/>
            <a:p>
              <a:pPr marL="0" lvl="1">
                <a:defRPr/>
              </a:pPr>
              <a:r>
                <a:rPr lang="en-US" altLang="ko-KR" sz="1422" dirty="0">
                  <a:effectLst>
                    <a:outerShdw blurRad="38100" dist="38100" dir="2700000" algn="tl">
                      <a:srgbClr val="000000"/>
                    </a:outerShdw>
                  </a:effectLst>
                  <a:cs typeface="Tahoma" pitchFamily="34" charset="0"/>
                </a:rPr>
                <a:t>PECLA</a:t>
              </a:r>
              <a:endParaRPr lang="ko-KR" altLang="en-US" sz="1422" dirty="0">
                <a:effectLst>
                  <a:outerShdw blurRad="38100" dist="38100" dir="2700000" algn="tl">
                    <a:srgbClr val="000000"/>
                  </a:outerShdw>
                </a:effectLst>
                <a:cs typeface="Tahoma" pitchFamily="34" charset="0"/>
              </a:endParaRPr>
            </a:p>
          </p:txBody>
        </p:sp>
        <p:cxnSp>
          <p:nvCxnSpPr>
            <p:cNvPr id="36" name="직선 연결선 35"/>
            <p:cNvCxnSpPr/>
            <p:nvPr/>
          </p:nvCxnSpPr>
          <p:spPr>
            <a:xfrm>
              <a:off x="7788357" y="6524071"/>
              <a:ext cx="1496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rot="5400000">
              <a:off x="7391734" y="6108037"/>
              <a:ext cx="786186" cy="1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980" name="TextBox 40"/>
          <p:cNvSpPr txBox="1">
            <a:spLocks noChangeArrowheads="1"/>
          </p:cNvSpPr>
          <p:nvPr/>
        </p:nvSpPr>
        <p:spPr bwMode="auto">
          <a:xfrm>
            <a:off x="140482" y="1406774"/>
            <a:ext cx="311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0"/>
              </a:spcBef>
              <a:buClrTx/>
              <a:buSzTx/>
              <a:buNone/>
              <a:defRPr/>
            </a:pPr>
            <a:r>
              <a:rPr lang="en-US" altLang="en-US" sz="1800" b="1" dirty="0" err="1">
                <a:solidFill>
                  <a:srgbClr val="C00000"/>
                </a:solidFill>
                <a:latin typeface="Arial" panose="020B0604020202020204" pitchFamily="34" charset="0"/>
                <a:ea typeface="+mj-ea"/>
                <a:cs typeface="Arial" panose="020B0604020202020204" pitchFamily="34" charset="0"/>
              </a:rPr>
              <a:t>Lọc</a:t>
            </a:r>
            <a:r>
              <a:rPr lang="en-US" altLang="en-US" sz="1800" b="1" dirty="0">
                <a:solidFill>
                  <a:srgbClr val="C00000"/>
                </a:solidFill>
                <a:latin typeface="Arial" panose="020B0604020202020204" pitchFamily="34" charset="0"/>
                <a:ea typeface="+mj-ea"/>
                <a:cs typeface="Arial" panose="020B0604020202020204" pitchFamily="34" charset="0"/>
              </a:rPr>
              <a:t> </a:t>
            </a:r>
            <a:r>
              <a:rPr lang="en-US" altLang="en-US" sz="1800" b="1" dirty="0" err="1">
                <a:solidFill>
                  <a:srgbClr val="C00000"/>
                </a:solidFill>
                <a:latin typeface="Arial" panose="020B0604020202020204" pitchFamily="34" charset="0"/>
                <a:ea typeface="+mj-ea"/>
                <a:cs typeface="Arial" panose="020B0604020202020204" pitchFamily="34" charset="0"/>
              </a:rPr>
              <a:t>máu</a:t>
            </a:r>
            <a:r>
              <a:rPr lang="en-US" altLang="en-US" sz="1800" b="1" dirty="0">
                <a:solidFill>
                  <a:srgbClr val="C00000"/>
                </a:solidFill>
                <a:latin typeface="Arial" panose="020B0604020202020204" pitchFamily="34" charset="0"/>
                <a:ea typeface="+mj-ea"/>
                <a:cs typeface="Arial" panose="020B0604020202020204" pitchFamily="34" charset="0"/>
              </a:rPr>
              <a:t> </a:t>
            </a:r>
            <a:r>
              <a:rPr lang="en-US" altLang="en-US" sz="1800" b="1" dirty="0" err="1">
                <a:solidFill>
                  <a:srgbClr val="C00000"/>
                </a:solidFill>
                <a:latin typeface="Arial" panose="020B0604020202020204" pitchFamily="34" charset="0"/>
                <a:ea typeface="+mj-ea"/>
                <a:cs typeface="Arial" panose="020B0604020202020204" pitchFamily="34" charset="0"/>
              </a:rPr>
              <a:t>hấp</a:t>
            </a:r>
            <a:r>
              <a:rPr lang="en-US" altLang="en-US" sz="1800" b="1" dirty="0">
                <a:solidFill>
                  <a:srgbClr val="C00000"/>
                </a:solidFill>
                <a:latin typeface="Arial" panose="020B0604020202020204" pitchFamily="34" charset="0"/>
                <a:ea typeface="+mj-ea"/>
                <a:cs typeface="Arial" panose="020B0604020202020204" pitchFamily="34" charset="0"/>
              </a:rPr>
              <a:t> </a:t>
            </a:r>
            <a:r>
              <a:rPr lang="en-US" altLang="en-US" sz="1800" b="1" dirty="0" err="1">
                <a:solidFill>
                  <a:srgbClr val="C00000"/>
                </a:solidFill>
                <a:latin typeface="Arial" panose="020B0604020202020204" pitchFamily="34" charset="0"/>
                <a:ea typeface="+mj-ea"/>
                <a:cs typeface="Arial" panose="020B0604020202020204" pitchFamily="34" charset="0"/>
              </a:rPr>
              <a:t>phụ</a:t>
            </a:r>
            <a:r>
              <a:rPr lang="en-US" altLang="en-US" sz="1800" b="1" dirty="0">
                <a:solidFill>
                  <a:srgbClr val="C00000"/>
                </a:solidFill>
                <a:latin typeface="Arial" panose="020B0604020202020204" pitchFamily="34" charset="0"/>
                <a:ea typeface="+mj-ea"/>
                <a:cs typeface="Arial" panose="020B0604020202020204" pitchFamily="34" charset="0"/>
              </a:rPr>
              <a:t> cytokine </a:t>
            </a:r>
          </a:p>
          <a:p>
            <a:pPr algn="ctr">
              <a:spcBef>
                <a:spcPct val="0"/>
              </a:spcBef>
              <a:buClrTx/>
              <a:buSzTx/>
              <a:buNone/>
              <a:defRPr/>
            </a:pPr>
            <a:r>
              <a:rPr lang="en-US" altLang="en-US" sz="1800" b="1" dirty="0">
                <a:solidFill>
                  <a:srgbClr val="C00000"/>
                </a:solidFill>
                <a:latin typeface="Arial" panose="020B0604020202020204" pitchFamily="34" charset="0"/>
                <a:ea typeface="+mj-ea"/>
                <a:cs typeface="Arial" panose="020B0604020202020204" pitchFamily="34" charset="0"/>
              </a:rPr>
              <a:t>          ( P/F &lt; 200)</a:t>
            </a:r>
          </a:p>
        </p:txBody>
      </p:sp>
      <p:cxnSp>
        <p:nvCxnSpPr>
          <p:cNvPr id="40981" name="직선 화살표 연결선 21"/>
          <p:cNvCxnSpPr>
            <a:cxnSpLocks noChangeShapeType="1"/>
          </p:cNvCxnSpPr>
          <p:nvPr/>
        </p:nvCxnSpPr>
        <p:spPr bwMode="auto">
          <a:xfrm>
            <a:off x="3352800" y="1803400"/>
            <a:ext cx="948267" cy="1412"/>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0056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a:xfrm>
            <a:off x="152400" y="228600"/>
            <a:ext cx="7848600" cy="838200"/>
          </a:xfrm>
        </p:spPr>
        <p:txBody>
          <a:bodyPr>
            <a:normAutofit/>
          </a:bodyPr>
          <a:lstStyle/>
          <a:p>
            <a:pPr algn="ctr"/>
            <a:r>
              <a:rPr lang="en-US" altLang="en-US" sz="2400" b="1" dirty="0" smtClean="0">
                <a:solidFill>
                  <a:srgbClr val="C00000"/>
                </a:solidFill>
              </a:rPr>
              <a:t>PHỐI HỢP CÁC BIỆN PHÁP ĐIỀU TRỊ BỆNH NHÂN SỐC,SUY ĐA TẠNG DO NHIỄM VIRUS (</a:t>
            </a:r>
            <a:r>
              <a:rPr lang="en-US" altLang="en-US" sz="2400" b="1" dirty="0" err="1" smtClean="0">
                <a:solidFill>
                  <a:srgbClr val="C00000"/>
                </a:solidFill>
              </a:rPr>
              <a:t>CÚM,nCoV</a:t>
            </a:r>
            <a:r>
              <a:rPr lang="en-US" altLang="en-US" sz="2400" b="1" dirty="0" smtClean="0">
                <a:solidFill>
                  <a:srgbClr val="C00000"/>
                </a:solidFill>
              </a:rPr>
              <a:t>…)</a:t>
            </a:r>
          </a:p>
        </p:txBody>
      </p:sp>
      <p:pic>
        <p:nvPicPr>
          <p:cNvPr id="73731" name="Picture 1" descr="C:\Users\TheThach\Downloads\photo (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430338"/>
            <a:ext cx="6858000" cy="5122862"/>
          </a:xfrm>
        </p:spPr>
      </p:pic>
    </p:spTree>
    <p:extLst>
      <p:ext uri="{BB962C8B-B14F-4D97-AF65-F5344CB8AC3E}">
        <p14:creationId xmlns:p14="http://schemas.microsoft.com/office/powerpoint/2010/main" val="3947003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rgbClr val="C00000"/>
                </a:solidFill>
              </a:rPr>
              <a:t>Tại</a:t>
            </a:r>
            <a:r>
              <a:rPr lang="en-US" sz="4000" b="1" dirty="0">
                <a:solidFill>
                  <a:srgbClr val="C00000"/>
                </a:solidFill>
              </a:rPr>
              <a:t> ICU…</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 y="2438400"/>
            <a:ext cx="9054401" cy="3955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p:cNvSpPr txBox="1">
            <a:spLocks noChangeArrowheads="1"/>
          </p:cNvSpPr>
          <p:nvPr/>
        </p:nvSpPr>
        <p:spPr bwMode="auto">
          <a:xfrm>
            <a:off x="987050" y="1473368"/>
            <a:ext cx="7262565"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None/>
            </a:pPr>
            <a:r>
              <a:rPr lang="en-US" sz="2400" b="1" dirty="0">
                <a:solidFill>
                  <a:schemeClr val="bg1"/>
                </a:solidFill>
              </a:rPr>
              <a:t>The sequential organ failure assessment (SOFA</a:t>
            </a:r>
            <a:r>
              <a:rPr lang="en-US" sz="2400" b="1" dirty="0" smtClean="0">
                <a:solidFill>
                  <a:schemeClr val="bg1"/>
                </a:solidFill>
              </a:rPr>
              <a:t>)</a:t>
            </a:r>
            <a:endParaRPr lang="fr-BE" altLang="fr-FR" sz="2400" b="1" dirty="0">
              <a:solidFill>
                <a:schemeClr val="bg1"/>
              </a:solidFill>
            </a:endParaRPr>
          </a:p>
        </p:txBody>
      </p:sp>
      <p:sp>
        <p:nvSpPr>
          <p:cNvPr id="6" name="TextBox 3"/>
          <p:cNvSpPr txBox="1">
            <a:spLocks noChangeArrowheads="1"/>
          </p:cNvSpPr>
          <p:nvPr/>
        </p:nvSpPr>
        <p:spPr bwMode="auto">
          <a:xfrm>
            <a:off x="855141" y="3962400"/>
            <a:ext cx="7418479" cy="1077218"/>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None/>
            </a:pPr>
            <a:r>
              <a:rPr lang="vi-VN" b="1" dirty="0">
                <a:solidFill>
                  <a:schemeClr val="bg1"/>
                </a:solidFill>
              </a:rPr>
              <a:t>RL chức năng cơ quan </a:t>
            </a:r>
            <a:r>
              <a:rPr lang="en-US" b="1" dirty="0">
                <a:solidFill>
                  <a:schemeClr val="bg1"/>
                </a:solidFill>
              </a:rPr>
              <a:t>=</a:t>
            </a:r>
            <a:r>
              <a:rPr lang="vi-VN" b="1" dirty="0">
                <a:solidFill>
                  <a:schemeClr val="bg1"/>
                </a:solidFill>
              </a:rPr>
              <a:t> thay đổi cấp tính điểm SOFA ≥ 2 điểm</a:t>
            </a:r>
          </a:p>
        </p:txBody>
      </p:sp>
      <p:sp>
        <p:nvSpPr>
          <p:cNvPr id="7" name="Rectangle 6"/>
          <p:cNvSpPr/>
          <p:nvPr/>
        </p:nvSpPr>
        <p:spPr>
          <a:xfrm>
            <a:off x="4572000" y="6553200"/>
            <a:ext cx="4572000" cy="307777"/>
          </a:xfrm>
          <a:prstGeom prst="rect">
            <a:avLst/>
          </a:prstGeom>
        </p:spPr>
        <p:txBody>
          <a:bodyPr>
            <a:spAutoFit/>
          </a:bodyPr>
          <a:lstStyle/>
          <a:p>
            <a:pPr algn="r"/>
            <a:r>
              <a:rPr lang="en-US" sz="1400" i="1" dirty="0"/>
              <a:t>JAMA</a:t>
            </a:r>
            <a:r>
              <a:rPr lang="en-US" sz="1400" dirty="0"/>
              <a:t>. 2016;315(8):801-810</a:t>
            </a:r>
          </a:p>
        </p:txBody>
      </p:sp>
    </p:spTree>
    <p:extLst>
      <p:ext uri="{BB962C8B-B14F-4D97-AF65-F5344CB8AC3E}">
        <p14:creationId xmlns:p14="http://schemas.microsoft.com/office/powerpoint/2010/main" val="30403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rgbClr val="C00000"/>
                </a:solidFill>
              </a:rPr>
              <a:t>Ngoài</a:t>
            </a:r>
            <a:r>
              <a:rPr lang="en-US" sz="4000" b="1" dirty="0">
                <a:solidFill>
                  <a:srgbClr val="C00000"/>
                </a:solidFill>
              </a:rPr>
              <a:t> ICU…</a:t>
            </a:r>
          </a:p>
        </p:txBody>
      </p:sp>
      <p:sp>
        <p:nvSpPr>
          <p:cNvPr id="7" name="TextBox 3"/>
          <p:cNvSpPr txBox="1">
            <a:spLocks noChangeArrowheads="1"/>
          </p:cNvSpPr>
          <p:nvPr/>
        </p:nvSpPr>
        <p:spPr bwMode="auto">
          <a:xfrm>
            <a:off x="1552230" y="4692858"/>
            <a:ext cx="6130975" cy="1077218"/>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None/>
            </a:pPr>
            <a:r>
              <a:rPr lang="vi-VN" b="1" dirty="0">
                <a:solidFill>
                  <a:schemeClr val="bg1"/>
                </a:solidFill>
              </a:rPr>
              <a:t>RL chức năng cơ quan </a:t>
            </a:r>
            <a:r>
              <a:rPr lang="en-US" b="1" dirty="0">
                <a:solidFill>
                  <a:schemeClr val="bg1"/>
                </a:solidFill>
              </a:rPr>
              <a:t>=</a:t>
            </a:r>
            <a:r>
              <a:rPr lang="vi-VN" b="1" dirty="0">
                <a:solidFill>
                  <a:schemeClr val="bg1"/>
                </a:solidFill>
              </a:rPr>
              <a:t> </a:t>
            </a:r>
            <a:endParaRPr lang="en-US" b="1" dirty="0">
              <a:solidFill>
                <a:schemeClr val="bg1"/>
              </a:solidFill>
            </a:endParaRPr>
          </a:p>
          <a:p>
            <a:pPr algn="ctr">
              <a:spcBef>
                <a:spcPct val="0"/>
              </a:spcBef>
              <a:buNone/>
            </a:pPr>
            <a:r>
              <a:rPr lang="en-US" b="1" dirty="0" smtClean="0">
                <a:solidFill>
                  <a:schemeClr val="bg1"/>
                </a:solidFill>
              </a:rPr>
              <a:t>quick </a:t>
            </a:r>
            <a:r>
              <a:rPr lang="vi-VN" b="1" dirty="0" smtClean="0">
                <a:solidFill>
                  <a:schemeClr val="bg1"/>
                </a:solidFill>
              </a:rPr>
              <a:t>SOFA </a:t>
            </a:r>
            <a:r>
              <a:rPr lang="vi-VN" b="1" dirty="0">
                <a:solidFill>
                  <a:schemeClr val="bg1"/>
                </a:solidFill>
              </a:rPr>
              <a:t>≥ 2 điểm</a:t>
            </a:r>
          </a:p>
        </p:txBody>
      </p:sp>
      <p:pic>
        <p:nvPicPr>
          <p:cNvPr id="8" name="Content Placeholder 3"/>
          <p:cNvPicPr>
            <a:picLocks noGrp="1" noChangeAspect="1"/>
          </p:cNvPicPr>
          <p:nvPr>
            <p:ph idx="1"/>
          </p:nvPr>
        </p:nvPicPr>
        <p:blipFill>
          <a:blip r:embed="rId3"/>
          <a:stretch>
            <a:fillRect/>
          </a:stretch>
        </p:blipFill>
        <p:spPr>
          <a:xfrm>
            <a:off x="229161" y="1918741"/>
            <a:ext cx="8614590" cy="2308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97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1661160"/>
            <a:ext cx="8686800" cy="1767840"/>
            <a:chOff x="79247" y="1080516"/>
            <a:chExt cx="8971788" cy="2109216"/>
          </a:xfrm>
        </p:grpSpPr>
        <p:sp>
          <p:nvSpPr>
            <p:cNvPr id="12" name="object 12"/>
            <p:cNvSpPr/>
            <p:nvPr/>
          </p:nvSpPr>
          <p:spPr>
            <a:xfrm>
              <a:off x="79247" y="1080516"/>
              <a:ext cx="8971788" cy="2109216"/>
            </a:xfrm>
            <a:prstGeom prst="rect">
              <a:avLst/>
            </a:prstGeom>
            <a:blipFill>
              <a:blip r:embed="rId3" cstate="print"/>
              <a:stretch>
                <a:fillRect/>
              </a:stretch>
            </a:blipFill>
          </p:spPr>
          <p:txBody>
            <a:bodyPr wrap="square" lIns="0" tIns="0" rIns="0" bIns="0" rtlCol="0"/>
            <a:lstStyle/>
            <a:p>
              <a:endParaRPr sz="1600"/>
            </a:p>
          </p:txBody>
        </p:sp>
        <p:sp>
          <p:nvSpPr>
            <p:cNvPr id="6" name="object 6"/>
            <p:cNvSpPr/>
            <p:nvPr/>
          </p:nvSpPr>
          <p:spPr>
            <a:xfrm>
              <a:off x="131063" y="1132332"/>
              <a:ext cx="8866632" cy="1978152"/>
            </a:xfrm>
            <a:prstGeom prst="rect">
              <a:avLst/>
            </a:prstGeom>
            <a:blipFill>
              <a:blip r:embed="rId4" cstate="print"/>
              <a:stretch>
                <a:fillRect/>
              </a:stretch>
            </a:blipFill>
          </p:spPr>
          <p:txBody>
            <a:bodyPr wrap="square" lIns="0" tIns="0" rIns="0" bIns="0" rtlCol="0"/>
            <a:lstStyle/>
            <a:p>
              <a:endParaRPr sz="1400"/>
            </a:p>
          </p:txBody>
        </p:sp>
      </p:grpSp>
      <p:sp>
        <p:nvSpPr>
          <p:cNvPr id="4" name="object 4"/>
          <p:cNvSpPr/>
          <p:nvPr/>
        </p:nvSpPr>
        <p:spPr>
          <a:xfrm>
            <a:off x="280416" y="4130040"/>
            <a:ext cx="8577072" cy="2118360"/>
          </a:xfrm>
          <a:prstGeom prst="rect">
            <a:avLst/>
          </a:prstGeom>
          <a:blipFill>
            <a:blip r:embed="rId5" cstate="print"/>
            <a:stretch>
              <a:fillRect/>
            </a:stretch>
          </a:blipFill>
        </p:spPr>
        <p:txBody>
          <a:bodyPr wrap="square" lIns="0" tIns="0" rIns="0" bIns="0" rtlCol="0"/>
          <a:lstStyle/>
          <a:p>
            <a:endParaRPr/>
          </a:p>
        </p:txBody>
      </p:sp>
      <p:sp>
        <p:nvSpPr>
          <p:cNvPr id="2" name="object 2"/>
          <p:cNvSpPr/>
          <p:nvPr/>
        </p:nvSpPr>
        <p:spPr>
          <a:xfrm>
            <a:off x="304800" y="4186428"/>
            <a:ext cx="8490204" cy="1985772"/>
          </a:xfrm>
          <a:prstGeom prst="rect">
            <a:avLst/>
          </a:prstGeom>
          <a:blipFill>
            <a:blip r:embed="rId6" cstate="print"/>
            <a:stretch>
              <a:fillRect/>
            </a:stretch>
          </a:blipFill>
        </p:spPr>
        <p:txBody>
          <a:bodyPr wrap="square" lIns="0" tIns="0" rIns="0" bIns="0" rtlCol="0"/>
          <a:lstStyle/>
          <a:p>
            <a:endParaRPr/>
          </a:p>
        </p:txBody>
      </p:sp>
      <p:sp>
        <p:nvSpPr>
          <p:cNvPr id="3" name="object 3"/>
          <p:cNvSpPr txBox="1"/>
          <p:nvPr/>
        </p:nvSpPr>
        <p:spPr>
          <a:xfrm>
            <a:off x="838200" y="4419600"/>
            <a:ext cx="7772400" cy="1477328"/>
          </a:xfrm>
          <a:prstGeom prst="rect">
            <a:avLst/>
          </a:prstGeom>
        </p:spPr>
        <p:txBody>
          <a:bodyPr vert="horz" wrap="square" lIns="0" tIns="0" rIns="0" bIns="0" rtlCol="0">
            <a:spAutoFit/>
          </a:bodyPr>
          <a:lstStyle/>
          <a:p>
            <a:pPr marL="12700">
              <a:lnSpc>
                <a:spcPct val="100000"/>
              </a:lnSpc>
            </a:pPr>
            <a:r>
              <a:rPr lang="en-US" sz="2400" b="1" dirty="0" smtClean="0">
                <a:latin typeface="Arial"/>
                <a:cs typeface="Arial"/>
              </a:rPr>
              <a:t>Bệnh </a:t>
            </a:r>
            <a:r>
              <a:rPr lang="en-US" sz="2400" b="1" dirty="0" err="1" smtClean="0">
                <a:latin typeface="Arial"/>
                <a:cs typeface="Arial"/>
              </a:rPr>
              <a:t>nhân</a:t>
            </a:r>
            <a:r>
              <a:rPr lang="en-US" sz="2400" b="1" dirty="0" smtClean="0">
                <a:latin typeface="Arial"/>
                <a:cs typeface="Arial"/>
              </a:rPr>
              <a:t> </a:t>
            </a:r>
            <a:r>
              <a:rPr lang="en-US" sz="2400" b="1" dirty="0" err="1" smtClean="0">
                <a:latin typeface="Arial"/>
                <a:cs typeface="Arial"/>
              </a:rPr>
              <a:t>có</a:t>
            </a:r>
            <a:r>
              <a:rPr lang="en-US" sz="2400" b="1" dirty="0" smtClean="0">
                <a:latin typeface="Arial"/>
                <a:cs typeface="Arial"/>
              </a:rPr>
              <a:t> </a:t>
            </a:r>
            <a:r>
              <a:rPr lang="en-US" sz="2400" b="1" dirty="0" err="1" smtClean="0">
                <a:latin typeface="Arial"/>
                <a:cs typeface="Arial"/>
              </a:rPr>
              <a:t>biểu</a:t>
            </a:r>
            <a:r>
              <a:rPr lang="en-US" sz="2400" b="1" dirty="0" smtClean="0">
                <a:latin typeface="Arial"/>
                <a:cs typeface="Arial"/>
              </a:rPr>
              <a:t> </a:t>
            </a:r>
            <a:r>
              <a:rPr lang="en-US" sz="2400" b="1" dirty="0" err="1" smtClean="0">
                <a:latin typeface="Arial"/>
                <a:cs typeface="Arial"/>
              </a:rPr>
              <a:t>hiện</a:t>
            </a:r>
            <a:r>
              <a:rPr lang="en-US" sz="2400" b="1" dirty="0" smtClean="0">
                <a:latin typeface="Arial"/>
                <a:cs typeface="Arial"/>
              </a:rPr>
              <a:t> </a:t>
            </a:r>
            <a:r>
              <a:rPr lang="en-US" sz="2400" b="1" dirty="0" err="1" smtClean="0">
                <a:latin typeface="Arial"/>
                <a:cs typeface="Arial"/>
              </a:rPr>
              <a:t>nhiễm</a:t>
            </a:r>
            <a:r>
              <a:rPr lang="en-US" sz="2400" b="1" dirty="0" smtClean="0">
                <a:latin typeface="Arial"/>
                <a:cs typeface="Arial"/>
              </a:rPr>
              <a:t> </a:t>
            </a:r>
            <a:r>
              <a:rPr lang="en-US" sz="2400" b="1" dirty="0" err="1" smtClean="0">
                <a:latin typeface="Arial"/>
                <a:cs typeface="Arial"/>
              </a:rPr>
              <a:t>khuẩn</a:t>
            </a:r>
            <a:endParaRPr sz="2400" b="1" dirty="0">
              <a:latin typeface="Arial"/>
              <a:cs typeface="Arial"/>
            </a:endParaRPr>
          </a:p>
          <a:p>
            <a:pPr marL="238125" indent="-225425">
              <a:lnSpc>
                <a:spcPct val="100000"/>
              </a:lnSpc>
              <a:buClr>
                <a:srgbClr val="FF8500"/>
              </a:buClr>
              <a:buFont typeface="Wingdings"/>
              <a:buChar char=""/>
              <a:tabLst>
                <a:tab pos="238760" algn="l"/>
              </a:tabLst>
            </a:pPr>
            <a:r>
              <a:rPr sz="2400" b="1" dirty="0">
                <a:solidFill>
                  <a:srgbClr val="002060"/>
                </a:solidFill>
                <a:latin typeface="Arial"/>
                <a:cs typeface="Arial"/>
              </a:rPr>
              <a:t>SO</a:t>
            </a:r>
            <a:r>
              <a:rPr sz="2400" b="1" spc="-135" dirty="0">
                <a:solidFill>
                  <a:srgbClr val="002060"/>
                </a:solidFill>
                <a:latin typeface="Arial"/>
                <a:cs typeface="Arial"/>
              </a:rPr>
              <a:t>F</a:t>
            </a:r>
            <a:r>
              <a:rPr sz="2400" b="1" dirty="0">
                <a:solidFill>
                  <a:srgbClr val="002060"/>
                </a:solidFill>
                <a:latin typeface="Arial"/>
                <a:cs typeface="Arial"/>
              </a:rPr>
              <a:t>A</a:t>
            </a:r>
            <a:r>
              <a:rPr sz="2400" b="1" spc="-150" dirty="0">
                <a:solidFill>
                  <a:srgbClr val="002060"/>
                </a:solidFill>
                <a:latin typeface="Arial"/>
                <a:cs typeface="Arial"/>
              </a:rPr>
              <a:t> </a:t>
            </a:r>
            <a:r>
              <a:rPr sz="2400" b="1" dirty="0">
                <a:solidFill>
                  <a:srgbClr val="002060"/>
                </a:solidFill>
                <a:latin typeface="Arial"/>
                <a:cs typeface="Arial"/>
              </a:rPr>
              <a:t>≥ 2</a:t>
            </a:r>
            <a:r>
              <a:rPr sz="2400" b="1" spc="-15" dirty="0">
                <a:solidFill>
                  <a:srgbClr val="002060"/>
                </a:solidFill>
                <a:latin typeface="Arial"/>
                <a:cs typeface="Arial"/>
              </a:rPr>
              <a:t> </a:t>
            </a:r>
            <a:r>
              <a:rPr sz="2400" b="1" dirty="0" smtClean="0">
                <a:solidFill>
                  <a:srgbClr val="002060"/>
                </a:solidFill>
                <a:latin typeface="Arial"/>
                <a:cs typeface="Arial"/>
              </a:rPr>
              <a:t>(</a:t>
            </a:r>
            <a:r>
              <a:rPr lang="en-US" sz="2400" b="1" dirty="0" err="1" smtClean="0">
                <a:solidFill>
                  <a:srgbClr val="002060"/>
                </a:solidFill>
                <a:latin typeface="Arial"/>
                <a:cs typeface="Arial"/>
              </a:rPr>
              <a:t>hoặc</a:t>
            </a:r>
            <a:r>
              <a:rPr lang="en-US" sz="2400" b="1" dirty="0" smtClean="0">
                <a:solidFill>
                  <a:srgbClr val="002060"/>
                </a:solidFill>
                <a:latin typeface="Arial"/>
                <a:cs typeface="Arial"/>
              </a:rPr>
              <a:t> </a:t>
            </a:r>
            <a:r>
              <a:rPr lang="en-US" sz="2400" b="1" dirty="0" err="1" smtClean="0">
                <a:solidFill>
                  <a:srgbClr val="002060"/>
                </a:solidFill>
                <a:latin typeface="Arial"/>
                <a:cs typeface="Arial"/>
              </a:rPr>
              <a:t>thay</a:t>
            </a:r>
            <a:r>
              <a:rPr lang="en-US" sz="2400" b="1" dirty="0" smtClean="0">
                <a:solidFill>
                  <a:srgbClr val="002060"/>
                </a:solidFill>
                <a:latin typeface="Arial"/>
                <a:cs typeface="Arial"/>
              </a:rPr>
              <a:t> </a:t>
            </a:r>
            <a:r>
              <a:rPr lang="en-US" sz="2400" b="1" dirty="0" err="1" smtClean="0">
                <a:solidFill>
                  <a:srgbClr val="002060"/>
                </a:solidFill>
                <a:latin typeface="Arial"/>
                <a:cs typeface="Arial"/>
              </a:rPr>
              <a:t>đổi</a:t>
            </a:r>
            <a:r>
              <a:rPr sz="2400" b="1" dirty="0" smtClean="0">
                <a:solidFill>
                  <a:srgbClr val="002060"/>
                </a:solidFill>
                <a:latin typeface="Arial"/>
                <a:cs typeface="Arial"/>
              </a:rPr>
              <a:t> </a:t>
            </a:r>
            <a:r>
              <a:rPr sz="2400" b="1" dirty="0">
                <a:solidFill>
                  <a:srgbClr val="002060"/>
                </a:solidFill>
                <a:latin typeface="Arial"/>
                <a:cs typeface="Arial"/>
              </a:rPr>
              <a:t>≥ 2,</a:t>
            </a:r>
            <a:r>
              <a:rPr sz="2400" b="1" spc="-155" dirty="0">
                <a:solidFill>
                  <a:srgbClr val="002060"/>
                </a:solidFill>
                <a:latin typeface="Arial"/>
                <a:cs typeface="Arial"/>
              </a:rPr>
              <a:t> </a:t>
            </a:r>
            <a:r>
              <a:rPr sz="2400" b="1" dirty="0" smtClean="0">
                <a:solidFill>
                  <a:srgbClr val="002060"/>
                </a:solidFill>
                <a:latin typeface="Arial"/>
                <a:cs typeface="Arial"/>
              </a:rPr>
              <a:t>ΔS</a:t>
            </a:r>
            <a:r>
              <a:rPr sz="2400" b="1" spc="-10" dirty="0" smtClean="0">
                <a:solidFill>
                  <a:srgbClr val="002060"/>
                </a:solidFill>
                <a:latin typeface="Arial"/>
                <a:cs typeface="Arial"/>
              </a:rPr>
              <a:t>O</a:t>
            </a:r>
            <a:r>
              <a:rPr sz="2400" b="1" spc="-135" dirty="0" smtClean="0">
                <a:solidFill>
                  <a:srgbClr val="002060"/>
                </a:solidFill>
                <a:latin typeface="Arial"/>
                <a:cs typeface="Arial"/>
              </a:rPr>
              <a:t>F</a:t>
            </a:r>
            <a:r>
              <a:rPr sz="2400" b="1" dirty="0" smtClean="0">
                <a:solidFill>
                  <a:srgbClr val="002060"/>
                </a:solidFill>
                <a:latin typeface="Arial"/>
                <a:cs typeface="Arial"/>
              </a:rPr>
              <a:t>A)</a:t>
            </a:r>
            <a:endParaRPr lang="en-US" sz="2400" b="1" dirty="0" smtClean="0">
              <a:solidFill>
                <a:srgbClr val="002060"/>
              </a:solidFill>
              <a:latin typeface="Arial"/>
              <a:cs typeface="Arial"/>
            </a:endParaRPr>
          </a:p>
          <a:p>
            <a:pPr marL="12700">
              <a:lnSpc>
                <a:spcPct val="100000"/>
              </a:lnSpc>
              <a:buClr>
                <a:srgbClr val="FF8500"/>
              </a:buClr>
              <a:tabLst>
                <a:tab pos="238760" algn="l"/>
              </a:tabLst>
            </a:pPr>
            <a:r>
              <a:rPr lang="en-US" sz="2400" b="1" u="sng" spc="-5" dirty="0" smtClean="0">
                <a:latin typeface="Arial"/>
                <a:cs typeface="Arial"/>
              </a:rPr>
              <a:t>HOẶC</a:t>
            </a:r>
            <a:endParaRPr sz="2400" b="1" u="sng" dirty="0">
              <a:latin typeface="Arial"/>
              <a:cs typeface="Arial"/>
            </a:endParaRPr>
          </a:p>
          <a:p>
            <a:pPr marL="238125" indent="-225425">
              <a:lnSpc>
                <a:spcPct val="100000"/>
              </a:lnSpc>
              <a:buClr>
                <a:srgbClr val="FF8500"/>
              </a:buClr>
              <a:buFont typeface="Wingdings"/>
              <a:buChar char=""/>
              <a:tabLst>
                <a:tab pos="238760" algn="l"/>
              </a:tabLst>
            </a:pPr>
            <a:r>
              <a:rPr lang="en-US" sz="2400" b="1" dirty="0" err="1" smtClean="0">
                <a:latin typeface="Arial"/>
                <a:cs typeface="Arial"/>
              </a:rPr>
              <a:t>Tại</a:t>
            </a:r>
            <a:r>
              <a:rPr lang="en-US" sz="2400" b="1" dirty="0" smtClean="0">
                <a:latin typeface="Arial"/>
                <a:cs typeface="Arial"/>
              </a:rPr>
              <a:t> </a:t>
            </a:r>
            <a:r>
              <a:rPr lang="en-US" sz="2400" b="1" dirty="0" err="1" smtClean="0">
                <a:latin typeface="Arial"/>
                <a:cs typeface="Arial"/>
              </a:rPr>
              <a:t>phòng</a:t>
            </a:r>
            <a:r>
              <a:rPr lang="en-US" sz="2400" b="1" dirty="0" smtClean="0">
                <a:latin typeface="Arial"/>
                <a:cs typeface="Arial"/>
              </a:rPr>
              <a:t> </a:t>
            </a:r>
            <a:r>
              <a:rPr lang="en-US" sz="2400" b="1" dirty="0" err="1" smtClean="0">
                <a:latin typeface="Arial"/>
                <a:cs typeface="Arial"/>
              </a:rPr>
              <a:t>cấp</a:t>
            </a:r>
            <a:r>
              <a:rPr lang="en-US" sz="2400" b="1" dirty="0" smtClean="0">
                <a:latin typeface="Arial"/>
                <a:cs typeface="Arial"/>
              </a:rPr>
              <a:t> </a:t>
            </a:r>
            <a:r>
              <a:rPr lang="en-US" sz="2400" b="1" dirty="0" err="1" smtClean="0">
                <a:latin typeface="Arial"/>
                <a:cs typeface="Arial"/>
              </a:rPr>
              <a:t>cứu</a:t>
            </a:r>
            <a:r>
              <a:rPr lang="en-US" sz="2400" b="1" dirty="0" smtClean="0">
                <a:latin typeface="Arial"/>
                <a:cs typeface="Arial"/>
              </a:rPr>
              <a:t>/ </a:t>
            </a:r>
            <a:r>
              <a:rPr lang="en-US" sz="2400" b="1" dirty="0" err="1" smtClean="0">
                <a:latin typeface="Arial"/>
                <a:cs typeface="Arial"/>
              </a:rPr>
              <a:t>khoa</a:t>
            </a:r>
            <a:r>
              <a:rPr lang="en-US" sz="2400" b="1" dirty="0" smtClean="0">
                <a:latin typeface="Arial"/>
                <a:cs typeface="Arial"/>
              </a:rPr>
              <a:t> </a:t>
            </a:r>
            <a:r>
              <a:rPr lang="en-US" sz="2400" b="1" dirty="0" err="1" smtClean="0">
                <a:latin typeface="Arial"/>
                <a:cs typeface="Arial"/>
              </a:rPr>
              <a:t>phòng</a:t>
            </a:r>
            <a:r>
              <a:rPr sz="2400" b="1" dirty="0" smtClean="0">
                <a:latin typeface="Arial"/>
                <a:cs typeface="Arial"/>
              </a:rPr>
              <a:t>, </a:t>
            </a:r>
            <a:r>
              <a:rPr sz="2400" b="1" dirty="0" err="1" smtClean="0">
                <a:latin typeface="Arial"/>
                <a:cs typeface="Arial"/>
              </a:rPr>
              <a:t>q</a:t>
            </a:r>
            <a:r>
              <a:rPr sz="2400" b="1" spc="-10" dirty="0" err="1" smtClean="0">
                <a:latin typeface="Arial"/>
                <a:cs typeface="Arial"/>
              </a:rPr>
              <a:t>S</a:t>
            </a:r>
            <a:r>
              <a:rPr sz="2400" b="1" dirty="0" err="1" smtClean="0">
                <a:latin typeface="Arial"/>
                <a:cs typeface="Arial"/>
              </a:rPr>
              <a:t>O</a:t>
            </a:r>
            <a:r>
              <a:rPr sz="2400" b="1" spc="-145" dirty="0" err="1" smtClean="0">
                <a:latin typeface="Arial"/>
                <a:cs typeface="Arial"/>
              </a:rPr>
              <a:t>F</a:t>
            </a:r>
            <a:r>
              <a:rPr sz="2400" b="1" dirty="0" err="1" smtClean="0">
                <a:latin typeface="Arial"/>
                <a:cs typeface="Arial"/>
              </a:rPr>
              <a:t>A</a:t>
            </a:r>
            <a:r>
              <a:rPr lang="en-US" sz="2400" b="1" dirty="0">
                <a:latin typeface="Arial"/>
                <a:cs typeface="Arial"/>
              </a:rPr>
              <a:t> </a:t>
            </a:r>
            <a:r>
              <a:rPr lang="en-US" sz="2400" b="1" dirty="0" smtClean="0">
                <a:latin typeface="Arial"/>
                <a:cs typeface="Arial"/>
              </a:rPr>
              <a:t>≥ 2 </a:t>
            </a:r>
            <a:endParaRPr sz="2400" b="1" dirty="0">
              <a:latin typeface="Arial"/>
              <a:cs typeface="Arial"/>
            </a:endParaRPr>
          </a:p>
        </p:txBody>
      </p:sp>
      <p:sp>
        <p:nvSpPr>
          <p:cNvPr id="11" name="object 11"/>
          <p:cNvSpPr txBox="1"/>
          <p:nvPr/>
        </p:nvSpPr>
        <p:spPr>
          <a:xfrm>
            <a:off x="548641" y="1981200"/>
            <a:ext cx="8061959" cy="1107996"/>
          </a:xfrm>
          <a:prstGeom prst="rect">
            <a:avLst/>
          </a:prstGeom>
        </p:spPr>
        <p:txBody>
          <a:bodyPr vert="horz" wrap="square" lIns="0" tIns="0" rIns="0" bIns="0" rtlCol="0">
            <a:spAutoFit/>
          </a:bodyPr>
          <a:lstStyle/>
          <a:p>
            <a:pPr algn="ctr">
              <a:lnSpc>
                <a:spcPct val="100000"/>
              </a:lnSpc>
            </a:pPr>
            <a:r>
              <a:rPr lang="en-US" sz="2400" b="1" dirty="0" err="1" smtClean="0">
                <a:latin typeface="Arial" panose="020B0604020202020204" pitchFamily="34" charset="0"/>
                <a:cs typeface="Arial" panose="020B0604020202020204" pitchFamily="34" charset="0"/>
              </a:rPr>
              <a:t>Tình</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trạng</a:t>
            </a:r>
            <a:r>
              <a:rPr lang="en-US" sz="2400" b="1" dirty="0">
                <a:latin typeface="Arial" panose="020B0604020202020204" pitchFamily="34" charset="0"/>
                <a:cs typeface="Arial" panose="020B0604020202020204" pitchFamily="34" charset="0"/>
              </a:rPr>
              <a:t> </a:t>
            </a:r>
            <a:r>
              <a:rPr lang="vi-VN" sz="2400" b="1" dirty="0">
                <a:solidFill>
                  <a:srgbClr val="002060"/>
                </a:solidFill>
                <a:latin typeface="Arial" panose="020B0604020202020204" pitchFamily="34" charset="0"/>
                <a:cs typeface="Arial" panose="020B0604020202020204" pitchFamily="34" charset="0"/>
              </a:rPr>
              <a:t>rối loạn chức năng cơ quan</a:t>
            </a:r>
            <a:r>
              <a:rPr lang="vi-VN" sz="2400" b="1" dirty="0">
                <a:latin typeface="Arial" panose="020B0604020202020204" pitchFamily="34" charset="0"/>
                <a:cs typeface="Arial" panose="020B0604020202020204" pitchFamily="34" charset="0"/>
              </a:rPr>
              <a:t> đe dọa tính mạng do </a:t>
            </a:r>
            <a:r>
              <a:rPr lang="vi-VN" sz="2400" b="1" dirty="0">
                <a:solidFill>
                  <a:srgbClr val="002060"/>
                </a:solidFill>
                <a:latin typeface="Arial" panose="020B0604020202020204" pitchFamily="34" charset="0"/>
                <a:cs typeface="Arial" panose="020B0604020202020204" pitchFamily="34" charset="0"/>
              </a:rPr>
              <a:t>đáp ứng không được điều</a:t>
            </a:r>
            <a:r>
              <a:rPr lang="en-US" sz="2400" b="1" dirty="0">
                <a:solidFill>
                  <a:srgbClr val="002060"/>
                </a:solidFill>
                <a:latin typeface="Arial" panose="020B0604020202020204" pitchFamily="34" charset="0"/>
                <a:cs typeface="Arial" panose="020B0604020202020204" pitchFamily="34" charset="0"/>
              </a:rPr>
              <a:t> </a:t>
            </a:r>
            <a:r>
              <a:rPr lang="vi-VN" sz="2400" b="1" dirty="0">
                <a:solidFill>
                  <a:srgbClr val="002060"/>
                </a:solidFill>
                <a:latin typeface="Arial" panose="020B0604020202020204" pitchFamily="34" charset="0"/>
                <a:cs typeface="Arial" panose="020B0604020202020204" pitchFamily="34" charset="0"/>
              </a:rPr>
              <a:t>phối của cơ thể </a:t>
            </a:r>
            <a:r>
              <a:rPr lang="vi-VN" sz="2400" b="1" dirty="0">
                <a:latin typeface="Arial" panose="020B0604020202020204" pitchFamily="34" charset="0"/>
                <a:cs typeface="Arial" panose="020B0604020202020204" pitchFamily="34" charset="0"/>
              </a:rPr>
              <a:t>đối với </a:t>
            </a:r>
            <a:r>
              <a:rPr lang="vi-VN" sz="2400" b="1" dirty="0">
                <a:solidFill>
                  <a:srgbClr val="002060"/>
                </a:solidFill>
                <a:latin typeface="Arial" panose="020B0604020202020204" pitchFamily="34" charset="0"/>
                <a:cs typeface="Arial" panose="020B0604020202020204" pitchFamily="34" charset="0"/>
              </a:rPr>
              <a:t>nhiễm khuẩn</a:t>
            </a:r>
            <a:endParaRPr sz="2400" dirty="0">
              <a:latin typeface="Arial"/>
              <a:cs typeface="Arial"/>
            </a:endParaRPr>
          </a:p>
        </p:txBody>
      </p:sp>
      <p:sp>
        <p:nvSpPr>
          <p:cNvPr id="15" name="Title 14"/>
          <p:cNvSpPr>
            <a:spLocks noGrp="1"/>
          </p:cNvSpPr>
          <p:nvPr>
            <p:ph type="title"/>
          </p:nvPr>
        </p:nvSpPr>
        <p:spPr>
          <a:xfrm>
            <a:off x="381000" y="228600"/>
            <a:ext cx="8229600" cy="1143000"/>
          </a:xfrm>
        </p:spPr>
        <p:txBody>
          <a:bodyPr>
            <a:normAutofit/>
          </a:bodyPr>
          <a:lstStyle/>
          <a:p>
            <a:r>
              <a:rPr lang="en-US" sz="3000" b="1" dirty="0" err="1">
                <a:solidFill>
                  <a:srgbClr val="C00000"/>
                </a:solidFill>
              </a:rPr>
              <a:t>Định</a:t>
            </a:r>
            <a:r>
              <a:rPr lang="en-US" sz="3000" b="1" dirty="0">
                <a:solidFill>
                  <a:srgbClr val="C00000"/>
                </a:solidFill>
              </a:rPr>
              <a:t> </a:t>
            </a:r>
            <a:r>
              <a:rPr lang="en-US" sz="3000" b="1" dirty="0" err="1">
                <a:solidFill>
                  <a:srgbClr val="C00000"/>
                </a:solidFill>
              </a:rPr>
              <a:t>nghĩa</a:t>
            </a:r>
            <a:r>
              <a:rPr lang="en-US" sz="3000" b="1" dirty="0">
                <a:solidFill>
                  <a:srgbClr val="C00000"/>
                </a:solidFill>
              </a:rPr>
              <a:t> </a:t>
            </a:r>
            <a:r>
              <a:rPr lang="en-US" sz="3000" b="1" dirty="0" err="1">
                <a:solidFill>
                  <a:srgbClr val="C00000"/>
                </a:solidFill>
              </a:rPr>
              <a:t>nhiễm</a:t>
            </a:r>
            <a:r>
              <a:rPr lang="en-US" sz="3000" b="1" dirty="0">
                <a:solidFill>
                  <a:srgbClr val="C00000"/>
                </a:solidFill>
              </a:rPr>
              <a:t> </a:t>
            </a:r>
            <a:r>
              <a:rPr lang="en-US" sz="3000" b="1" dirty="0" err="1">
                <a:solidFill>
                  <a:srgbClr val="C00000"/>
                </a:solidFill>
              </a:rPr>
              <a:t>khuẩn</a:t>
            </a:r>
            <a:r>
              <a:rPr lang="en-US" sz="3000" b="1" dirty="0">
                <a:solidFill>
                  <a:srgbClr val="C00000"/>
                </a:solidFill>
              </a:rPr>
              <a:t> </a:t>
            </a:r>
            <a:r>
              <a:rPr lang="en-US" sz="3000" b="1" dirty="0" err="1">
                <a:solidFill>
                  <a:srgbClr val="C00000"/>
                </a:solidFill>
              </a:rPr>
              <a:t>hệ</a:t>
            </a:r>
            <a:r>
              <a:rPr lang="en-US" sz="3000" b="1" dirty="0">
                <a:solidFill>
                  <a:srgbClr val="C00000"/>
                </a:solidFill>
              </a:rPr>
              <a:t> </a:t>
            </a:r>
            <a:r>
              <a:rPr lang="en-US" sz="3000" b="1" dirty="0" err="1">
                <a:solidFill>
                  <a:srgbClr val="C00000"/>
                </a:solidFill>
              </a:rPr>
              <a:t>thống</a:t>
            </a:r>
            <a:r>
              <a:rPr lang="en-US" sz="3000" b="1" dirty="0">
                <a:solidFill>
                  <a:srgbClr val="C00000"/>
                </a:solidFill>
              </a:rPr>
              <a:t>(sepsis)</a:t>
            </a:r>
          </a:p>
        </p:txBody>
      </p:sp>
      <p:sp>
        <p:nvSpPr>
          <p:cNvPr id="5" name="Down Arrow 4"/>
          <p:cNvSpPr/>
          <p:nvPr/>
        </p:nvSpPr>
        <p:spPr>
          <a:xfrm>
            <a:off x="3581400" y="3505200"/>
            <a:ext cx="1295400" cy="5334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62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solidFill>
                  <a:srgbClr val="C00000"/>
                </a:solidFill>
              </a:rPr>
              <a:t>Định</a:t>
            </a:r>
            <a:r>
              <a:rPr lang="en-US" sz="4000" b="1" dirty="0">
                <a:solidFill>
                  <a:srgbClr val="C00000"/>
                </a:solidFill>
              </a:rPr>
              <a:t> </a:t>
            </a:r>
            <a:r>
              <a:rPr lang="en-US" sz="4000" b="1" dirty="0" err="1">
                <a:solidFill>
                  <a:srgbClr val="C00000"/>
                </a:solidFill>
              </a:rPr>
              <a:t>nghĩa</a:t>
            </a:r>
            <a:r>
              <a:rPr lang="en-US" sz="4000" b="1" dirty="0">
                <a:solidFill>
                  <a:srgbClr val="C00000"/>
                </a:solidFill>
              </a:rPr>
              <a:t> </a:t>
            </a:r>
            <a:r>
              <a:rPr lang="en-US" sz="4000" b="1" dirty="0" err="1">
                <a:solidFill>
                  <a:srgbClr val="C00000"/>
                </a:solidFill>
              </a:rPr>
              <a:t>sốc</a:t>
            </a:r>
            <a:r>
              <a:rPr lang="en-US" sz="4000" b="1" dirty="0">
                <a:solidFill>
                  <a:srgbClr val="C00000"/>
                </a:solidFill>
              </a:rPr>
              <a:t> </a:t>
            </a:r>
            <a:r>
              <a:rPr lang="en-US" sz="4000" b="1" dirty="0" err="1">
                <a:solidFill>
                  <a:srgbClr val="C00000"/>
                </a:solidFill>
              </a:rPr>
              <a:t>nhiễm</a:t>
            </a:r>
            <a:r>
              <a:rPr lang="en-US" sz="4000" b="1" dirty="0">
                <a:solidFill>
                  <a:srgbClr val="C00000"/>
                </a:solidFill>
              </a:rPr>
              <a:t> </a:t>
            </a:r>
            <a:r>
              <a:rPr lang="en-US" sz="4000" b="1" dirty="0" err="1">
                <a:solidFill>
                  <a:srgbClr val="C00000"/>
                </a:solidFill>
              </a:rPr>
              <a:t>trùng</a:t>
            </a:r>
            <a:endParaRPr lang="en-US" sz="4000" b="1" dirty="0">
              <a:solidFill>
                <a:srgbClr val="C00000"/>
              </a:solidFill>
            </a:endParaRPr>
          </a:p>
        </p:txBody>
      </p:sp>
      <p:sp>
        <p:nvSpPr>
          <p:cNvPr id="3" name="Content Placeholder 2"/>
          <p:cNvSpPr>
            <a:spLocks noGrp="1"/>
          </p:cNvSpPr>
          <p:nvPr>
            <p:ph idx="1"/>
          </p:nvPr>
        </p:nvSpPr>
        <p:spPr>
          <a:xfrm>
            <a:off x="496389" y="1600521"/>
            <a:ext cx="8242661" cy="4232366"/>
          </a:xfrm>
        </p:spPr>
        <p:txBody>
          <a:bodyPr>
            <a:normAutofit/>
          </a:bodyPr>
          <a:lstStyle/>
          <a:p>
            <a:pPr marL="0" indent="0" algn="just">
              <a:buNone/>
            </a:pPr>
            <a:r>
              <a:rPr lang="en-US" sz="3200" b="1" dirty="0">
                <a:solidFill>
                  <a:srgbClr val="C00000"/>
                </a:solidFill>
              </a:rPr>
              <a:t>Sepsis </a:t>
            </a:r>
            <a:r>
              <a:rPr lang="en-US" sz="3200" b="1" dirty="0" smtClean="0">
                <a:solidFill>
                  <a:srgbClr val="C00000"/>
                </a:solidFill>
              </a:rPr>
              <a:t>shock </a:t>
            </a:r>
            <a:r>
              <a:rPr lang="en-US" altLang="en-US" dirty="0"/>
              <a:t>sepsis </a:t>
            </a:r>
            <a:r>
              <a:rPr lang="en-US" altLang="en-US" dirty="0" err="1"/>
              <a:t>có</a:t>
            </a:r>
            <a:r>
              <a:rPr lang="en-US" altLang="en-US" dirty="0"/>
              <a:t> </a:t>
            </a:r>
            <a:r>
              <a:rPr lang="en-US" altLang="en-US" dirty="0" err="1"/>
              <a:t>suy</a:t>
            </a:r>
            <a:r>
              <a:rPr lang="en-US" altLang="en-US" dirty="0"/>
              <a:t> </a:t>
            </a:r>
            <a:r>
              <a:rPr lang="en-US" altLang="en-US" dirty="0" err="1"/>
              <a:t>tuần</a:t>
            </a:r>
            <a:r>
              <a:rPr lang="en-US" altLang="en-US" dirty="0"/>
              <a:t> </a:t>
            </a:r>
            <a:r>
              <a:rPr lang="en-US" altLang="en-US" dirty="0" err="1"/>
              <a:t>hoàn</a:t>
            </a:r>
            <a:r>
              <a:rPr lang="en-US" altLang="en-US" dirty="0"/>
              <a:t> </a:t>
            </a:r>
            <a:r>
              <a:rPr lang="en-US" altLang="en-US" dirty="0" err="1"/>
              <a:t>và</a:t>
            </a:r>
            <a:r>
              <a:rPr lang="en-US" altLang="en-US" dirty="0"/>
              <a:t> </a:t>
            </a:r>
            <a:r>
              <a:rPr lang="en-US" altLang="en-US" dirty="0" err="1"/>
              <a:t>rối</a:t>
            </a:r>
            <a:r>
              <a:rPr lang="en-US" altLang="en-US" dirty="0"/>
              <a:t> </a:t>
            </a:r>
            <a:r>
              <a:rPr lang="en-US" altLang="en-US" dirty="0" err="1"/>
              <a:t>loạn</a:t>
            </a:r>
            <a:r>
              <a:rPr lang="en-US" altLang="en-US" dirty="0"/>
              <a:t> </a:t>
            </a:r>
            <a:r>
              <a:rPr lang="en-US" altLang="en-US" dirty="0" err="1"/>
              <a:t>chuyển</a:t>
            </a:r>
            <a:r>
              <a:rPr lang="en-US" altLang="en-US" dirty="0"/>
              <a:t> </a:t>
            </a:r>
            <a:r>
              <a:rPr lang="en-US" altLang="en-US" dirty="0" err="1"/>
              <a:t>hóa</a:t>
            </a:r>
            <a:r>
              <a:rPr lang="en-US" altLang="en-US" dirty="0"/>
              <a:t>/</a:t>
            </a:r>
            <a:r>
              <a:rPr lang="en-US" altLang="en-US" dirty="0" err="1"/>
              <a:t>tế</a:t>
            </a:r>
            <a:r>
              <a:rPr lang="en-US" altLang="en-US" dirty="0"/>
              <a:t> </a:t>
            </a:r>
            <a:r>
              <a:rPr lang="en-US" altLang="en-US" dirty="0" err="1"/>
              <a:t>bào</a:t>
            </a:r>
            <a:r>
              <a:rPr lang="en-US" altLang="en-US" dirty="0"/>
              <a:t> </a:t>
            </a:r>
            <a:r>
              <a:rPr lang="en-US" altLang="en-US" dirty="0" err="1"/>
              <a:t>có</a:t>
            </a:r>
            <a:r>
              <a:rPr lang="en-US" altLang="en-US" dirty="0"/>
              <a:t> </a:t>
            </a:r>
            <a:r>
              <a:rPr lang="en-US" altLang="en-US" dirty="0" err="1"/>
              <a:t>nguy</a:t>
            </a:r>
            <a:r>
              <a:rPr lang="en-US" altLang="en-US" dirty="0"/>
              <a:t> </a:t>
            </a:r>
            <a:r>
              <a:rPr lang="en-US" altLang="en-US" dirty="0" err="1"/>
              <a:t>cơ</a:t>
            </a:r>
            <a:r>
              <a:rPr lang="en-US" altLang="en-US" dirty="0"/>
              <a:t> </a:t>
            </a:r>
            <a:r>
              <a:rPr lang="en-US" altLang="en-US" dirty="0" err="1"/>
              <a:t>tử</a:t>
            </a:r>
            <a:r>
              <a:rPr lang="en-US" altLang="en-US" dirty="0"/>
              <a:t> </a:t>
            </a:r>
            <a:r>
              <a:rPr lang="en-US" altLang="en-US" dirty="0" err="1"/>
              <a:t>vong</a:t>
            </a:r>
            <a:r>
              <a:rPr lang="en-US" altLang="en-US" dirty="0"/>
              <a:t> </a:t>
            </a:r>
            <a:r>
              <a:rPr lang="en-US" altLang="en-US" dirty="0" err="1"/>
              <a:t>cao</a:t>
            </a:r>
            <a:endParaRPr lang="en-US" altLang="en-US" sz="3200" dirty="0"/>
          </a:p>
          <a:p>
            <a:pPr marL="0" indent="0" algn="just">
              <a:buNone/>
            </a:pPr>
            <a:endParaRPr lang="en-US" sz="2400" b="1" dirty="0" smtClean="0">
              <a:latin typeface="Arial" panose="020B0604020202020204" pitchFamily="34" charset="0"/>
              <a:cs typeface="Arial" panose="020B0604020202020204" pitchFamily="34" charset="0"/>
            </a:endParaRPr>
          </a:p>
        </p:txBody>
      </p:sp>
      <p:sp>
        <p:nvSpPr>
          <p:cNvPr id="4" name="Rectangle 3"/>
          <p:cNvSpPr/>
          <p:nvPr/>
        </p:nvSpPr>
        <p:spPr>
          <a:xfrm>
            <a:off x="908066" y="3048000"/>
            <a:ext cx="7493328" cy="290509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80000"/>
              </a:lnSpc>
            </a:pPr>
            <a:r>
              <a:rPr lang="en-US" sz="3200" b="1" dirty="0">
                <a:solidFill>
                  <a:schemeClr val="bg1"/>
                </a:solidFill>
              </a:rPr>
              <a:t>SEPSIS SHOCK</a:t>
            </a:r>
          </a:p>
          <a:p>
            <a:pPr algn="ctr">
              <a:lnSpc>
                <a:spcPct val="80000"/>
              </a:lnSpc>
            </a:pPr>
            <a:r>
              <a:rPr lang="en-US" sz="2800" b="1" dirty="0">
                <a:solidFill>
                  <a:schemeClr val="bg1"/>
                </a:solidFill>
              </a:rPr>
              <a:t>= </a:t>
            </a:r>
          </a:p>
          <a:p>
            <a:pPr algn="ctr">
              <a:lnSpc>
                <a:spcPct val="80000"/>
              </a:lnSpc>
            </a:pPr>
            <a:r>
              <a:rPr lang="vi-VN" sz="2800" b="1" dirty="0">
                <a:solidFill>
                  <a:schemeClr val="bg1"/>
                </a:solidFill>
              </a:rPr>
              <a:t>“</a:t>
            </a:r>
            <a:r>
              <a:rPr lang="en-US" sz="2800" b="1" dirty="0">
                <a:solidFill>
                  <a:schemeClr val="bg1"/>
                </a:solidFill>
              </a:rPr>
              <a:t>SEPSIS”</a:t>
            </a:r>
            <a:r>
              <a:rPr lang="vi-VN" sz="2800" b="1" dirty="0">
                <a:solidFill>
                  <a:schemeClr val="bg1"/>
                </a:solidFill>
              </a:rPr>
              <a:t> </a:t>
            </a:r>
            <a:endParaRPr lang="en-US" sz="2800" b="1" dirty="0">
              <a:solidFill>
                <a:schemeClr val="bg1"/>
              </a:solidFill>
            </a:endParaRPr>
          </a:p>
          <a:p>
            <a:pPr algn="ctr">
              <a:lnSpc>
                <a:spcPct val="80000"/>
              </a:lnSpc>
            </a:pPr>
            <a:r>
              <a:rPr lang="en-US" sz="2800" b="1" dirty="0">
                <a:solidFill>
                  <a:schemeClr val="bg1"/>
                </a:solidFill>
              </a:rPr>
              <a:t>+ </a:t>
            </a:r>
          </a:p>
          <a:p>
            <a:pPr algn="ctr">
              <a:lnSpc>
                <a:spcPct val="80000"/>
              </a:lnSpc>
            </a:pPr>
            <a:r>
              <a:rPr lang="en-US" sz="2800" b="1" dirty="0">
                <a:solidFill>
                  <a:schemeClr val="bg1"/>
                </a:solidFill>
              </a:rPr>
              <a:t>“</a:t>
            </a:r>
            <a:r>
              <a:rPr lang="vi-VN" sz="2800" b="1" dirty="0">
                <a:solidFill>
                  <a:schemeClr val="bg1"/>
                </a:solidFill>
              </a:rPr>
              <a:t>tụt huyết áp kéo dài cần dùng vận mạch </a:t>
            </a:r>
            <a:endParaRPr lang="en-US" sz="2800" b="1" dirty="0">
              <a:solidFill>
                <a:schemeClr val="bg1"/>
              </a:solidFill>
            </a:endParaRPr>
          </a:p>
          <a:p>
            <a:pPr algn="ctr">
              <a:lnSpc>
                <a:spcPct val="80000"/>
              </a:lnSpc>
            </a:pPr>
            <a:r>
              <a:rPr lang="en-US" sz="2800" b="1" dirty="0">
                <a:solidFill>
                  <a:schemeClr val="bg1"/>
                </a:solidFill>
              </a:rPr>
              <a:t>+</a:t>
            </a:r>
            <a:r>
              <a:rPr lang="vi-VN" sz="2800" b="1" dirty="0">
                <a:solidFill>
                  <a:schemeClr val="bg1"/>
                </a:solidFill>
              </a:rPr>
              <a:t> </a:t>
            </a:r>
            <a:endParaRPr lang="en-US" sz="2800" b="1" dirty="0">
              <a:solidFill>
                <a:schemeClr val="bg1"/>
              </a:solidFill>
            </a:endParaRPr>
          </a:p>
          <a:p>
            <a:pPr algn="ctr">
              <a:lnSpc>
                <a:spcPct val="80000"/>
              </a:lnSpc>
            </a:pPr>
            <a:r>
              <a:rPr lang="vi-VN" sz="2800" b="1" dirty="0">
                <a:solidFill>
                  <a:schemeClr val="bg1"/>
                </a:solidFill>
              </a:rPr>
              <a:t>nồng độ lactate máu ≥ 2 mmol/L </a:t>
            </a:r>
            <a:endParaRPr lang="en-US" sz="2800" b="1" dirty="0">
              <a:solidFill>
                <a:schemeClr val="bg1"/>
              </a:solidFill>
            </a:endParaRPr>
          </a:p>
          <a:p>
            <a:pPr algn="ctr">
              <a:lnSpc>
                <a:spcPct val="80000"/>
              </a:lnSpc>
            </a:pPr>
            <a:r>
              <a:rPr lang="en-US" sz="2800" b="1" dirty="0">
                <a:solidFill>
                  <a:schemeClr val="bg1"/>
                </a:solidFill>
              </a:rPr>
              <a:t>(</a:t>
            </a:r>
            <a:r>
              <a:rPr lang="vi-VN" sz="2800" b="1" dirty="0">
                <a:solidFill>
                  <a:schemeClr val="bg1"/>
                </a:solidFill>
              </a:rPr>
              <a:t>mặc dù đã bù đủ dịch</a:t>
            </a:r>
            <a:r>
              <a:rPr lang="en-US" sz="2800" b="1" dirty="0">
                <a:solidFill>
                  <a:schemeClr val="bg1"/>
                </a:solidFill>
              </a:rPr>
              <a:t>)</a:t>
            </a:r>
            <a:endParaRPr lang="vi-VN" sz="2800" b="1" dirty="0">
              <a:solidFill>
                <a:schemeClr val="bg1"/>
              </a:solidFill>
            </a:endParaRPr>
          </a:p>
        </p:txBody>
      </p:sp>
    </p:spTree>
    <p:extLst>
      <p:ext uri="{BB962C8B-B14F-4D97-AF65-F5344CB8AC3E}">
        <p14:creationId xmlns:p14="http://schemas.microsoft.com/office/powerpoint/2010/main" val="12163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38200"/>
            <a:ext cx="7924800" cy="5036243"/>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2446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element uid="9920fcc9-9f43-4d43-9e3e-b98a219cfd55" value=""/>
</sisl>
</file>

<file path=customXml/itemProps1.xml><?xml version="1.0" encoding="utf-8"?>
<ds:datastoreItem xmlns:ds="http://schemas.openxmlformats.org/officeDocument/2006/customXml" ds:itemID="{CE5B3B3F-8B8F-447E-BA53-B2D4E3118B7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Black Tie</Template>
  <TotalTime>2228</TotalTime>
  <Words>2783</Words>
  <Application>Microsoft Office PowerPoint</Application>
  <PresentationFormat>On-screen Show (4:3)</PresentationFormat>
  <Paragraphs>274</Paragraphs>
  <Slides>48</Slides>
  <Notes>21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CẬP NHẬT XỬ TRÍ SỐC NHIỄM TRÙNG, SUY HÔ HẤP CẤP Ở NGƯỜI LỚN  </vt:lpstr>
      <vt:lpstr>The Third International Consensus Definitions for Sepsis &amp; Septic Shock (Sepsis-3)</vt:lpstr>
      <vt:lpstr>PowerPoint Presentation</vt:lpstr>
      <vt:lpstr>PowerPoint Presentation</vt:lpstr>
      <vt:lpstr>Tại ICU…</vt:lpstr>
      <vt:lpstr>Ngoài ICU…</vt:lpstr>
      <vt:lpstr>Định nghĩa nhiễm khuẩn hệ thống(sepsis)</vt:lpstr>
      <vt:lpstr>Định nghĩa sốc nhiễm trùng</vt:lpstr>
      <vt:lpstr>PowerPoint Presentation</vt:lpstr>
      <vt:lpstr>PowerPoint Presentation</vt:lpstr>
      <vt:lpstr>Hướng dẫn 2018</vt:lpstr>
      <vt:lpstr>Xử trí trong giờ đầu</vt:lpstr>
      <vt:lpstr>Cấy máu trước khi dùng kháng sinh </vt:lpstr>
      <vt:lpstr>Kiểm soát ổ nhiễm khuẩn</vt:lpstr>
      <vt:lpstr>Kháng sinh</vt:lpstr>
      <vt:lpstr> Bù dịch ban đầu</vt:lpstr>
      <vt:lpstr>Thuốc co mạch (Vasopressors)</vt:lpstr>
      <vt:lpstr>Steroids</vt:lpstr>
      <vt:lpstr>Đường máu</vt:lpstr>
      <vt:lpstr>Chế phẩm máu</vt:lpstr>
      <vt:lpstr>Thận</vt:lpstr>
      <vt:lpstr>Dinh dưỡng</vt:lpstr>
      <vt:lpstr>Dự phòng huyết khối TM và loét do stress</vt:lpstr>
      <vt:lpstr>Điều trị suy hô hấp</vt:lpstr>
      <vt:lpstr> Chẩn đoán xử trị Hội chứng suy hô hấp cấp tiến triển</vt:lpstr>
      <vt:lpstr> Chẩn đoán mức độ và xử trí hội chứng suy hô hấp cấp tiến triển</vt:lpstr>
      <vt:lpstr>CƠ CHẾ BỆNH SINH CỦA   NHIỄM VIRUS( CÚM,nCoV…,)</vt:lpstr>
      <vt:lpstr> Điều trị</vt:lpstr>
      <vt:lpstr>Thông khí nhân tạo không xâm nhập</vt:lpstr>
      <vt:lpstr>MÁY THỞ CPAP KÈM DÒNG OXY LƯU LƯỢNG CAO</vt:lpstr>
      <vt:lpstr>THỞ KHÔNG XÂM NHẬP</vt:lpstr>
      <vt:lpstr>THÔNG KHÍ NHÂN TẠO XÂM NHẬP</vt:lpstr>
      <vt:lpstr>Điều chỉnh FiO2 và PEEP</vt:lpstr>
      <vt:lpstr> Điều trị</vt:lpstr>
      <vt:lpstr>Điều trị</vt:lpstr>
      <vt:lpstr> Điều trị</vt:lpstr>
      <vt:lpstr>Kỹ thuật trao đổi oxy qua màng tại giường (ECMO)</vt:lpstr>
      <vt:lpstr>Điều trị</vt:lpstr>
      <vt:lpstr>sul</vt:lpstr>
      <vt:lpstr> CA LÂM SÀNG  ARDS DO CÚM A H5N1 ĐƯỢC CHỮA TRỊ THÀNH CÔNG NHỜ SỬ DỤNG QUẢ LỌC PMX </vt:lpstr>
      <vt:lpstr>PowerPoint Presentation</vt:lpstr>
      <vt:lpstr>Tóm tắt</vt:lpstr>
      <vt:lpstr> NC sử dụng màng lọc oXiris Cho BN ARDS </vt:lpstr>
      <vt:lpstr> Điều trị</vt:lpstr>
      <vt:lpstr> Điều trị</vt:lpstr>
      <vt:lpstr> Biến chứng</vt:lpstr>
      <vt:lpstr>PowerPoint Presentation</vt:lpstr>
      <vt:lpstr>PHỐI HỢP CÁC BIỆN PHÁP ĐIỀU TRỊ BỆNH NHÂN SỐC,SUY ĐA TẠNG DO NHIỄM VIRUS (CÚM,nCoV…)</vt:lpstr>
    </vt:vector>
  </TitlesOfParts>
  <Company>Merck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CẬP NHẬT ĐỊNH NGHĨA VÀ XỬ TRÍ  NHIỄM KHUẨN HUYẾT VÀ SỐC NHIỄM KHUẨN (Sepsis-3 &amp; Surviving sepsis guideline 2016)</dc:title>
  <dc:creator>Dr Cơ ICU BM</dc:creator>
  <cp:lastModifiedBy>Administrator</cp:lastModifiedBy>
  <cp:revision>123</cp:revision>
  <dcterms:created xsi:type="dcterms:W3CDTF">2017-08-31T02:37:33Z</dcterms:created>
  <dcterms:modified xsi:type="dcterms:W3CDTF">2020-02-07T02:31:39Z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-495859651</vt:i4>
  </property>
  <property fmtid="{D5CDD505-2E9C-101B-9397-08002B2CF9AE}" pid="3" name="_NewReviewCycle">
    <vt:lpwstr/>
  </property>
  <property fmtid="{D5CDD505-2E9C-101B-9397-08002B2CF9AE}" pid="4" name="_EmailSubject">
    <vt:lpwstr>CME 6/10/2018_Điều trị nhiễm khuẩn huyết trong kỷ nguyên đa kháng </vt:lpwstr>
  </property>
  <property fmtid="{D5CDD505-2E9C-101B-9397-08002B2CF9AE}" pid="5" name="_AuthorEmail">
    <vt:lpwstr>quang.thanh.trinh@merck.com</vt:lpwstr>
  </property>
  <property fmtid="{D5CDD505-2E9C-101B-9397-08002B2CF9AE}" pid="6" name="_AuthorEmailDisplayName">
    <vt:lpwstr>Trinh Quang Thanh</vt:lpwstr>
  </property>
  <property fmtid="{D5CDD505-2E9C-101B-9397-08002B2CF9AE}" pid="7" name="docIndexRef">
    <vt:lpwstr>cdce5c97-ec02-47d9-8a4f-5a9f6da8f145</vt:lpwstr>
  </property>
  <property fmtid="{D5CDD505-2E9C-101B-9397-08002B2CF9AE}" pid="8" name="bjSaver">
    <vt:lpwstr>9KPSk6AYjvyvJNhOJGqTg7iuH6oViFuI</vt:lpwstr>
  </property>
  <property fmtid="{D5CDD505-2E9C-101B-9397-08002B2CF9AE}" pid="9"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10" name="bjDocumentLabelXML-0">
    <vt:lpwstr>nternal/label"&gt;&lt;element uid="9920fcc9-9f43-4d43-9e3e-b98a219cfd55" value="" /&gt;&lt;/sisl&gt;</vt:lpwstr>
  </property>
  <property fmtid="{D5CDD505-2E9C-101B-9397-08002B2CF9AE}" pid="11" name="bjDocumentSecurityLabel">
    <vt:lpwstr>Not Classified</vt:lpwstr>
  </property>
  <property fmtid="{D5CDD505-2E9C-101B-9397-08002B2CF9AE}" pid="12" name="_PreviousAdHocReviewCycleID">
    <vt:i4>-1204500170</vt:i4>
  </property>
</Properties>
</file>