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3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09600" cy="990600"/>
          </a:xfrm>
          <a:custGeom>
            <a:avLst/>
            <a:gdLst/>
            <a:ahLst/>
            <a:cxnLst/>
            <a:rect l="l" t="t" r="r" b="b"/>
            <a:pathLst>
              <a:path w="609600" h="990600">
                <a:moveTo>
                  <a:pt x="0" y="990600"/>
                </a:moveTo>
                <a:lnTo>
                  <a:pt x="609600" y="990600"/>
                </a:lnTo>
                <a:lnTo>
                  <a:pt x="609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292600"/>
            <a:ext cx="609600" cy="485775"/>
          </a:xfrm>
          <a:custGeom>
            <a:avLst/>
            <a:gdLst/>
            <a:ahLst/>
            <a:cxnLst/>
            <a:rect l="l" t="t" r="r" b="b"/>
            <a:pathLst>
              <a:path w="609600" h="485775">
                <a:moveTo>
                  <a:pt x="0" y="485775"/>
                </a:moveTo>
                <a:lnTo>
                  <a:pt x="609600" y="485775"/>
                </a:lnTo>
                <a:lnTo>
                  <a:pt x="609600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875337"/>
            <a:ext cx="609600" cy="982980"/>
          </a:xfrm>
          <a:custGeom>
            <a:avLst/>
            <a:gdLst/>
            <a:ahLst/>
            <a:cxnLst/>
            <a:rect l="l" t="t" r="r" b="b"/>
            <a:pathLst>
              <a:path w="609600" h="982979">
                <a:moveTo>
                  <a:pt x="0" y="982662"/>
                </a:moveTo>
                <a:lnTo>
                  <a:pt x="609600" y="982662"/>
                </a:lnTo>
                <a:lnTo>
                  <a:pt x="609600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875337"/>
            <a:ext cx="609600" cy="577850"/>
          </a:xfrm>
          <a:custGeom>
            <a:avLst/>
            <a:gdLst/>
            <a:ahLst/>
            <a:cxnLst/>
            <a:rect l="l" t="t" r="r" b="b"/>
            <a:pathLst>
              <a:path w="609600" h="577850">
                <a:moveTo>
                  <a:pt x="0" y="577850"/>
                </a:moveTo>
                <a:lnTo>
                  <a:pt x="609600" y="577850"/>
                </a:lnTo>
                <a:lnTo>
                  <a:pt x="609600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705350"/>
            <a:ext cx="609600" cy="69850"/>
          </a:xfrm>
          <a:custGeom>
            <a:avLst/>
            <a:gdLst/>
            <a:ahLst/>
            <a:cxnLst/>
            <a:rect l="l" t="t" r="r" b="b"/>
            <a:pathLst>
              <a:path w="609600" h="69850">
                <a:moveTo>
                  <a:pt x="0" y="69850"/>
                </a:moveTo>
                <a:lnTo>
                  <a:pt x="609600" y="69850"/>
                </a:lnTo>
                <a:lnTo>
                  <a:pt x="60960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990600"/>
            <a:ext cx="609600" cy="3302000"/>
          </a:xfrm>
          <a:custGeom>
            <a:avLst/>
            <a:gdLst/>
            <a:ahLst/>
            <a:cxnLst/>
            <a:rect l="l" t="t" r="r" b="b"/>
            <a:pathLst>
              <a:path w="609600" h="3302000">
                <a:moveTo>
                  <a:pt x="0" y="3302000"/>
                </a:moveTo>
                <a:lnTo>
                  <a:pt x="609600" y="3302000"/>
                </a:lnTo>
                <a:lnTo>
                  <a:pt x="609600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3577" y="692912"/>
            <a:ext cx="8784844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-36829"/>
            <a:ext cx="10358120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5945" y="2623185"/>
            <a:ext cx="11040109" cy="2104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1392" y="1667078"/>
            <a:ext cx="75457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CÁC VĂN BẢN PHÁP QUY LIÊN QUAN  </a:t>
            </a:r>
            <a:r>
              <a:rPr sz="3200" spc="-5" dirty="0">
                <a:solidFill>
                  <a:srgbClr val="EBEBEB"/>
                </a:solidFill>
                <a:latin typeface="Arial"/>
                <a:cs typeface="Arial"/>
              </a:rPr>
              <a:t>ĐẾN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PHÒNG, CHỐNG </a:t>
            </a:r>
            <a:r>
              <a:rPr sz="3200" spc="-5" dirty="0">
                <a:solidFill>
                  <a:srgbClr val="EBEBEB"/>
                </a:solidFill>
                <a:latin typeface="Arial"/>
                <a:cs typeface="Arial"/>
              </a:rPr>
              <a:t>DỊCH VIÊM</a:t>
            </a:r>
            <a:r>
              <a:rPr sz="3200" spc="-8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PHỔI  DO VIRUS</a:t>
            </a:r>
            <a:r>
              <a:rPr sz="3200" spc="-1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CORONA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7622" y="4761283"/>
            <a:ext cx="3961765" cy="8851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2200" b="1" spc="-5" dirty="0">
                <a:solidFill>
                  <a:srgbClr val="EBEBEB"/>
                </a:solidFill>
                <a:latin typeface="Arial"/>
                <a:cs typeface="Arial"/>
              </a:rPr>
              <a:t>PGS.TS </a:t>
            </a:r>
            <a:r>
              <a:rPr sz="2200" b="1" spc="-10" dirty="0">
                <a:solidFill>
                  <a:srgbClr val="EBEBEB"/>
                </a:solidFill>
                <a:latin typeface="Arial"/>
                <a:cs typeface="Arial"/>
              </a:rPr>
              <a:t>KIỀU CHÍ</a:t>
            </a:r>
            <a:r>
              <a:rPr sz="2200" b="1" spc="1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EBEBEB"/>
                </a:solidFill>
                <a:latin typeface="Arial"/>
                <a:cs typeface="Arial"/>
              </a:rPr>
              <a:t>THÀNH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200" b="1" spc="-10" dirty="0">
                <a:solidFill>
                  <a:srgbClr val="EBEBEB"/>
                </a:solidFill>
                <a:latin typeface="Arial"/>
                <a:cs typeface="Arial"/>
              </a:rPr>
              <a:t>KHOA KSNK- </a:t>
            </a:r>
            <a:r>
              <a:rPr sz="2200" b="1" spc="-5" dirty="0">
                <a:solidFill>
                  <a:srgbClr val="EBEBEB"/>
                </a:solidFill>
                <a:latin typeface="Arial"/>
                <a:cs typeface="Arial"/>
              </a:rPr>
              <a:t>BV QUÂN Y</a:t>
            </a:r>
            <a:r>
              <a:rPr sz="2200" b="1" spc="-13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EBEBEB"/>
                </a:solidFill>
                <a:latin typeface="Arial"/>
                <a:cs typeface="Arial"/>
              </a:rPr>
              <a:t>103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7036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BỘ Y</a:t>
            </a:r>
            <a:r>
              <a:rPr b="0" spc="-49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3932" y="2562605"/>
            <a:ext cx="8340090" cy="34105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 algn="just">
              <a:lnSpc>
                <a:spcPts val="2110"/>
              </a:lnSpc>
              <a:spcBef>
                <a:spcPts val="605"/>
              </a:spcBef>
            </a:pPr>
            <a:r>
              <a:rPr sz="1750" spc="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Arial"/>
                <a:cs typeface="Arial"/>
              </a:rPr>
              <a:t>Quyết định số 237/QĐ-BYT ngày 31/01/2020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kế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hoạch đáp  ứng với từng cấp độ dịch bệnh đường hô hấp cấp tính do chủng  nCoV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chia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4 mức: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. Cấp độ 1: có trường hợp bệnh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xâm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nhâp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Cấp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độ 2: Dịch bệnh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có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lây nhiễm thứ phát trong</a:t>
            </a:r>
            <a:r>
              <a:rPr sz="220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nước.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69265" algn="l"/>
              </a:tabLst>
            </a:pPr>
            <a:r>
              <a:rPr sz="1750" spc="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Cấp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độ 3: Dịch bệnh lây lan trên 20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ca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thứ phát trong</a:t>
            </a:r>
            <a:r>
              <a:rPr sz="22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nước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469265" algn="l"/>
              </a:tabLst>
            </a:pPr>
            <a:r>
              <a:rPr sz="1750" spc="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. Cấp độ 4: Dịch lây lan trên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đồng với hơn 1000 ca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bệnh.</a:t>
            </a:r>
            <a:endParaRPr sz="2200">
              <a:latin typeface="Arial"/>
              <a:cs typeface="Arial"/>
            </a:endParaRPr>
          </a:p>
          <a:p>
            <a:pPr marL="355600" marR="17145" indent="-342900">
              <a:lnSpc>
                <a:spcPts val="2110"/>
              </a:lnSpc>
              <a:spcBef>
                <a:spcPts val="98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8.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văn ngày 31/01/2020 của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BHXH 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Việt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Nam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bảo đảm  thanh toán chi phí khám bệnh cấp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cứu,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điều trị cho người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nhiễm 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CoV tham gia BHYT được thuận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lợi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7414" y="0"/>
            <a:ext cx="751304" cy="1199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725" y="235946"/>
            <a:ext cx="9350554" cy="638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7188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BỘ QUỐC</a:t>
            </a:r>
            <a:r>
              <a:rPr b="0" spc="-31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PHÒNG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3932" y="2628138"/>
            <a:ext cx="8641715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39725" indent="-342900">
              <a:lnSpc>
                <a:spcPct val="100000"/>
              </a:lnSpc>
              <a:spcBef>
                <a:spcPts val="105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Chỉ thị số </a:t>
            </a:r>
            <a:r>
              <a:rPr sz="2600" spc="-15" dirty="0">
                <a:solidFill>
                  <a:srgbClr val="FF0000"/>
                </a:solidFill>
                <a:latin typeface="Arial"/>
                <a:cs typeface="Arial"/>
              </a:rPr>
              <a:t>90/CT-BQP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ngày 31/01/2020 của Bộ Quốc  phòng về việc phòng chống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dịch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viêm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đường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hô hấp  cấp do chủng Corona mới (nCoV), Chỉ thị yêu cầu các  đầu mối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trực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thuộc Bộ Quốc phòng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tổ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chức thanh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 lập</a:t>
            </a:r>
            <a:endParaRPr sz="26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ban chỉ đạo phòng chống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dịch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và chịu trách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nhiệm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trước  Bộ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trưởng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Bộ Quốc phòng về công tác phòng chống  dịch,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triển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khai các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biện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pháp mạnh không gây ảnh 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hưởng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đến sức khỏe bộ</a:t>
            </a:r>
            <a:r>
              <a:rPr sz="2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đội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58671"/>
            <a:ext cx="6397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sz="3200" b="0" spc="-5" dirty="0">
                <a:solidFill>
                  <a:srgbClr val="EBEBEB"/>
                </a:solidFill>
                <a:latin typeface="Arial"/>
                <a:cs typeface="Arial"/>
              </a:rPr>
              <a:t>CỦA </a:t>
            </a: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BỘ QUỐC</a:t>
            </a:r>
            <a:r>
              <a:rPr sz="3200" b="0" spc="-24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PHÒNG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3932" y="2628137"/>
            <a:ext cx="8352155" cy="3139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2395" indent="-342900" algn="just">
              <a:lnSpc>
                <a:spcPct val="100000"/>
              </a:lnSpc>
              <a:spcBef>
                <a:spcPts val="95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văn số </a:t>
            </a:r>
            <a:r>
              <a:rPr sz="2800" b="1" i="1" spc="-25" dirty="0">
                <a:solidFill>
                  <a:srgbClr val="FF0000"/>
                </a:solidFill>
                <a:latin typeface="Arial"/>
                <a:cs typeface="Arial"/>
              </a:rPr>
              <a:t>128/QY-PD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Cục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Quân 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thông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báo về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tình hình dịch viêm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phổi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Corona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virus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ở 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Trung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Quốc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ứng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phó chống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dịch ở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Việt</a:t>
            </a:r>
            <a:r>
              <a:rPr sz="2800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Nam.</a:t>
            </a:r>
            <a:endParaRPr sz="2800">
              <a:latin typeface="Arial"/>
              <a:cs typeface="Arial"/>
            </a:endParaRPr>
          </a:p>
          <a:p>
            <a:pPr marL="355600" marR="604520" indent="-342900" algn="just">
              <a:lnSpc>
                <a:spcPct val="100000"/>
              </a:lnSpc>
              <a:spcBef>
                <a:spcPts val="994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văn số </a:t>
            </a:r>
            <a:r>
              <a:rPr sz="2800" b="1" i="1" spc="-25" dirty="0">
                <a:solidFill>
                  <a:srgbClr val="FF0000"/>
                </a:solidFill>
                <a:latin typeface="Arial"/>
                <a:cs typeface="Arial"/>
              </a:rPr>
              <a:t>179/QY-PD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Cục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Quân y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phòng chống dịch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viêm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phổi do Corona virus</a:t>
            </a:r>
            <a:r>
              <a:rPr sz="28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ở</a:t>
            </a:r>
            <a:endParaRPr sz="2800">
              <a:latin typeface="Arial"/>
              <a:cs typeface="Arial"/>
            </a:endParaRPr>
          </a:p>
          <a:p>
            <a:pPr marL="355600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Trung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Quốc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thực hiện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kế hoạch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ứng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phó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dịch ở 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Việt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Nam.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405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EBEBEB"/>
                </a:solidFill>
                <a:latin typeface="Arial"/>
                <a:cs typeface="Arial"/>
              </a:rPr>
              <a:t>Trân </a:t>
            </a:r>
            <a:r>
              <a:rPr dirty="0">
                <a:solidFill>
                  <a:srgbClr val="EBEBEB"/>
                </a:solidFill>
                <a:latin typeface="Arial"/>
                <a:cs typeface="Arial"/>
              </a:rPr>
              <a:t>trọng cám</a:t>
            </a:r>
            <a:r>
              <a:rPr spc="-4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EBEBEB"/>
                </a:solidFill>
                <a:latin typeface="Arial"/>
                <a:cs typeface="Arial"/>
              </a:rPr>
              <a:t>ơn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525" y="1368933"/>
            <a:ext cx="10149840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75"/>
              </a:spcBef>
              <a:tabLst>
                <a:tab pos="4055745" algn="l"/>
              </a:tabLst>
            </a:pPr>
            <a:r>
              <a:rPr sz="4800" spc="-5" dirty="0">
                <a:solidFill>
                  <a:srgbClr val="001F5F"/>
                </a:solidFill>
              </a:rPr>
              <a:t>Phòng</a:t>
            </a:r>
            <a:r>
              <a:rPr sz="4800" spc="35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ngừa</a:t>
            </a:r>
            <a:r>
              <a:rPr sz="4800" dirty="0">
                <a:solidFill>
                  <a:srgbClr val="001F5F"/>
                </a:solidFill>
              </a:rPr>
              <a:t> và	</a:t>
            </a:r>
            <a:r>
              <a:rPr sz="4800" spc="-5" dirty="0">
                <a:solidFill>
                  <a:srgbClr val="001F5F"/>
                </a:solidFill>
              </a:rPr>
              <a:t>kiểm soát nhiễm</a:t>
            </a:r>
            <a:r>
              <a:rPr sz="4800" spc="-40" dirty="0">
                <a:solidFill>
                  <a:srgbClr val="001F5F"/>
                </a:solidFill>
              </a:rPr>
              <a:t> </a:t>
            </a:r>
            <a:r>
              <a:rPr sz="4800" spc="-10" dirty="0">
                <a:solidFill>
                  <a:srgbClr val="001F5F"/>
                </a:solidFill>
              </a:rPr>
              <a:t>khuẩn  </a:t>
            </a:r>
            <a:r>
              <a:rPr sz="4800" spc="-20" dirty="0">
                <a:solidFill>
                  <a:srgbClr val="001F5F"/>
                </a:solidFill>
              </a:rPr>
              <a:t>trong </a:t>
            </a:r>
            <a:r>
              <a:rPr sz="4800" dirty="0">
                <a:solidFill>
                  <a:srgbClr val="001F5F"/>
                </a:solidFill>
              </a:rPr>
              <a:t>chăm </a:t>
            </a:r>
            <a:r>
              <a:rPr sz="4800" spc="-5" dirty="0">
                <a:solidFill>
                  <a:srgbClr val="001F5F"/>
                </a:solidFill>
              </a:rPr>
              <a:t>sóc bệnh nhân </a:t>
            </a:r>
            <a:r>
              <a:rPr sz="4800" dirty="0">
                <a:solidFill>
                  <a:srgbClr val="001F5F"/>
                </a:solidFill>
              </a:rPr>
              <a:t>nghi </a:t>
            </a:r>
            <a:r>
              <a:rPr sz="4800" spc="-5" dirty="0">
                <a:solidFill>
                  <a:srgbClr val="001F5F"/>
                </a:solidFill>
              </a:rPr>
              <a:t>ngờ  nhiễm </a:t>
            </a:r>
            <a:r>
              <a:rPr sz="4800" spc="-10" dirty="0">
                <a:solidFill>
                  <a:srgbClr val="001F5F"/>
                </a:solidFill>
              </a:rPr>
              <a:t>coronavirus </a:t>
            </a:r>
            <a:r>
              <a:rPr sz="4800" dirty="0">
                <a:solidFill>
                  <a:srgbClr val="001F5F"/>
                </a:solidFill>
              </a:rPr>
              <a:t>(nCoV)</a:t>
            </a:r>
            <a:r>
              <a:rPr sz="4800" spc="-15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mới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099054" y="3659835"/>
            <a:ext cx="5993130" cy="2099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376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25 tháng 1 năm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2020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76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WHO / 2019-nCoV / IPC /</a:t>
            </a:r>
            <a:r>
              <a:rPr sz="32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v2020.2</a:t>
            </a:r>
            <a:endParaRPr sz="3200">
              <a:latin typeface="Times New Roman"/>
              <a:cs typeface="Times New Roman"/>
            </a:endParaRPr>
          </a:p>
          <a:p>
            <a:pPr marL="821690" marR="812800" algn="ctr">
              <a:lnSpc>
                <a:spcPts val="3350"/>
              </a:lnSpc>
              <a:spcBef>
                <a:spcPts val="2215"/>
              </a:spcBef>
            </a:pP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PGS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TS KIỀU CHÍ</a:t>
            </a:r>
            <a:r>
              <a:rPr sz="2800" b="1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THÀNH  KHOA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KSNK –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BVQY</a:t>
            </a:r>
            <a:r>
              <a:rPr sz="2800" b="1" spc="-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103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24993"/>
            <a:ext cx="5668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I. </a:t>
            </a:r>
            <a:r>
              <a:rPr sz="4400" spc="-35" dirty="0"/>
              <a:t>Virus </a:t>
            </a:r>
            <a:r>
              <a:rPr sz="4400" spc="-10" dirty="0"/>
              <a:t>Corona</a:t>
            </a:r>
            <a:r>
              <a:rPr sz="4400" spc="-120" dirty="0"/>
              <a:t> </a:t>
            </a:r>
            <a:r>
              <a:rPr sz="4400" spc="-5" dirty="0"/>
              <a:t>(nCoV)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231519"/>
            <a:ext cx="10622915" cy="4843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58115" indent="-22923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imes New Roman"/>
                <a:cs typeface="Times New Roman"/>
              </a:rPr>
              <a:t>- </a:t>
            </a:r>
            <a:r>
              <a:rPr sz="2600" b="1" dirty="0">
                <a:latin typeface="Times New Roman"/>
                <a:cs typeface="Times New Roman"/>
              </a:rPr>
              <a:t>Bệnh viêm đường hô hấp cấp do chủng mới của virus </a:t>
            </a:r>
            <a:r>
              <a:rPr sz="2600" b="1" spc="-5" dirty="0">
                <a:latin typeface="Times New Roman"/>
                <a:cs typeface="Times New Roman"/>
              </a:rPr>
              <a:t>Corona </a:t>
            </a:r>
            <a:r>
              <a:rPr sz="2600" b="1" dirty="0">
                <a:latin typeface="Times New Roman"/>
                <a:cs typeface="Times New Roman"/>
              </a:rPr>
              <a:t>typ beta </a:t>
            </a:r>
            <a:r>
              <a:rPr sz="2600" b="1" spc="-5" dirty="0">
                <a:latin typeface="Times New Roman"/>
                <a:cs typeface="Times New Roman"/>
              </a:rPr>
              <a:t>là  </a:t>
            </a:r>
            <a:r>
              <a:rPr sz="2600" b="1" dirty="0">
                <a:latin typeface="Times New Roman"/>
                <a:cs typeface="Times New Roman"/>
              </a:rPr>
              <a:t>bệnh truyền nhiễm cấp tính thuộc nhóm</a:t>
            </a:r>
            <a:r>
              <a:rPr sz="2600" b="1" spc="-26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A.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+ Tình hình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dịch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40"/>
              </a:lnSpc>
              <a:spcBef>
                <a:spcPts val="8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dirty="0">
                <a:latin typeface="Arial"/>
                <a:cs typeface="Arial"/>
              </a:rPr>
              <a:t>Những </a:t>
            </a:r>
            <a:r>
              <a:rPr sz="2600" b="1" spc="-5" dirty="0">
                <a:latin typeface="Arial"/>
                <a:cs typeface="Arial"/>
              </a:rPr>
              <a:t>số </a:t>
            </a:r>
            <a:r>
              <a:rPr sz="2600" b="1" dirty="0">
                <a:latin typeface="Arial"/>
                <a:cs typeface="Arial"/>
              </a:rPr>
              <a:t>liệu cập nhật </a:t>
            </a:r>
            <a:r>
              <a:rPr sz="2600" b="1" spc="-5" dirty="0">
                <a:latin typeface="Arial"/>
                <a:cs typeface="Arial"/>
              </a:rPr>
              <a:t>về </a:t>
            </a:r>
            <a:r>
              <a:rPr sz="2600" b="1" dirty="0">
                <a:latin typeface="Arial"/>
                <a:cs typeface="Arial"/>
              </a:rPr>
              <a:t>tình hình bệnh viêm đường hô </a:t>
            </a:r>
            <a:r>
              <a:rPr sz="2600" b="1" spc="5" dirty="0">
                <a:latin typeface="Arial"/>
                <a:cs typeface="Arial"/>
              </a:rPr>
              <a:t>hấp </a:t>
            </a:r>
            <a:r>
              <a:rPr sz="2600" b="1" spc="-5" dirty="0">
                <a:latin typeface="Arial"/>
                <a:cs typeface="Arial"/>
              </a:rPr>
              <a:t>cấp  </a:t>
            </a:r>
            <a:r>
              <a:rPr sz="2600" b="1" dirty="0">
                <a:latin typeface="Arial"/>
                <a:cs typeface="Arial"/>
              </a:rPr>
              <a:t>do </a:t>
            </a:r>
            <a:r>
              <a:rPr sz="2600" b="1" spc="-5" dirty="0">
                <a:latin typeface="Arial"/>
                <a:cs typeface="Arial"/>
              </a:rPr>
              <a:t>virus </a:t>
            </a:r>
            <a:r>
              <a:rPr sz="2600" b="1" spc="5" dirty="0">
                <a:latin typeface="Arial"/>
                <a:cs typeface="Arial"/>
              </a:rPr>
              <a:t>nCoV đến </a:t>
            </a:r>
            <a:r>
              <a:rPr sz="3000" b="1" dirty="0">
                <a:latin typeface="Calibri"/>
                <a:cs typeface="Calibri"/>
              </a:rPr>
              <a:t>8</a:t>
            </a:r>
            <a:r>
              <a:rPr sz="2600" b="1" dirty="0">
                <a:latin typeface="Arial"/>
                <a:cs typeface="Arial"/>
              </a:rPr>
              <a:t>h00 ngày 3</a:t>
            </a:r>
            <a:r>
              <a:rPr sz="3000" b="1" dirty="0">
                <a:latin typeface="Calibri"/>
                <a:cs typeface="Calibri"/>
              </a:rPr>
              <a:t>1</a:t>
            </a:r>
            <a:r>
              <a:rPr sz="2600" b="1" dirty="0">
                <a:latin typeface="Arial"/>
                <a:cs typeface="Arial"/>
              </a:rPr>
              <a:t>-1-2020: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22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quốc gia vùng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lãnh</a:t>
            </a:r>
            <a:r>
              <a:rPr sz="2600" b="1" spc="-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thổ</a:t>
            </a:r>
            <a:endParaRPr sz="2600">
              <a:latin typeface="Calibri"/>
              <a:cs typeface="Calibri"/>
            </a:endParaRPr>
          </a:p>
          <a:p>
            <a:pPr marL="213995" indent="-201930">
              <a:lnSpc>
                <a:spcPct val="100000"/>
              </a:lnSpc>
              <a:spcBef>
                <a:spcPts val="640"/>
              </a:spcBef>
              <a:buChar char="-"/>
              <a:tabLst>
                <a:tab pos="214629" algn="l"/>
              </a:tabLst>
            </a:pPr>
            <a:r>
              <a:rPr sz="2600" dirty="0">
                <a:latin typeface="Arial"/>
                <a:cs typeface="Arial"/>
              </a:rPr>
              <a:t>Số người mắc bệnh trên thế </a:t>
            </a:r>
            <a:r>
              <a:rPr sz="2600" spc="-5" dirty="0">
                <a:latin typeface="Arial"/>
                <a:cs typeface="Arial"/>
              </a:rPr>
              <a:t>giới: </a:t>
            </a:r>
            <a:r>
              <a:rPr sz="2600" dirty="0">
                <a:latin typeface="Calibri"/>
                <a:cs typeface="Calibri"/>
              </a:rPr>
              <a:t>11.949 </a:t>
            </a:r>
            <a:r>
              <a:rPr sz="2600" dirty="0">
                <a:latin typeface="Arial"/>
                <a:cs typeface="Arial"/>
              </a:rPr>
              <a:t>trường </a:t>
            </a:r>
            <a:r>
              <a:rPr sz="2600" spc="-5" dirty="0">
                <a:latin typeface="Arial"/>
                <a:cs typeface="Arial"/>
              </a:rPr>
              <a:t>hợp, </a:t>
            </a:r>
            <a:r>
              <a:rPr sz="3000" b="1" dirty="0">
                <a:latin typeface="Calibri"/>
                <a:cs typeface="Calibri"/>
              </a:rPr>
              <a:t>259 </a:t>
            </a:r>
            <a:r>
              <a:rPr sz="2600" dirty="0">
                <a:latin typeface="Arial"/>
                <a:cs typeface="Arial"/>
              </a:rPr>
              <a:t>tử</a:t>
            </a:r>
            <a:r>
              <a:rPr sz="2600" spc="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vong.</a:t>
            </a:r>
            <a:endParaRPr sz="260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spcBef>
                <a:spcPts val="635"/>
              </a:spcBef>
              <a:buChar char="-"/>
              <a:tabLst>
                <a:tab pos="208279" algn="l"/>
              </a:tabLst>
            </a:pPr>
            <a:r>
              <a:rPr sz="2600" dirty="0">
                <a:latin typeface="Arial"/>
                <a:cs typeface="Arial"/>
              </a:rPr>
              <a:t>Tổng số trường </a:t>
            </a:r>
            <a:r>
              <a:rPr sz="2600" spc="-5" dirty="0">
                <a:latin typeface="Arial"/>
                <a:cs typeface="Arial"/>
              </a:rPr>
              <a:t>hợp </a:t>
            </a:r>
            <a:r>
              <a:rPr sz="2600" dirty="0">
                <a:latin typeface="Arial"/>
                <a:cs typeface="Arial"/>
              </a:rPr>
              <a:t>mắc bên ngoài </a:t>
            </a:r>
            <a:r>
              <a:rPr sz="2600" spc="-15" dirty="0">
                <a:latin typeface="Arial"/>
                <a:cs typeface="Arial"/>
              </a:rPr>
              <a:t>Trung </a:t>
            </a:r>
            <a:r>
              <a:rPr sz="2600" dirty="0">
                <a:latin typeface="Arial"/>
                <a:cs typeface="Arial"/>
              </a:rPr>
              <a:t>Quốc: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1</a:t>
            </a:r>
            <a:r>
              <a:rPr sz="3000" b="1" dirty="0">
                <a:latin typeface="Calibri"/>
                <a:cs typeface="Calibri"/>
              </a:rPr>
              <a:t>58</a:t>
            </a:r>
            <a:r>
              <a:rPr sz="2600" dirty="0"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  <a:p>
            <a:pPr marL="12700" marR="44450">
              <a:lnSpc>
                <a:spcPts val="3479"/>
              </a:lnSpc>
              <a:spcBef>
                <a:spcPts val="1019"/>
              </a:spcBef>
              <a:tabLst>
                <a:tab pos="5271135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Việt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Nam: 06 (3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người VN từ 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Vũ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Hán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về,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1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lây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thứ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phát),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nghi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ngờ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97, 65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XN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(-)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32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	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cách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ly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chờ 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xét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nghiệm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06680" algn="ctr">
              <a:lnSpc>
                <a:spcPct val="100000"/>
              </a:lnSpc>
              <a:spcBef>
                <a:spcPts val="2035"/>
              </a:spcBef>
            </a:pPr>
            <a:r>
              <a:rPr sz="2600" b="1" spc="5" dirty="0">
                <a:latin typeface="Times New Roman"/>
                <a:cs typeface="Times New Roman"/>
              </a:rPr>
              <a:t>100% </a:t>
            </a:r>
            <a:r>
              <a:rPr sz="2600" b="1" dirty="0">
                <a:latin typeface="Times New Roman"/>
                <a:cs typeface="Times New Roman"/>
              </a:rPr>
              <a:t>CA TỬ </a:t>
            </a:r>
            <a:r>
              <a:rPr sz="2600" b="1" spc="-10" dirty="0">
                <a:latin typeface="Times New Roman"/>
                <a:cs typeface="Times New Roman"/>
              </a:rPr>
              <a:t>VONG </a:t>
            </a:r>
            <a:r>
              <a:rPr sz="2600" b="1" dirty="0">
                <a:latin typeface="Times New Roman"/>
                <a:cs typeface="Times New Roman"/>
              </a:rPr>
              <a:t>LÀ NGƯỜI </a:t>
            </a:r>
            <a:r>
              <a:rPr sz="2600" b="1" spc="5" dirty="0">
                <a:latin typeface="Times New Roman"/>
                <a:cs typeface="Times New Roman"/>
              </a:rPr>
              <a:t>TRUNG</a:t>
            </a:r>
            <a:r>
              <a:rPr sz="2600" b="1" spc="-3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QUỐC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6387"/>
            <a:ext cx="9688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Đường </a:t>
            </a:r>
            <a:r>
              <a:rPr sz="4400" b="0" spc="-5" dirty="0">
                <a:latin typeface="Arial"/>
                <a:cs typeface="Arial"/>
              </a:rPr>
              <a:t>lây </a:t>
            </a:r>
            <a:r>
              <a:rPr sz="4400" b="0" dirty="0">
                <a:latin typeface="Arial"/>
                <a:cs typeface="Arial"/>
              </a:rPr>
              <a:t>truyền – transmission</a:t>
            </a:r>
            <a:r>
              <a:rPr sz="4400" b="0" spc="-5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nCoV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067" y="1301227"/>
            <a:ext cx="11108690" cy="411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64820" indent="-241300">
              <a:lnSpc>
                <a:spcPct val="1097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Animal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Human </a:t>
            </a:r>
            <a:r>
              <a:rPr sz="2800" spc="-15" dirty="0">
                <a:latin typeface="Calibri"/>
                <a:cs typeface="Calibri"/>
              </a:rPr>
              <a:t>transmission </a:t>
            </a:r>
            <a:r>
              <a:rPr sz="2800" spc="-10" dirty="0">
                <a:latin typeface="Calibri"/>
                <a:cs typeface="Calibri"/>
              </a:rPr>
              <a:t>(Examples: </a:t>
            </a:r>
            <a:r>
              <a:rPr sz="2800" spc="-5" dirty="0">
                <a:latin typeface="Calibri"/>
                <a:cs typeface="Calibri"/>
              </a:rPr>
              <a:t>camels, </a:t>
            </a:r>
            <a:r>
              <a:rPr sz="2800" spc="-15" dirty="0">
                <a:latin typeface="Calibri"/>
                <a:cs typeface="Calibri"/>
              </a:rPr>
              <a:t>cattle, cats,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bats)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Động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vật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lây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sang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người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(lạc đà,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dơi,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chuột,</a:t>
            </a:r>
            <a:r>
              <a:rPr sz="2800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mèo…)</a:t>
            </a:r>
            <a:endParaRPr sz="2800">
              <a:latin typeface="Calibri"/>
              <a:cs typeface="Calibri"/>
            </a:endParaRPr>
          </a:p>
          <a:p>
            <a:pPr marL="241300" marR="115570" indent="-241300">
              <a:lnSpc>
                <a:spcPct val="109600"/>
              </a:lnSpc>
              <a:spcBef>
                <a:spcPts val="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Human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Human </a:t>
            </a:r>
            <a:r>
              <a:rPr sz="2800" spc="-15" dirty="0">
                <a:latin typeface="Calibri"/>
                <a:cs typeface="Calibri"/>
              </a:rPr>
              <a:t>transmission </a:t>
            </a:r>
            <a:r>
              <a:rPr sz="2800" spc="-10" dirty="0">
                <a:latin typeface="Calibri"/>
                <a:cs typeface="Calibri"/>
              </a:rPr>
              <a:t>(Via blood, </a:t>
            </a:r>
            <a:r>
              <a:rPr sz="2800" spc="-20" dirty="0">
                <a:latin typeface="Calibri"/>
                <a:cs typeface="Calibri"/>
              </a:rPr>
              <a:t>stool, </a:t>
            </a:r>
            <a:r>
              <a:rPr sz="2800" spc="-10" dirty="0">
                <a:latin typeface="Calibri"/>
                <a:cs typeface="Calibri"/>
              </a:rPr>
              <a:t>urine, </a:t>
            </a:r>
            <a:r>
              <a:rPr sz="2800" spc="-15" dirty="0">
                <a:latin typeface="Calibri"/>
                <a:cs typeface="Calibri"/>
              </a:rPr>
              <a:t>saliva, </a:t>
            </a:r>
            <a:r>
              <a:rPr sz="2800" spc="-10" dirty="0">
                <a:latin typeface="Calibri"/>
                <a:cs typeface="Calibri"/>
              </a:rPr>
              <a:t>semen, </a:t>
            </a:r>
            <a:r>
              <a:rPr sz="2800" dirty="0">
                <a:latin typeface="Calibri"/>
                <a:cs typeface="Calibri"/>
              </a:rPr>
              <a:t>etc.)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Lây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từ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người sang người qua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máu,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phân, nước bọt, nước</a:t>
            </a:r>
            <a:r>
              <a:rPr sz="2800" spc="3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tiểu</a:t>
            </a:r>
            <a:endParaRPr sz="2800">
              <a:latin typeface="Calibri"/>
              <a:cs typeface="Calibri"/>
            </a:endParaRPr>
          </a:p>
          <a:p>
            <a:pPr marL="241300" marR="42672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Nosocomial </a:t>
            </a:r>
            <a:r>
              <a:rPr sz="2800" spc="-15" dirty="0">
                <a:latin typeface="Calibri"/>
                <a:cs typeface="Calibri"/>
              </a:rPr>
              <a:t>transmission </a:t>
            </a:r>
            <a:r>
              <a:rPr sz="2800" spc="-20" dirty="0">
                <a:latin typeface="Calibri"/>
                <a:cs typeface="Calibri"/>
              </a:rPr>
              <a:t>from infected </a:t>
            </a:r>
            <a:r>
              <a:rPr sz="2800" spc="-15" dirty="0">
                <a:latin typeface="Calibri"/>
                <a:cs typeface="Calibri"/>
              </a:rPr>
              <a:t>patients </a:t>
            </a:r>
            <a:r>
              <a:rPr sz="2800" spc="-20" dirty="0">
                <a:latin typeface="Calibri"/>
                <a:cs typeface="Calibri"/>
              </a:rPr>
              <a:t>to caregivers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health  </a:t>
            </a:r>
            <a:r>
              <a:rPr sz="2800" spc="-20" dirty="0">
                <a:latin typeface="Calibri"/>
                <a:cs typeface="Calibri"/>
              </a:rPr>
              <a:t>care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workers</a:t>
            </a:r>
            <a:endParaRPr sz="2800">
              <a:latin typeface="Calibri"/>
              <a:cs typeface="Calibri"/>
            </a:endParaRPr>
          </a:p>
          <a:p>
            <a:pPr marL="660400">
              <a:lnSpc>
                <a:spcPct val="100000"/>
              </a:lnSpc>
              <a:spcBef>
                <a:spcPts val="359"/>
              </a:spcBef>
            </a:pP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Lây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truyền trong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bệnh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viện NB –</a:t>
            </a:r>
            <a:r>
              <a:rPr sz="2800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NVYT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.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Lây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truyền cả trong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thời gian ủ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bệnh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(Ủ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bệnh 3-14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ngày-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dài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hơn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SARS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800" spc="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lần)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.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Lây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qua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cả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3 đường: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Tiếp xúc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– Giọt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bắn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– Hô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hấp,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dự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phòng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khó</a:t>
            </a:r>
            <a:r>
              <a:rPr sz="2800" spc="3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khăn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283" y="0"/>
            <a:ext cx="698804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6588"/>
            <a:ext cx="5668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I. </a:t>
            </a:r>
            <a:r>
              <a:rPr sz="4400" spc="-35" dirty="0"/>
              <a:t>Virus </a:t>
            </a:r>
            <a:r>
              <a:rPr sz="4400" spc="-15" dirty="0"/>
              <a:t>Corona</a:t>
            </a:r>
            <a:r>
              <a:rPr sz="4400" spc="-90" dirty="0"/>
              <a:t> </a:t>
            </a:r>
            <a:r>
              <a:rPr sz="4400" spc="-5" dirty="0"/>
              <a:t>(nCoV)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70481"/>
            <a:ext cx="10597515" cy="403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95"/>
              </a:spcBef>
              <a:buFont typeface="Times New Roman"/>
              <a:buChar char="-"/>
              <a:tabLst>
                <a:tab pos="220345" algn="l"/>
              </a:tabLst>
            </a:pPr>
            <a:r>
              <a:rPr sz="2800" b="1" i="1" spc="-25" dirty="0">
                <a:latin typeface="Times New Roman"/>
                <a:cs typeface="Times New Roman"/>
              </a:rPr>
              <a:t>Triệu </a:t>
            </a:r>
            <a:r>
              <a:rPr sz="2800" b="1" i="1" spc="-5" dirty="0">
                <a:latin typeface="Times New Roman"/>
                <a:cs typeface="Times New Roman"/>
              </a:rPr>
              <a:t>chứng mắc bệnh</a:t>
            </a:r>
            <a:r>
              <a:rPr sz="2800" spc="-5" dirty="0">
                <a:latin typeface="Times New Roman"/>
                <a:cs typeface="Times New Roman"/>
              </a:rPr>
              <a:t>: Sốt, </a:t>
            </a:r>
            <a:r>
              <a:rPr sz="2800" dirty="0">
                <a:latin typeface="Times New Roman"/>
                <a:cs typeface="Times New Roman"/>
              </a:rPr>
              <a:t>ho, khó </a:t>
            </a:r>
            <a:r>
              <a:rPr sz="2800" spc="-5" dirty="0">
                <a:latin typeface="Times New Roman"/>
                <a:cs typeface="Times New Roman"/>
              </a:rPr>
              <a:t>thở, có trường hợp viêm </a:t>
            </a:r>
            <a:r>
              <a:rPr sz="2800" dirty="0">
                <a:latin typeface="Times New Roman"/>
                <a:cs typeface="Times New Roman"/>
              </a:rPr>
              <a:t>phổi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nặng</a:t>
            </a:r>
            <a:endParaRPr sz="2800">
              <a:latin typeface="Times New Roman"/>
              <a:cs typeface="Times New Roman"/>
            </a:endParaRPr>
          </a:p>
          <a:p>
            <a:pPr marL="12700" marR="197485">
              <a:lnSpc>
                <a:spcPct val="150000"/>
              </a:lnSpc>
              <a:spcBef>
                <a:spcPts val="1000"/>
              </a:spcBef>
            </a:pPr>
            <a:r>
              <a:rPr sz="2800" spc="-5" dirty="0">
                <a:latin typeface="Times New Roman"/>
                <a:cs typeface="Times New Roman"/>
              </a:rPr>
              <a:t>=&gt; Có </a:t>
            </a:r>
            <a:r>
              <a:rPr sz="2800" dirty="0">
                <a:latin typeface="Times New Roman"/>
                <a:cs typeface="Times New Roman"/>
              </a:rPr>
              <a:t>thể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suy hô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hấp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cấp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và nguy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cơ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tử vong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đặc biệt ở </a:t>
            </a:r>
            <a:r>
              <a:rPr sz="2800" dirty="0">
                <a:latin typeface="Times New Roman"/>
                <a:cs typeface="Times New Roman"/>
              </a:rPr>
              <a:t>những người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có  </a:t>
            </a:r>
            <a:r>
              <a:rPr sz="2800" spc="-5" dirty="0">
                <a:latin typeface="Times New Roman"/>
                <a:cs typeface="Times New Roman"/>
              </a:rPr>
              <a:t>bệnh </a:t>
            </a:r>
            <a:r>
              <a:rPr sz="2800" dirty="0">
                <a:latin typeface="Times New Roman"/>
                <a:cs typeface="Times New Roman"/>
              </a:rPr>
              <a:t>lý </a:t>
            </a:r>
            <a:r>
              <a:rPr sz="2800" spc="-10" dirty="0">
                <a:latin typeface="Times New Roman"/>
                <a:cs typeface="Times New Roman"/>
              </a:rPr>
              <a:t>mạn </a:t>
            </a:r>
            <a:r>
              <a:rPr sz="2800" dirty="0">
                <a:latin typeface="Times New Roman"/>
                <a:cs typeface="Times New Roman"/>
              </a:rPr>
              <a:t>tính, </a:t>
            </a:r>
            <a:r>
              <a:rPr sz="2800" spc="-5" dirty="0">
                <a:latin typeface="Times New Roman"/>
                <a:cs typeface="Times New Roman"/>
              </a:rPr>
              <a:t>bệnh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nền.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50000"/>
              </a:lnSpc>
              <a:spcBef>
                <a:spcPts val="1010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Một </a:t>
            </a:r>
            <a:r>
              <a:rPr sz="2800" dirty="0">
                <a:latin typeface="Times New Roman"/>
                <a:cs typeface="Times New Roman"/>
              </a:rPr>
              <a:t>số người nhiễm virus nCoV </a:t>
            </a:r>
            <a:r>
              <a:rPr sz="2800" spc="-5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thể </a:t>
            </a:r>
            <a:r>
              <a:rPr sz="2800" spc="-5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biểu hiện </a:t>
            </a:r>
            <a:r>
              <a:rPr sz="2800" spc="-5" dirty="0">
                <a:latin typeface="Times New Roman"/>
                <a:cs typeface="Times New Roman"/>
              </a:rPr>
              <a:t>lâm sàng </a:t>
            </a:r>
            <a:r>
              <a:rPr sz="2800" dirty="0">
                <a:latin typeface="Times New Roman"/>
                <a:cs typeface="Times New Roman"/>
              </a:rPr>
              <a:t>nhẹ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không  rõ </a:t>
            </a:r>
            <a:r>
              <a:rPr sz="2800" spc="-5" dirty="0">
                <a:latin typeface="Times New Roman"/>
                <a:cs typeface="Times New Roman"/>
              </a:rPr>
              <a:t>triệu </a:t>
            </a:r>
            <a:r>
              <a:rPr sz="2800" dirty="0">
                <a:latin typeface="Times New Roman"/>
                <a:cs typeface="Times New Roman"/>
              </a:rPr>
              <a:t>chứng </a:t>
            </a:r>
            <a:r>
              <a:rPr sz="2800" spc="-5" dirty="0">
                <a:latin typeface="Times New Roman"/>
                <a:cs typeface="Times New Roman"/>
              </a:rPr>
              <a:t>nên gây </a:t>
            </a:r>
            <a:r>
              <a:rPr sz="2800" dirty="0">
                <a:latin typeface="Times New Roman"/>
                <a:cs typeface="Times New Roman"/>
              </a:rPr>
              <a:t>khó khăn </a:t>
            </a:r>
            <a:r>
              <a:rPr sz="2800" spc="-5" dirty="0">
                <a:latin typeface="Times New Roman"/>
                <a:cs typeface="Times New Roman"/>
              </a:rPr>
              <a:t>cho việc </a:t>
            </a:r>
            <a:r>
              <a:rPr sz="2800" dirty="0">
                <a:latin typeface="Times New Roman"/>
                <a:cs typeface="Times New Roman"/>
              </a:rPr>
              <a:t>phát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hiện.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7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=&gt;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Chưa có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thuốc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điều trị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đặc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hiệu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và vacxin phòng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bệnh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3932" y="1092199"/>
            <a:ext cx="4240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EBEBEB"/>
                </a:solidFill>
                <a:latin typeface="Arial"/>
                <a:cs typeface="Arial"/>
              </a:rPr>
              <a:t>TỔ </a:t>
            </a:r>
            <a:r>
              <a:rPr sz="2800" spc="-10" dirty="0">
                <a:solidFill>
                  <a:srgbClr val="EBEBEB"/>
                </a:solidFill>
                <a:latin typeface="Arial"/>
                <a:cs typeface="Arial"/>
              </a:rPr>
              <a:t>CHỨC </a:t>
            </a:r>
            <a:r>
              <a:rPr sz="2800" spc="-5" dirty="0">
                <a:solidFill>
                  <a:srgbClr val="EBEBEB"/>
                </a:solidFill>
                <a:latin typeface="Arial"/>
                <a:cs typeface="Arial"/>
              </a:rPr>
              <a:t>Y TẾ THẾ</a:t>
            </a:r>
            <a:r>
              <a:rPr sz="2800" spc="-23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BEBEB"/>
                </a:solidFill>
                <a:latin typeface="Arial"/>
                <a:cs typeface="Arial"/>
              </a:rPr>
              <a:t>GIỚI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3932" y="2628137"/>
            <a:ext cx="8283575" cy="271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98805" indent="-342900">
              <a:lnSpc>
                <a:spcPct val="100000"/>
              </a:lnSpc>
              <a:spcBef>
                <a:spcPts val="95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Văn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bản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Hướng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dẫn và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KSNK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trong chăm sóc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người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bệnh nghi ngờ và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nhiễm nCoV(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ngày  12/01/2020 và cập nhật ngày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25/01/2020).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Văn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bản xử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trí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điều trị nhiễm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khuẩn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đường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hô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hấp cấp tính nặng do nCoV được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chia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ra các mức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độ bệnh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(4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cấp độ) và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phương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pháp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điều</a:t>
            </a:r>
            <a:r>
              <a:rPr sz="28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trị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28290" marR="5080" indent="-2396490">
              <a:lnSpc>
                <a:spcPts val="3890"/>
              </a:lnSpc>
              <a:spcBef>
                <a:spcPts val="585"/>
              </a:spcBef>
            </a:pPr>
            <a:r>
              <a:rPr spc="-5" dirty="0">
                <a:solidFill>
                  <a:srgbClr val="FF0000"/>
                </a:solidFill>
              </a:rPr>
              <a:t>II. Chiến </a:t>
            </a:r>
            <a:r>
              <a:rPr dirty="0">
                <a:solidFill>
                  <a:srgbClr val="FF0000"/>
                </a:solidFill>
              </a:rPr>
              <a:t>lược </a:t>
            </a:r>
            <a:r>
              <a:rPr spc="-5" dirty="0">
                <a:solidFill>
                  <a:srgbClr val="FF0000"/>
                </a:solidFill>
              </a:rPr>
              <a:t>KSNK </a:t>
            </a:r>
            <a:r>
              <a:rPr dirty="0">
                <a:solidFill>
                  <a:srgbClr val="FF0000"/>
                </a:solidFill>
              </a:rPr>
              <a:t>để </a:t>
            </a:r>
            <a:r>
              <a:rPr spc="-5" dirty="0">
                <a:solidFill>
                  <a:srgbClr val="FF0000"/>
                </a:solidFill>
              </a:rPr>
              <a:t>ngăn </a:t>
            </a:r>
            <a:r>
              <a:rPr dirty="0">
                <a:solidFill>
                  <a:srgbClr val="FF0000"/>
                </a:solidFill>
              </a:rPr>
              <a:t>chặn </a:t>
            </a:r>
            <a:r>
              <a:rPr spc="-5" dirty="0">
                <a:solidFill>
                  <a:srgbClr val="FF0000"/>
                </a:solidFill>
              </a:rPr>
              <a:t>hoặc hạn </a:t>
            </a:r>
            <a:r>
              <a:rPr dirty="0">
                <a:solidFill>
                  <a:srgbClr val="FF0000"/>
                </a:solidFill>
              </a:rPr>
              <a:t>chế  lây truyền (5 </a:t>
            </a:r>
            <a:r>
              <a:rPr spc="-5" dirty="0">
                <a:solidFill>
                  <a:srgbClr val="FF0000"/>
                </a:solidFill>
              </a:rPr>
              <a:t>biện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pháp)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00" y="1161415"/>
            <a:ext cx="11137265" cy="437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499109" algn="l"/>
              </a:tabLst>
            </a:pPr>
            <a:r>
              <a:rPr sz="2800" b="1" spc="-10" dirty="0">
                <a:latin typeface="Tahoma"/>
                <a:cs typeface="Tahoma"/>
              </a:rPr>
              <a:t>Đảm bảo phân </a:t>
            </a:r>
            <a:r>
              <a:rPr sz="2800" b="1" spc="-5" dirty="0">
                <a:latin typeface="Tahoma"/>
                <a:cs typeface="Tahoma"/>
              </a:rPr>
              <a:t>loại, </a:t>
            </a:r>
            <a:r>
              <a:rPr sz="2800" b="1" spc="-10" dirty="0">
                <a:latin typeface="Tahoma"/>
                <a:cs typeface="Tahoma"/>
              </a:rPr>
              <a:t>nhận biết </a:t>
            </a:r>
            <a:r>
              <a:rPr sz="2800" b="1" spc="-5" dirty="0">
                <a:latin typeface="Tahoma"/>
                <a:cs typeface="Tahoma"/>
              </a:rPr>
              <a:t>sớm và kiểm soát </a:t>
            </a:r>
            <a:r>
              <a:rPr sz="2800" b="1" spc="-10" dirty="0">
                <a:latin typeface="Tahoma"/>
                <a:cs typeface="Tahoma"/>
              </a:rPr>
              <a:t>nguồn lây  </a:t>
            </a:r>
            <a:r>
              <a:rPr sz="2800" b="1" spc="-5" dirty="0">
                <a:latin typeface="Tahoma"/>
                <a:cs typeface="Tahoma"/>
              </a:rPr>
              <a:t>(cách ly </a:t>
            </a:r>
            <a:r>
              <a:rPr sz="2800" b="1" spc="-10" dirty="0">
                <a:latin typeface="Tahoma"/>
                <a:cs typeface="Tahoma"/>
              </a:rPr>
              <a:t>bệnh nhân </a:t>
            </a:r>
            <a:r>
              <a:rPr sz="2800" b="1" spc="-5" dirty="0">
                <a:latin typeface="Tahoma"/>
                <a:cs typeface="Tahoma"/>
              </a:rPr>
              <a:t>nghi ngờ </a:t>
            </a:r>
            <a:r>
              <a:rPr sz="2800" b="1" spc="-10" dirty="0">
                <a:latin typeface="Tahoma"/>
                <a:cs typeface="Tahoma"/>
              </a:rPr>
              <a:t>nhiễm</a:t>
            </a:r>
            <a:r>
              <a:rPr sz="2800" b="1" spc="8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nCoV)</a:t>
            </a:r>
            <a:endParaRPr sz="2800">
              <a:latin typeface="Tahoma"/>
              <a:cs typeface="Tahoma"/>
            </a:endParaRPr>
          </a:p>
          <a:p>
            <a:pPr marL="498475" indent="-486409">
              <a:lnSpc>
                <a:spcPct val="100000"/>
              </a:lnSpc>
              <a:spcBef>
                <a:spcPts val="994"/>
              </a:spcBef>
              <a:buAutoNum type="arabicPlain"/>
              <a:tabLst>
                <a:tab pos="499109" algn="l"/>
              </a:tabLst>
            </a:pPr>
            <a:r>
              <a:rPr sz="2800" b="1" spc="-5" dirty="0">
                <a:latin typeface="Tahoma"/>
                <a:cs typeface="Tahoma"/>
              </a:rPr>
              <a:t>Áp </a:t>
            </a:r>
            <a:r>
              <a:rPr sz="2800" b="1" spc="-10" dirty="0">
                <a:latin typeface="Tahoma"/>
                <a:cs typeface="Tahoma"/>
              </a:rPr>
              <a:t>dụng biện pháp phòng ngừa chuẩn cho </a:t>
            </a:r>
            <a:r>
              <a:rPr sz="2800" b="1" spc="-5" dirty="0">
                <a:latin typeface="Tahoma"/>
                <a:cs typeface="Tahoma"/>
              </a:rPr>
              <a:t>tất cả bệnh</a:t>
            </a:r>
            <a:r>
              <a:rPr sz="2800" b="1" spc="204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nhân</a:t>
            </a:r>
            <a:endParaRPr sz="2800">
              <a:latin typeface="Tahoma"/>
              <a:cs typeface="Tahoma"/>
            </a:endParaRPr>
          </a:p>
          <a:p>
            <a:pPr marL="12700" marR="11430">
              <a:lnSpc>
                <a:spcPct val="100000"/>
              </a:lnSpc>
              <a:spcBef>
                <a:spcPts val="1010"/>
              </a:spcBef>
              <a:buAutoNum type="arabicPlain"/>
              <a:tabLst>
                <a:tab pos="499109" algn="l"/>
              </a:tabLst>
            </a:pPr>
            <a:r>
              <a:rPr sz="2800" b="1" spc="-10" dirty="0">
                <a:latin typeface="Tahoma"/>
                <a:cs typeface="Tahoma"/>
              </a:rPr>
              <a:t>Thực hiện các biện pháp phòng ngừa </a:t>
            </a:r>
            <a:r>
              <a:rPr sz="2800" b="1" spc="-5" dirty="0">
                <a:latin typeface="Tahoma"/>
                <a:cs typeface="Tahoma"/>
              </a:rPr>
              <a:t>bổ sung theo </a:t>
            </a:r>
            <a:r>
              <a:rPr sz="2800" b="1" spc="-10" dirty="0">
                <a:latin typeface="Tahoma"/>
                <a:cs typeface="Tahoma"/>
              </a:rPr>
              <a:t>kinh  nghiệm </a:t>
            </a:r>
            <a:r>
              <a:rPr sz="2800" b="1" spc="-5" dirty="0">
                <a:latin typeface="Tahoma"/>
                <a:cs typeface="Tahoma"/>
              </a:rPr>
              <a:t>(qua giọt bắn, tiếp xúc và các biện pháp phòng </a:t>
            </a:r>
            <a:r>
              <a:rPr sz="2800" b="1" spc="-10" dirty="0">
                <a:latin typeface="Tahoma"/>
                <a:cs typeface="Tahoma"/>
              </a:rPr>
              <a:t>ngừa  </a:t>
            </a:r>
            <a:r>
              <a:rPr sz="2800" b="1" spc="-5" dirty="0">
                <a:latin typeface="Tahoma"/>
                <a:cs typeface="Tahoma"/>
              </a:rPr>
              <a:t>trong không khí khi </a:t>
            </a:r>
            <a:r>
              <a:rPr sz="2800" b="1" spc="-10" dirty="0">
                <a:latin typeface="Tahoma"/>
                <a:cs typeface="Tahoma"/>
              </a:rPr>
              <a:t>cần </a:t>
            </a:r>
            <a:r>
              <a:rPr sz="2800" b="1" spc="-5" dirty="0">
                <a:latin typeface="Tahoma"/>
                <a:cs typeface="Tahoma"/>
              </a:rPr>
              <a:t>thiết) đối với </a:t>
            </a:r>
            <a:r>
              <a:rPr sz="2800" b="1" spc="-10" dirty="0">
                <a:latin typeface="Tahoma"/>
                <a:cs typeface="Tahoma"/>
              </a:rPr>
              <a:t>các </a:t>
            </a:r>
            <a:r>
              <a:rPr sz="2800" b="1" spc="-5" dirty="0">
                <a:latin typeface="Tahoma"/>
                <a:cs typeface="Tahoma"/>
              </a:rPr>
              <a:t>trường </a:t>
            </a:r>
            <a:r>
              <a:rPr sz="2800" b="1" spc="-10" dirty="0">
                <a:latin typeface="Tahoma"/>
                <a:cs typeface="Tahoma"/>
              </a:rPr>
              <a:t>hợp nghi ngờ  nhiễm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nCoV</a:t>
            </a:r>
            <a:endParaRPr sz="2800">
              <a:latin typeface="Tahoma"/>
              <a:cs typeface="Tahoma"/>
            </a:endParaRPr>
          </a:p>
          <a:p>
            <a:pPr marL="12700" marR="4636770">
              <a:lnSpc>
                <a:spcPct val="129600"/>
              </a:lnSpc>
              <a:spcBef>
                <a:spcPts val="5"/>
              </a:spcBef>
              <a:buAutoNum type="arabicPlain"/>
              <a:tabLst>
                <a:tab pos="499109" algn="l"/>
              </a:tabLst>
            </a:pPr>
            <a:r>
              <a:rPr sz="2800" b="1" spc="-5" dirty="0">
                <a:latin typeface="Tahoma"/>
                <a:cs typeface="Tahoma"/>
              </a:rPr>
              <a:t>Thực </a:t>
            </a:r>
            <a:r>
              <a:rPr sz="2800" b="1" spc="-10" dirty="0">
                <a:latin typeface="Tahoma"/>
                <a:cs typeface="Tahoma"/>
              </a:rPr>
              <a:t>hiện </a:t>
            </a:r>
            <a:r>
              <a:rPr sz="2800" b="1" spc="-5" dirty="0">
                <a:latin typeface="Tahoma"/>
                <a:cs typeface="Tahoma"/>
              </a:rPr>
              <a:t>kiểm soát </a:t>
            </a:r>
            <a:r>
              <a:rPr sz="2800" b="1" spc="-10" dirty="0">
                <a:latin typeface="Tahoma"/>
                <a:cs typeface="Tahoma"/>
              </a:rPr>
              <a:t>hành chính  </a:t>
            </a:r>
            <a:r>
              <a:rPr sz="2800" b="1" spc="-5" dirty="0">
                <a:latin typeface="Tahoma"/>
                <a:cs typeface="Tahoma"/>
              </a:rPr>
              <a:t>5- </a:t>
            </a:r>
            <a:r>
              <a:rPr sz="2800" b="1" spc="-10" dirty="0">
                <a:latin typeface="Tahoma"/>
                <a:cs typeface="Tahoma"/>
              </a:rPr>
              <a:t>Kiểm </a:t>
            </a:r>
            <a:r>
              <a:rPr sz="2800" b="1" spc="-5" dirty="0">
                <a:latin typeface="Tahoma"/>
                <a:cs typeface="Tahoma"/>
              </a:rPr>
              <a:t>soát môi trường và kỹ</a:t>
            </a:r>
            <a:r>
              <a:rPr sz="2800" b="1" spc="7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thuật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528" y="0"/>
            <a:ext cx="9728200" cy="1068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1. </a:t>
            </a:r>
            <a:r>
              <a:rPr spc="-5" dirty="0"/>
              <a:t>Đảm bảo phân loại, nhận biết sớm </a:t>
            </a:r>
            <a:r>
              <a:rPr dirty="0"/>
              <a:t>và </a:t>
            </a:r>
            <a:r>
              <a:rPr spc="-5" dirty="0"/>
              <a:t>kiểm soát  nguồn</a:t>
            </a:r>
            <a:r>
              <a:rPr spc="-15" dirty="0"/>
              <a:t> </a:t>
            </a:r>
            <a:r>
              <a:rPr spc="-5" dirty="0"/>
              <a:t>bệnh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923" y="1399794"/>
            <a:ext cx="10527665" cy="5091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-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Khuyến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khích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các NVYT có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sự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cảnh giác</a:t>
            </a:r>
            <a:r>
              <a:rPr sz="26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cao</a:t>
            </a:r>
            <a:endParaRPr sz="2600">
              <a:latin typeface="Tahoma"/>
              <a:cs typeface="Tahoma"/>
            </a:endParaRPr>
          </a:p>
          <a:p>
            <a:pPr marL="241300" marR="5080" indent="-228600">
              <a:lnSpc>
                <a:spcPct val="150000"/>
              </a:lnSpc>
              <a:spcBef>
                <a:spcPts val="994"/>
              </a:spcBef>
              <a:buFont typeface="Tahoma"/>
              <a:buChar char="-"/>
              <a:tabLst>
                <a:tab pos="241300" algn="l"/>
              </a:tabLst>
            </a:pP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Thiết lập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một buồng phân loại bệnh được trang bị tốt ở lối</a:t>
            </a:r>
            <a:r>
              <a:rPr sz="2600" b="1" spc="-1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vào 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nơi tiếp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nhận, được hỗ trợ bởi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các nhân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viên được đào</a:t>
            </a:r>
            <a:r>
              <a:rPr sz="2600" b="1" spc="-1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tạo</a:t>
            </a:r>
            <a:endParaRPr sz="2600">
              <a:latin typeface="Tahoma"/>
              <a:cs typeface="Tahoma"/>
            </a:endParaRPr>
          </a:p>
          <a:p>
            <a:pPr marL="241300" marR="262255" indent="-228600">
              <a:lnSpc>
                <a:spcPct val="150100"/>
              </a:lnSpc>
              <a:spcBef>
                <a:spcPts val="994"/>
              </a:spcBef>
              <a:buFont typeface="Tahoma"/>
              <a:buChar char="-"/>
              <a:tabLst>
                <a:tab pos="241300" algn="l"/>
              </a:tabLst>
            </a:pP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Thiết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lập việc sử dụng bảng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câu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hỏi sàng lọc theo định</a:t>
            </a:r>
            <a:r>
              <a:rPr sz="2600" b="1" spc="-10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nghĩa  trường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hợp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bệnh được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cập</a:t>
            </a:r>
            <a:r>
              <a:rPr sz="2600" b="1" spc="-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nhật</a:t>
            </a:r>
            <a:endParaRPr sz="2600">
              <a:latin typeface="Tahoma"/>
              <a:cs typeface="Tahoma"/>
            </a:endParaRPr>
          </a:p>
          <a:p>
            <a:pPr marL="241300" marR="184150" indent="-228600">
              <a:lnSpc>
                <a:spcPct val="150100"/>
              </a:lnSpc>
              <a:spcBef>
                <a:spcPts val="1005"/>
              </a:spcBef>
              <a:buFont typeface="Tahoma"/>
              <a:buChar char="-"/>
              <a:tabLst>
                <a:tab pos="241300" algn="l"/>
              </a:tabLst>
            </a:pP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Đăng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các hình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ảnh,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poster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ở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các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khu </a:t>
            </a:r>
            <a:r>
              <a:rPr sz="2600" b="1" spc="5" dirty="0">
                <a:solidFill>
                  <a:srgbClr val="C00000"/>
                </a:solidFill>
                <a:latin typeface="Tahoma"/>
                <a:cs typeface="Tahoma"/>
              </a:rPr>
              <a:t>vực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công cộng nhắc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nhở  bệnh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nhân có triệu chứng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hô</a:t>
            </a:r>
            <a:r>
              <a:rPr sz="26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hấp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-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Tăng cường 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vệ sinh tay và vệ sinh hô</a:t>
            </a:r>
            <a:r>
              <a:rPr sz="2600" b="1" spc="-1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hấp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926" y="451484"/>
            <a:ext cx="9966325" cy="1068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947795" marR="5080" indent="-3935729">
              <a:lnSpc>
                <a:spcPts val="3890"/>
              </a:lnSpc>
              <a:spcBef>
                <a:spcPts val="585"/>
              </a:spcBef>
            </a:pPr>
            <a:r>
              <a:rPr dirty="0"/>
              <a:t>2. Áp dụng </a:t>
            </a:r>
            <a:r>
              <a:rPr spc="-5" dirty="0"/>
              <a:t>biện pháp phòng ngừa </a:t>
            </a:r>
            <a:r>
              <a:rPr dirty="0"/>
              <a:t>chuẩn </a:t>
            </a:r>
            <a:r>
              <a:rPr spc="-5" dirty="0"/>
              <a:t>cho </a:t>
            </a:r>
            <a:r>
              <a:rPr dirty="0"/>
              <a:t>tất </a:t>
            </a:r>
            <a:r>
              <a:rPr spc="-5" dirty="0"/>
              <a:t>cả  bệnh</a:t>
            </a:r>
            <a:r>
              <a:rPr spc="-15" dirty="0"/>
              <a:t> </a:t>
            </a:r>
            <a:r>
              <a:rPr spc="-5" dirty="0"/>
              <a:t>nhân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117" y="1964789"/>
            <a:ext cx="11455400" cy="4053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spc="-110" dirty="0">
                <a:latin typeface="Tahoma"/>
                <a:cs typeface="Tahoma"/>
              </a:rPr>
              <a:t>Đảm </a:t>
            </a:r>
            <a:r>
              <a:rPr sz="2950" i="1" spc="-85" dirty="0">
                <a:latin typeface="Tahoma"/>
                <a:cs typeface="Tahoma"/>
              </a:rPr>
              <a:t>bảo rằng </a:t>
            </a:r>
            <a:r>
              <a:rPr sz="2950" i="1" spc="-80" dirty="0">
                <a:latin typeface="Tahoma"/>
                <a:cs typeface="Tahoma"/>
              </a:rPr>
              <a:t>các </a:t>
            </a:r>
            <a:r>
              <a:rPr sz="2950" i="1" spc="-75" dirty="0">
                <a:latin typeface="Tahoma"/>
                <a:cs typeface="Tahoma"/>
              </a:rPr>
              <a:t>biện </a:t>
            </a:r>
            <a:r>
              <a:rPr sz="2950" i="1" spc="-85" dirty="0">
                <a:latin typeface="Tahoma"/>
                <a:cs typeface="Tahoma"/>
              </a:rPr>
              <a:t>pháp vệ </a:t>
            </a:r>
            <a:r>
              <a:rPr sz="2950" i="1" spc="-75" dirty="0">
                <a:latin typeface="Tahoma"/>
                <a:cs typeface="Tahoma"/>
              </a:rPr>
              <a:t>sinh </a:t>
            </a:r>
            <a:r>
              <a:rPr sz="2950" i="1" spc="-85" dirty="0">
                <a:latin typeface="Tahoma"/>
                <a:cs typeface="Tahoma"/>
              </a:rPr>
              <a:t>hô hấp sau </a:t>
            </a:r>
            <a:r>
              <a:rPr sz="2950" i="1" spc="-90" dirty="0">
                <a:latin typeface="Tahoma"/>
                <a:cs typeface="Tahoma"/>
              </a:rPr>
              <a:t>đây được </a:t>
            </a:r>
            <a:r>
              <a:rPr sz="2950" i="1" spc="-85" dirty="0">
                <a:latin typeface="Tahoma"/>
                <a:cs typeface="Tahoma"/>
              </a:rPr>
              <a:t>sử</a:t>
            </a:r>
            <a:r>
              <a:rPr sz="2950" i="1" spc="610" dirty="0">
                <a:latin typeface="Tahoma"/>
                <a:cs typeface="Tahoma"/>
              </a:rPr>
              <a:t> </a:t>
            </a:r>
            <a:r>
              <a:rPr sz="2950" i="1" spc="-80" dirty="0">
                <a:latin typeface="Tahoma"/>
                <a:cs typeface="Tahoma"/>
              </a:rPr>
              <a:t>dụng:</a:t>
            </a:r>
            <a:endParaRPr sz="2950">
              <a:latin typeface="Tahoma"/>
              <a:cs typeface="Tahoma"/>
            </a:endParaRPr>
          </a:p>
          <a:p>
            <a:pPr marL="12700" marR="748665">
              <a:lnSpc>
                <a:spcPct val="150100"/>
              </a:lnSpc>
              <a:spcBef>
                <a:spcPts val="965"/>
              </a:spcBef>
              <a:buChar char="-"/>
              <a:tabLst>
                <a:tab pos="252095" algn="l"/>
              </a:tabLst>
            </a:pPr>
            <a:r>
              <a:rPr sz="2800" spc="-10" dirty="0">
                <a:latin typeface="Tahoma"/>
                <a:cs typeface="Tahoma"/>
              </a:rPr>
              <a:t>Đảm </a:t>
            </a:r>
            <a:r>
              <a:rPr sz="2800" spc="-5" dirty="0">
                <a:latin typeface="Tahoma"/>
                <a:cs typeface="Tahoma"/>
              </a:rPr>
              <a:t>bảo </a:t>
            </a:r>
            <a:r>
              <a:rPr sz="2800" spc="-10" dirty="0">
                <a:latin typeface="Tahoma"/>
                <a:cs typeface="Tahoma"/>
              </a:rPr>
              <a:t>rằng </a:t>
            </a:r>
            <a:r>
              <a:rPr sz="2800" spc="-5" dirty="0">
                <a:latin typeface="Tahoma"/>
                <a:cs typeface="Tahoma"/>
              </a:rPr>
              <a:t>tất </a:t>
            </a:r>
            <a:r>
              <a:rPr sz="2800" dirty="0">
                <a:latin typeface="Tahoma"/>
                <a:cs typeface="Tahoma"/>
              </a:rPr>
              <a:t>cả </a:t>
            </a:r>
            <a:r>
              <a:rPr sz="2800" spc="-5" dirty="0">
                <a:latin typeface="Tahoma"/>
                <a:cs typeface="Tahoma"/>
              </a:rPr>
              <a:t>bệnh nhân </a:t>
            </a:r>
            <a:r>
              <a:rPr sz="2800" spc="-10" dirty="0">
                <a:latin typeface="Tahoma"/>
                <a:cs typeface="Tahoma"/>
              </a:rPr>
              <a:t>che </a:t>
            </a:r>
            <a:r>
              <a:rPr sz="2800" spc="-5" dirty="0">
                <a:latin typeface="Tahoma"/>
                <a:cs typeface="Tahoma"/>
              </a:rPr>
              <a:t>mũi và miệng bằng </a:t>
            </a:r>
            <a:r>
              <a:rPr sz="2800" spc="-10" dirty="0">
                <a:latin typeface="Tahoma"/>
                <a:cs typeface="Tahoma"/>
              </a:rPr>
              <a:t>khăn </a:t>
            </a:r>
            <a:r>
              <a:rPr sz="2800" spc="-5" dirty="0">
                <a:latin typeface="Tahoma"/>
                <a:cs typeface="Tahoma"/>
              </a:rPr>
              <a:t>giấy  hoặc khuỷu </a:t>
            </a:r>
            <a:r>
              <a:rPr sz="2800" spc="-15" dirty="0">
                <a:latin typeface="Tahoma"/>
                <a:cs typeface="Tahoma"/>
              </a:rPr>
              <a:t>tay </a:t>
            </a:r>
            <a:r>
              <a:rPr sz="2800" spc="-5" dirty="0">
                <a:latin typeface="Tahoma"/>
                <a:cs typeface="Tahoma"/>
              </a:rPr>
              <a:t>khi ho hoặc hắt</a:t>
            </a:r>
            <a:r>
              <a:rPr sz="2800" spc="114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hơi</a:t>
            </a:r>
            <a:endParaRPr sz="2800">
              <a:latin typeface="Tahoma"/>
              <a:cs typeface="Tahoma"/>
            </a:endParaRPr>
          </a:p>
          <a:p>
            <a:pPr marL="241300" marR="5080" indent="-228600">
              <a:lnSpc>
                <a:spcPct val="150100"/>
              </a:lnSpc>
              <a:spcBef>
                <a:spcPts val="1005"/>
              </a:spcBef>
              <a:buChar char="-"/>
              <a:tabLst>
                <a:tab pos="241300" algn="l"/>
              </a:tabLst>
            </a:pPr>
            <a:r>
              <a:rPr sz="2800" spc="-5" dirty="0">
                <a:latin typeface="Tahoma"/>
                <a:cs typeface="Tahoma"/>
              </a:rPr>
              <a:t>Cung </a:t>
            </a:r>
            <a:r>
              <a:rPr sz="2800" spc="-10" dirty="0">
                <a:latin typeface="Tahoma"/>
                <a:cs typeface="Tahoma"/>
              </a:rPr>
              <a:t>cấp khẩu </a:t>
            </a:r>
            <a:r>
              <a:rPr sz="2800" spc="-15" dirty="0">
                <a:latin typeface="Tahoma"/>
                <a:cs typeface="Tahoma"/>
              </a:rPr>
              <a:t>trang </a:t>
            </a:r>
            <a:r>
              <a:rPr sz="2800" spc="-5" dirty="0">
                <a:latin typeface="Tahoma"/>
                <a:cs typeface="Tahoma"/>
              </a:rPr>
              <a:t>y tế </a:t>
            </a:r>
            <a:r>
              <a:rPr sz="2800" spc="-10" dirty="0">
                <a:latin typeface="Tahoma"/>
                <a:cs typeface="Tahoma"/>
              </a:rPr>
              <a:t>cho </a:t>
            </a:r>
            <a:r>
              <a:rPr sz="2800" spc="-5" dirty="0">
                <a:latin typeface="Tahoma"/>
                <a:cs typeface="Tahoma"/>
              </a:rPr>
              <a:t>bệnh nhân nghi nhiễm 2019-nCoV khi họ  đang ở trong khu vực chờ / công cộng hoặc trong buồng</a:t>
            </a:r>
            <a:r>
              <a:rPr sz="2800" spc="114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khám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675"/>
              </a:spcBef>
              <a:buChar char="-"/>
              <a:tabLst>
                <a:tab pos="241300" algn="l"/>
              </a:tabLst>
            </a:pPr>
            <a:r>
              <a:rPr sz="2800" spc="-5" dirty="0">
                <a:latin typeface="Tahoma"/>
                <a:cs typeface="Tahoma"/>
              </a:rPr>
              <a:t>Thực hiện vệ </a:t>
            </a:r>
            <a:r>
              <a:rPr sz="2800" spc="-10" dirty="0">
                <a:latin typeface="Tahoma"/>
                <a:cs typeface="Tahoma"/>
              </a:rPr>
              <a:t>sinh </a:t>
            </a:r>
            <a:r>
              <a:rPr sz="2800" spc="-15" dirty="0">
                <a:latin typeface="Tahoma"/>
                <a:cs typeface="Tahoma"/>
              </a:rPr>
              <a:t>tay </a:t>
            </a:r>
            <a:r>
              <a:rPr sz="2800" spc="-10" dirty="0">
                <a:latin typeface="Tahoma"/>
                <a:cs typeface="Tahoma"/>
              </a:rPr>
              <a:t>sau </a:t>
            </a:r>
            <a:r>
              <a:rPr sz="2800" spc="-5" dirty="0">
                <a:latin typeface="Tahoma"/>
                <a:cs typeface="Tahoma"/>
              </a:rPr>
              <a:t>khi </a:t>
            </a:r>
            <a:r>
              <a:rPr sz="2800" spc="-10" dirty="0">
                <a:latin typeface="Tahoma"/>
                <a:cs typeface="Tahoma"/>
              </a:rPr>
              <a:t>tiếp xúc với </a:t>
            </a:r>
            <a:r>
              <a:rPr sz="2800" spc="-5" dirty="0">
                <a:latin typeface="Tahoma"/>
                <a:cs typeface="Tahoma"/>
              </a:rPr>
              <a:t>dịch </a:t>
            </a:r>
            <a:r>
              <a:rPr sz="2800" spc="-10" dirty="0">
                <a:latin typeface="Tahoma"/>
                <a:cs typeface="Tahoma"/>
              </a:rPr>
              <a:t>tiết đường </a:t>
            </a:r>
            <a:r>
              <a:rPr sz="2800" spc="-5" dirty="0">
                <a:latin typeface="Tahoma"/>
                <a:cs typeface="Tahoma"/>
              </a:rPr>
              <a:t>hô</a:t>
            </a:r>
            <a:r>
              <a:rPr sz="2800" spc="28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hấp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143375" marR="5080" indent="-3935729">
              <a:lnSpc>
                <a:spcPts val="3890"/>
              </a:lnSpc>
              <a:spcBef>
                <a:spcPts val="585"/>
              </a:spcBef>
            </a:pPr>
            <a:r>
              <a:rPr dirty="0"/>
              <a:t>2. Áp dụng </a:t>
            </a:r>
            <a:r>
              <a:rPr spc="-5" dirty="0"/>
              <a:t>biện pháp phòng ngừa </a:t>
            </a:r>
            <a:r>
              <a:rPr dirty="0"/>
              <a:t>chuẩn </a:t>
            </a:r>
            <a:r>
              <a:rPr spc="-5" dirty="0"/>
              <a:t>cho </a:t>
            </a:r>
            <a:r>
              <a:rPr dirty="0"/>
              <a:t>tất </a:t>
            </a:r>
            <a:r>
              <a:rPr spc="-5" dirty="0"/>
              <a:t>cả  bệnh</a:t>
            </a:r>
            <a:r>
              <a:rPr spc="-15" dirty="0"/>
              <a:t> </a:t>
            </a:r>
            <a:r>
              <a:rPr spc="-5" dirty="0"/>
              <a:t>nhân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177" y="1048548"/>
            <a:ext cx="10746105" cy="460375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Các NVYT cần tuân thủ 5 thời điểm cần vệ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sinh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tay của</a:t>
            </a:r>
            <a:r>
              <a:rPr sz="28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WHO</a:t>
            </a:r>
            <a:endParaRPr sz="2800">
              <a:latin typeface="Times New Roman"/>
              <a:cs typeface="Times New Roman"/>
            </a:endParaRPr>
          </a:p>
          <a:p>
            <a:pPr marL="12700" marR="162560">
              <a:lnSpc>
                <a:spcPct val="134000"/>
              </a:lnSpc>
              <a:spcBef>
                <a:spcPts val="10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- Vệ sinh tay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bao gồm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rửa tay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bằng dung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dịch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sát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khuẩn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tay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nhanh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có 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chứa cồn hoặc bằng xà phòng và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nước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Tuân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thủ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quy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trình làm sạch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và 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khử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khuẩn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môi</a:t>
            </a:r>
            <a:r>
              <a:rPr sz="2800" b="1" spc="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trường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3900"/>
              </a:lnSpc>
              <a:spcBef>
                <a:spcPts val="5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Làm sạch hoàn toàn các bề mặt môi trường bằng nước và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khử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khuẩn 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bằng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các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hóa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chất thường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được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sử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dụng 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trong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bệnh</a:t>
            </a:r>
            <a:r>
              <a:rPr sz="2800" b="1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viện</a:t>
            </a:r>
            <a:endParaRPr sz="2800">
              <a:latin typeface="Times New Roman"/>
              <a:cs typeface="Times New Roman"/>
            </a:endParaRPr>
          </a:p>
          <a:p>
            <a:pPr marL="12700" marR="90805">
              <a:lnSpc>
                <a:spcPct val="133900"/>
              </a:lnSpc>
              <a:spcBef>
                <a:spcPts val="15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- Quản lý theo quy trình an toàn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thiết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bị và dụng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cụ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y tế, đồ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giặt,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dụng  cụ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dịch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vụ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thực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phẩm và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chất thải y</a:t>
            </a:r>
            <a:r>
              <a:rPr sz="28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tế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811" y="237566"/>
            <a:ext cx="1020254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pc="-5" dirty="0"/>
              <a:t>3. </a:t>
            </a:r>
            <a:r>
              <a:rPr dirty="0"/>
              <a:t>Thực </a:t>
            </a:r>
            <a:r>
              <a:rPr spc="-5" dirty="0"/>
              <a:t>hiện </a:t>
            </a:r>
            <a:r>
              <a:rPr dirty="0"/>
              <a:t>các </a:t>
            </a:r>
            <a:r>
              <a:rPr spc="-5" dirty="0"/>
              <a:t>biện pháp phòng ngừa </a:t>
            </a:r>
            <a:r>
              <a:rPr dirty="0"/>
              <a:t>bổ sung</a:t>
            </a:r>
            <a:r>
              <a:rPr spc="-125" dirty="0"/>
              <a:t> </a:t>
            </a:r>
            <a:r>
              <a:rPr spc="-5" dirty="0"/>
              <a:t>dựa  </a:t>
            </a:r>
            <a:r>
              <a:rPr dirty="0"/>
              <a:t>trên </a:t>
            </a:r>
            <a:r>
              <a:rPr spc="-5" dirty="0"/>
              <a:t>đường </a:t>
            </a:r>
            <a:r>
              <a:rPr dirty="0"/>
              <a:t>lây</a:t>
            </a:r>
            <a:r>
              <a:rPr spc="-15" dirty="0"/>
              <a:t> </a:t>
            </a:r>
            <a:r>
              <a:rPr dirty="0"/>
              <a:t>truyền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1400" y="1070506"/>
            <a:ext cx="11056620" cy="533844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380"/>
              </a:spcBef>
            </a:pPr>
            <a:r>
              <a:rPr sz="3200" i="1" dirty="0">
                <a:latin typeface="Times New Roman"/>
                <a:cs typeface="Times New Roman"/>
              </a:rPr>
              <a:t>3.1 Phòng </a:t>
            </a:r>
            <a:r>
              <a:rPr sz="3200" i="1" spc="5" dirty="0">
                <a:latin typeface="Times New Roman"/>
                <a:cs typeface="Times New Roman"/>
              </a:rPr>
              <a:t>ngừa </a:t>
            </a:r>
            <a:r>
              <a:rPr sz="3200" i="1" dirty="0">
                <a:latin typeface="Times New Roman"/>
                <a:cs typeface="Times New Roman"/>
              </a:rPr>
              <a:t>tiếp </a:t>
            </a:r>
            <a:r>
              <a:rPr sz="3200" i="1" spc="5" dirty="0">
                <a:latin typeface="Times New Roman"/>
                <a:cs typeface="Times New Roman"/>
              </a:rPr>
              <a:t>xúc </a:t>
            </a:r>
            <a:r>
              <a:rPr sz="3200" i="1" dirty="0">
                <a:latin typeface="Times New Roman"/>
                <a:cs typeface="Times New Roman"/>
              </a:rPr>
              <a:t>và giọt</a:t>
            </a:r>
            <a:r>
              <a:rPr sz="3200" i="1" spc="-155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Times New Roman"/>
                <a:cs typeface="Times New Roman"/>
              </a:rPr>
              <a:t>bắn</a:t>
            </a:r>
            <a:endParaRPr sz="3200">
              <a:latin typeface="Times New Roman"/>
              <a:cs typeface="Times New Roman"/>
            </a:endParaRPr>
          </a:p>
          <a:p>
            <a:pPr marL="241300" marR="25400" indent="-229235">
              <a:lnSpc>
                <a:spcPts val="3030"/>
              </a:lnSpc>
              <a:spcBef>
                <a:spcPts val="149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Bệnh </a:t>
            </a:r>
            <a:r>
              <a:rPr sz="2800" b="1" dirty="0">
                <a:latin typeface="Times New Roman"/>
                <a:cs typeface="Times New Roman"/>
              </a:rPr>
              <a:t>nhân </a:t>
            </a:r>
            <a:r>
              <a:rPr sz="2800" b="1" spc="-5" dirty="0">
                <a:latin typeface="Times New Roman"/>
                <a:cs typeface="Times New Roman"/>
              </a:rPr>
              <a:t>nên được </a:t>
            </a:r>
            <a:r>
              <a:rPr sz="2800" b="1" dirty="0">
                <a:latin typeface="Times New Roman"/>
                <a:cs typeface="Times New Roman"/>
              </a:rPr>
              <a:t>đặt </a:t>
            </a:r>
            <a:r>
              <a:rPr sz="2800" b="1" spc="-10" dirty="0">
                <a:latin typeface="Times New Roman"/>
                <a:cs typeface="Times New Roman"/>
              </a:rPr>
              <a:t>trong </a:t>
            </a:r>
            <a:r>
              <a:rPr sz="2800" b="1" spc="-5" dirty="0">
                <a:latin typeface="Times New Roman"/>
                <a:cs typeface="Times New Roman"/>
              </a:rPr>
              <a:t>các </a:t>
            </a:r>
            <a:r>
              <a:rPr sz="2800" b="1" dirty="0">
                <a:latin typeface="Times New Roman"/>
                <a:cs typeface="Times New Roman"/>
              </a:rPr>
              <a:t>buồng </a:t>
            </a:r>
            <a:r>
              <a:rPr sz="2800" b="1" spc="-5" dirty="0">
                <a:latin typeface="Times New Roman"/>
                <a:cs typeface="Times New Roman"/>
              </a:rPr>
              <a:t>đơn </a:t>
            </a:r>
            <a:r>
              <a:rPr sz="2800" b="1" dirty="0">
                <a:latin typeface="Times New Roman"/>
                <a:cs typeface="Times New Roman"/>
              </a:rPr>
              <a:t>thông gió đầy đủ (Luồng  đối lưu 60 lít/giây </a:t>
            </a:r>
            <a:r>
              <a:rPr sz="2800" b="1" spc="-5" dirty="0">
                <a:latin typeface="Times New Roman"/>
                <a:cs typeface="Times New Roman"/>
              </a:rPr>
              <a:t>cho mỗi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BN)</a:t>
            </a:r>
            <a:endParaRPr sz="2800">
              <a:latin typeface="Times New Roman"/>
              <a:cs typeface="Times New Roman"/>
            </a:endParaRPr>
          </a:p>
          <a:p>
            <a:pPr marL="241300" marR="22860" indent="-229235">
              <a:lnSpc>
                <a:spcPts val="3020"/>
              </a:lnSpc>
              <a:spcBef>
                <a:spcPts val="100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Khi </a:t>
            </a:r>
            <a:r>
              <a:rPr sz="2800" b="1" spc="-10" dirty="0">
                <a:latin typeface="Times New Roman"/>
                <a:cs typeface="Times New Roman"/>
              </a:rPr>
              <a:t>không </a:t>
            </a:r>
            <a:r>
              <a:rPr sz="2800" b="1" spc="-5" dirty="0">
                <a:latin typeface="Times New Roman"/>
                <a:cs typeface="Times New Roman"/>
              </a:rPr>
              <a:t>có </a:t>
            </a:r>
            <a:r>
              <a:rPr sz="2800" b="1" dirty="0">
                <a:latin typeface="Times New Roman"/>
                <a:cs typeface="Times New Roman"/>
              </a:rPr>
              <a:t>phòng </a:t>
            </a:r>
            <a:r>
              <a:rPr sz="2800" b="1" spc="-5" dirty="0">
                <a:latin typeface="Times New Roman"/>
                <a:cs typeface="Times New Roman"/>
              </a:rPr>
              <a:t>đơn, bệnh </a:t>
            </a:r>
            <a:r>
              <a:rPr sz="2800" b="1" dirty="0">
                <a:latin typeface="Times New Roman"/>
                <a:cs typeface="Times New Roman"/>
              </a:rPr>
              <a:t>nhân nghi </a:t>
            </a:r>
            <a:r>
              <a:rPr sz="2800" b="1" spc="-5" dirty="0">
                <a:latin typeface="Times New Roman"/>
                <a:cs typeface="Times New Roman"/>
              </a:rPr>
              <a:t>nhiễm nCoV </a:t>
            </a:r>
            <a:r>
              <a:rPr sz="2800" b="1" spc="-10" dirty="0">
                <a:latin typeface="Times New Roman"/>
                <a:cs typeface="Times New Roman"/>
              </a:rPr>
              <a:t>nên </a:t>
            </a:r>
            <a:r>
              <a:rPr sz="2800" b="1" spc="-5" dirty="0">
                <a:latin typeface="Times New Roman"/>
                <a:cs typeface="Times New Roman"/>
              </a:rPr>
              <a:t>được </a:t>
            </a:r>
            <a:r>
              <a:rPr sz="2800" b="1" dirty="0">
                <a:latin typeface="Times New Roman"/>
                <a:cs typeface="Times New Roman"/>
              </a:rPr>
              <a:t>nhóm  lại </a:t>
            </a:r>
            <a:r>
              <a:rPr sz="2800" b="1" spc="-5" dirty="0">
                <a:latin typeface="Times New Roman"/>
                <a:cs typeface="Times New Roman"/>
              </a:rPr>
              <a:t>với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nhau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Tất cả </a:t>
            </a:r>
            <a:r>
              <a:rPr sz="2800" b="1" dirty="0">
                <a:latin typeface="Times New Roman"/>
                <a:cs typeface="Times New Roman"/>
              </a:rPr>
              <a:t>giường </a:t>
            </a:r>
            <a:r>
              <a:rPr sz="2800" b="1" spc="-5" dirty="0">
                <a:latin typeface="Times New Roman"/>
                <a:cs typeface="Times New Roman"/>
              </a:rPr>
              <a:t>bệnh </a:t>
            </a:r>
            <a:r>
              <a:rPr sz="2800" b="1" spc="-10" dirty="0">
                <a:latin typeface="Times New Roman"/>
                <a:cs typeface="Times New Roman"/>
              </a:rPr>
              <a:t>nên </a:t>
            </a:r>
            <a:r>
              <a:rPr sz="2800" b="1" spc="-5" dirty="0">
                <a:latin typeface="Times New Roman"/>
                <a:cs typeface="Times New Roman"/>
              </a:rPr>
              <a:t>được </a:t>
            </a:r>
            <a:r>
              <a:rPr sz="2800" b="1" dirty="0">
                <a:latin typeface="Times New Roman"/>
                <a:cs typeface="Times New Roman"/>
              </a:rPr>
              <a:t>đặt </a:t>
            </a:r>
            <a:r>
              <a:rPr sz="2800" b="1" spc="-5" dirty="0">
                <a:latin typeface="Times New Roman"/>
                <a:cs typeface="Times New Roman"/>
              </a:rPr>
              <a:t>cách </a:t>
            </a:r>
            <a:r>
              <a:rPr sz="2800" b="1" dirty="0">
                <a:latin typeface="Times New Roman"/>
                <a:cs typeface="Times New Roman"/>
              </a:rPr>
              <a:t>nhau ít nhất </a:t>
            </a:r>
            <a:r>
              <a:rPr sz="2800" b="1" spc="-5" dirty="0">
                <a:latin typeface="Times New Roman"/>
                <a:cs typeface="Times New Roman"/>
              </a:rPr>
              <a:t>&gt;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1m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30"/>
              </a:lnSpc>
              <a:spcBef>
                <a:spcPts val="103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Một </a:t>
            </a:r>
            <a:r>
              <a:rPr sz="2800" b="1" dirty="0">
                <a:latin typeface="Times New Roman"/>
                <a:cs typeface="Times New Roman"/>
              </a:rPr>
              <a:t>nhóm </a:t>
            </a:r>
            <a:r>
              <a:rPr sz="2800" b="1" spc="-5" dirty="0">
                <a:latin typeface="Times New Roman"/>
                <a:cs typeface="Times New Roman"/>
              </a:rPr>
              <a:t>các NVYT </a:t>
            </a:r>
            <a:r>
              <a:rPr sz="2800" b="1" spc="-10" dirty="0">
                <a:latin typeface="Times New Roman"/>
                <a:cs typeface="Times New Roman"/>
              </a:rPr>
              <a:t>nên </a:t>
            </a:r>
            <a:r>
              <a:rPr sz="2800" b="1" spc="-5" dirty="0">
                <a:latin typeface="Times New Roman"/>
                <a:cs typeface="Times New Roman"/>
              </a:rPr>
              <a:t>được chỉ định </a:t>
            </a:r>
            <a:r>
              <a:rPr sz="2800" b="1" dirty="0">
                <a:latin typeface="Times New Roman"/>
                <a:cs typeface="Times New Roman"/>
              </a:rPr>
              <a:t>chăm </a:t>
            </a:r>
            <a:r>
              <a:rPr sz="2800" b="1" spc="-5" dirty="0">
                <a:latin typeface="Times New Roman"/>
                <a:cs typeface="Times New Roman"/>
              </a:rPr>
              <a:t>sóc riêng cho các trường  hợp </a:t>
            </a:r>
            <a:r>
              <a:rPr sz="2800" b="1" dirty="0">
                <a:latin typeface="Times New Roman"/>
                <a:cs typeface="Times New Roman"/>
              </a:rPr>
              <a:t>nghi ngờ hoặc </a:t>
            </a:r>
            <a:r>
              <a:rPr sz="2800" b="1" spc="-5" dirty="0">
                <a:latin typeface="Times New Roman"/>
                <a:cs typeface="Times New Roman"/>
              </a:rPr>
              <a:t>được </a:t>
            </a:r>
            <a:r>
              <a:rPr sz="2800" b="1" dirty="0">
                <a:latin typeface="Times New Roman"/>
                <a:cs typeface="Times New Roman"/>
              </a:rPr>
              <a:t>xác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nhận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NVYT </a:t>
            </a:r>
            <a:r>
              <a:rPr sz="2800" b="1" dirty="0">
                <a:latin typeface="Times New Roman"/>
                <a:cs typeface="Times New Roman"/>
              </a:rPr>
              <a:t>sử dụng </a:t>
            </a:r>
            <a:r>
              <a:rPr sz="2800" b="1" spc="-10" dirty="0">
                <a:latin typeface="Times New Roman"/>
                <a:cs typeface="Times New Roman"/>
              </a:rPr>
              <a:t>khẩu </a:t>
            </a:r>
            <a:r>
              <a:rPr sz="2800" b="1" dirty="0">
                <a:latin typeface="Times New Roman"/>
                <a:cs typeface="Times New Roman"/>
              </a:rPr>
              <a:t>trang </a:t>
            </a:r>
            <a:r>
              <a:rPr sz="2800" b="1" spc="-5" dirty="0">
                <a:latin typeface="Times New Roman"/>
                <a:cs typeface="Times New Roman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 tế</a:t>
            </a:r>
            <a:endParaRPr sz="2800">
              <a:latin typeface="Times New Roman"/>
              <a:cs typeface="Times New Roman"/>
            </a:endParaRPr>
          </a:p>
          <a:p>
            <a:pPr marL="241300" marR="586740" indent="-229235">
              <a:lnSpc>
                <a:spcPts val="3030"/>
              </a:lnSpc>
              <a:spcBef>
                <a:spcPts val="103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NVYT </a:t>
            </a:r>
            <a:r>
              <a:rPr sz="2800" b="1" spc="-10" dirty="0">
                <a:latin typeface="Times New Roman"/>
                <a:cs typeface="Times New Roman"/>
              </a:rPr>
              <a:t>nên đeo </a:t>
            </a:r>
            <a:r>
              <a:rPr sz="2800" b="1" spc="-5" dirty="0">
                <a:latin typeface="Times New Roman"/>
                <a:cs typeface="Times New Roman"/>
              </a:rPr>
              <a:t>kính </a:t>
            </a:r>
            <a:r>
              <a:rPr sz="2800" b="1" dirty="0">
                <a:latin typeface="Times New Roman"/>
                <a:cs typeface="Times New Roman"/>
              </a:rPr>
              <a:t>bảo vệ </a:t>
            </a:r>
            <a:r>
              <a:rPr sz="2800" b="1" spc="-5" dirty="0">
                <a:latin typeface="Times New Roman"/>
                <a:cs typeface="Times New Roman"/>
              </a:rPr>
              <a:t>mắt </a:t>
            </a:r>
            <a:r>
              <a:rPr sz="2800" b="1" dirty="0">
                <a:latin typeface="Times New Roman"/>
                <a:cs typeface="Times New Roman"/>
              </a:rPr>
              <a:t>hoặc bảo vệ </a:t>
            </a:r>
            <a:r>
              <a:rPr sz="2800" b="1" spc="-5" dirty="0">
                <a:latin typeface="Times New Roman"/>
                <a:cs typeface="Times New Roman"/>
              </a:rPr>
              <a:t>mặt </a:t>
            </a:r>
            <a:r>
              <a:rPr sz="2800" b="1" dirty="0">
                <a:latin typeface="Times New Roman"/>
                <a:cs typeface="Times New Roman"/>
              </a:rPr>
              <a:t>(tấm chắn </a:t>
            </a:r>
            <a:r>
              <a:rPr sz="2800" b="1" spc="-5" dirty="0">
                <a:latin typeface="Times New Roman"/>
                <a:cs typeface="Times New Roman"/>
              </a:rPr>
              <a:t>mặt) </a:t>
            </a:r>
            <a:r>
              <a:rPr sz="2800" b="1" dirty="0">
                <a:latin typeface="Times New Roman"/>
                <a:cs typeface="Times New Roman"/>
              </a:rPr>
              <a:t>để  </a:t>
            </a:r>
            <a:r>
              <a:rPr sz="2800" b="1" spc="-5" dirty="0">
                <a:latin typeface="Times New Roman"/>
                <a:cs typeface="Times New Roman"/>
              </a:rPr>
              <a:t>tránh </a:t>
            </a:r>
            <a:r>
              <a:rPr sz="2800" b="1" dirty="0">
                <a:latin typeface="Times New Roman"/>
                <a:cs typeface="Times New Roman"/>
              </a:rPr>
              <a:t>lây nhiễm qua </a:t>
            </a:r>
            <a:r>
              <a:rPr sz="2800" b="1" spc="-5" dirty="0">
                <a:latin typeface="Times New Roman"/>
                <a:cs typeface="Times New Roman"/>
              </a:rPr>
              <a:t>niêm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mạc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872" y="94166"/>
            <a:ext cx="11094720" cy="64643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105"/>
              </a:spcBef>
              <a:buChar char="-"/>
              <a:tabLst>
                <a:tab pos="22034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Các </a:t>
            </a:r>
            <a:r>
              <a:rPr sz="2800" b="1" spc="-5" dirty="0">
                <a:latin typeface="Times New Roman"/>
                <a:cs typeface="Times New Roman"/>
              </a:rPr>
              <a:t>NVYT </a:t>
            </a:r>
            <a:r>
              <a:rPr sz="2800" b="1" spc="-10" dirty="0">
                <a:latin typeface="Times New Roman"/>
                <a:cs typeface="Times New Roman"/>
              </a:rPr>
              <a:t>nên </a:t>
            </a:r>
            <a:r>
              <a:rPr sz="2800" b="1" spc="-5" dirty="0">
                <a:latin typeface="Times New Roman"/>
                <a:cs typeface="Times New Roman"/>
              </a:rPr>
              <a:t>mặc </a:t>
            </a:r>
            <a:r>
              <a:rPr sz="2800" b="1" dirty="0">
                <a:latin typeface="Times New Roman"/>
                <a:cs typeface="Times New Roman"/>
              </a:rPr>
              <a:t>áo </a:t>
            </a:r>
            <a:r>
              <a:rPr sz="2800" b="1" spc="-5" dirty="0">
                <a:latin typeface="Times New Roman"/>
                <a:cs typeface="Times New Roman"/>
              </a:rPr>
              <a:t>choàng </a:t>
            </a:r>
            <a:r>
              <a:rPr sz="2800" b="1" dirty="0">
                <a:latin typeface="Times New Roman"/>
                <a:cs typeface="Times New Roman"/>
              </a:rPr>
              <a:t>dài, </a:t>
            </a:r>
            <a:r>
              <a:rPr sz="2800" b="1" spc="-10" dirty="0">
                <a:latin typeface="Times New Roman"/>
                <a:cs typeface="Times New Roman"/>
              </a:rPr>
              <a:t>không </a:t>
            </a:r>
            <a:r>
              <a:rPr sz="2800" b="1" spc="-5" dirty="0">
                <a:latin typeface="Times New Roman"/>
                <a:cs typeface="Times New Roman"/>
              </a:rPr>
              <a:t>cần </a:t>
            </a:r>
            <a:r>
              <a:rPr sz="2800" b="1" dirty="0">
                <a:latin typeface="Times New Roman"/>
                <a:cs typeface="Times New Roman"/>
              </a:rPr>
              <a:t>vô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trùng</a:t>
            </a:r>
            <a:endParaRPr sz="280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1010"/>
              </a:spcBef>
              <a:buChar char="-"/>
              <a:tabLst>
                <a:tab pos="22034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NVYT nên sử dụng găng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tay</a:t>
            </a:r>
            <a:endParaRPr sz="2800">
              <a:latin typeface="Times New Roman"/>
              <a:cs typeface="Times New Roman"/>
            </a:endParaRPr>
          </a:p>
          <a:p>
            <a:pPr marL="241300" marR="363220" indent="-228600">
              <a:lnSpc>
                <a:spcPct val="100000"/>
              </a:lnSpc>
              <a:spcBef>
                <a:spcPts val="994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Không cần sử </a:t>
            </a:r>
            <a:r>
              <a:rPr sz="2800" b="1" dirty="0">
                <a:latin typeface="Times New Roman"/>
                <a:cs typeface="Times New Roman"/>
              </a:rPr>
              <a:t>dụng ủng, áo </a:t>
            </a:r>
            <a:r>
              <a:rPr sz="2800" b="1" spc="-5" dirty="0">
                <a:latin typeface="Times New Roman"/>
                <a:cs typeface="Times New Roman"/>
              </a:rPr>
              <a:t>liền </a:t>
            </a:r>
            <a:r>
              <a:rPr sz="2800" b="1" dirty="0">
                <a:latin typeface="Times New Roman"/>
                <a:cs typeface="Times New Roman"/>
              </a:rPr>
              <a:t>quần và </a:t>
            </a:r>
            <a:r>
              <a:rPr sz="2800" b="1" spc="-5" dirty="0">
                <a:latin typeface="Times New Roman"/>
                <a:cs typeface="Times New Roman"/>
              </a:rPr>
              <a:t>tạp </a:t>
            </a:r>
            <a:r>
              <a:rPr sz="2800" b="1" dirty="0">
                <a:latin typeface="Times New Roman"/>
                <a:cs typeface="Times New Roman"/>
              </a:rPr>
              <a:t>dề </a:t>
            </a:r>
            <a:r>
              <a:rPr sz="2800" b="1" spc="-15" dirty="0">
                <a:latin typeface="Times New Roman"/>
                <a:cs typeface="Times New Roman"/>
              </a:rPr>
              <a:t>trong </a:t>
            </a:r>
            <a:r>
              <a:rPr sz="2800" b="1" dirty="0">
                <a:latin typeface="Times New Roman"/>
                <a:cs typeface="Times New Roman"/>
              </a:rPr>
              <a:t>quá </a:t>
            </a:r>
            <a:r>
              <a:rPr sz="2800" b="1" spc="-5" dirty="0">
                <a:latin typeface="Times New Roman"/>
                <a:cs typeface="Times New Roman"/>
              </a:rPr>
              <a:t>trình chăm  sóc </a:t>
            </a:r>
            <a:r>
              <a:rPr sz="2800" b="1" dirty="0">
                <a:latin typeface="Times New Roman"/>
                <a:cs typeface="Times New Roman"/>
              </a:rPr>
              <a:t>thường</a:t>
            </a:r>
            <a:r>
              <a:rPr sz="2800" b="1" spc="-5" dirty="0">
                <a:latin typeface="Times New Roman"/>
                <a:cs typeface="Times New Roman"/>
              </a:rPr>
              <a:t> quy</a:t>
            </a:r>
            <a:endParaRPr sz="2800">
              <a:latin typeface="Times New Roman"/>
              <a:cs typeface="Times New Roman"/>
            </a:endParaRPr>
          </a:p>
          <a:p>
            <a:pPr marL="241300" marR="457200" indent="-228600">
              <a:lnSpc>
                <a:spcPct val="100000"/>
              </a:lnSpc>
              <a:spcBef>
                <a:spcPts val="100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Loại </a:t>
            </a:r>
            <a:r>
              <a:rPr sz="2800" b="1" dirty="0">
                <a:latin typeface="Times New Roman"/>
                <a:cs typeface="Times New Roman"/>
              </a:rPr>
              <a:t>bỏ và xử </a:t>
            </a:r>
            <a:r>
              <a:rPr sz="2800" b="1" spc="-5" dirty="0">
                <a:latin typeface="Times New Roman"/>
                <a:cs typeface="Times New Roman"/>
              </a:rPr>
              <a:t>lý thích </a:t>
            </a:r>
            <a:r>
              <a:rPr sz="2800" b="1" spc="-10" dirty="0">
                <a:latin typeface="Times New Roman"/>
                <a:cs typeface="Times New Roman"/>
              </a:rPr>
              <a:t>hợp </a:t>
            </a:r>
            <a:r>
              <a:rPr sz="2800" b="1" dirty="0">
                <a:latin typeface="Times New Roman"/>
                <a:cs typeface="Times New Roman"/>
              </a:rPr>
              <a:t>tất </a:t>
            </a:r>
            <a:r>
              <a:rPr sz="2800" b="1" spc="-5" dirty="0">
                <a:latin typeface="Times New Roman"/>
                <a:cs typeface="Times New Roman"/>
              </a:rPr>
              <a:t>cả các </a:t>
            </a:r>
            <a:r>
              <a:rPr sz="2800" b="1" spc="-10" dirty="0">
                <a:latin typeface="Times New Roman"/>
                <a:cs typeface="Times New Roman"/>
              </a:rPr>
              <a:t>PTPHCN </a:t>
            </a:r>
            <a:r>
              <a:rPr sz="2800" b="1" dirty="0">
                <a:latin typeface="Times New Roman"/>
                <a:cs typeface="Times New Roman"/>
              </a:rPr>
              <a:t>và vệ </a:t>
            </a:r>
            <a:r>
              <a:rPr sz="2800" b="1" spc="-5" dirty="0">
                <a:latin typeface="Times New Roman"/>
                <a:cs typeface="Times New Roman"/>
              </a:rPr>
              <a:t>sinh tay sau </a:t>
            </a:r>
            <a:r>
              <a:rPr sz="2800" b="1" spc="-10" dirty="0">
                <a:latin typeface="Times New Roman"/>
                <a:cs typeface="Times New Roman"/>
              </a:rPr>
              <a:t>khi  </a:t>
            </a:r>
            <a:r>
              <a:rPr sz="2800" b="1" spc="-5" dirty="0">
                <a:latin typeface="Times New Roman"/>
                <a:cs typeface="Times New Roman"/>
              </a:rPr>
              <a:t>chăm sóc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BN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Nên </a:t>
            </a:r>
            <a:r>
              <a:rPr sz="2800" b="1" spc="-5" dirty="0">
                <a:latin typeface="Times New Roman"/>
                <a:cs typeface="Times New Roman"/>
              </a:rPr>
              <a:t>sử dụng </a:t>
            </a:r>
            <a:r>
              <a:rPr sz="2800" b="1" dirty="0">
                <a:latin typeface="Times New Roman"/>
                <a:cs typeface="Times New Roman"/>
              </a:rPr>
              <a:t>thiết </a:t>
            </a:r>
            <a:r>
              <a:rPr sz="2800" b="1" spc="-5" dirty="0">
                <a:latin typeface="Times New Roman"/>
                <a:cs typeface="Times New Roman"/>
              </a:rPr>
              <a:t>bị dùng một lần hoặc chuyên dụng. </a:t>
            </a:r>
            <a:r>
              <a:rPr sz="2800" b="1" spc="-10" dirty="0">
                <a:latin typeface="Times New Roman"/>
                <a:cs typeface="Times New Roman"/>
              </a:rPr>
              <a:t>Nếu </a:t>
            </a:r>
            <a:r>
              <a:rPr sz="2800" b="1" dirty="0">
                <a:latin typeface="Times New Roman"/>
                <a:cs typeface="Times New Roman"/>
              </a:rPr>
              <a:t>thiết </a:t>
            </a:r>
            <a:r>
              <a:rPr sz="2800" b="1" spc="-5" dirty="0">
                <a:latin typeface="Times New Roman"/>
                <a:cs typeface="Times New Roman"/>
              </a:rPr>
              <a:t>bị </a:t>
            </a:r>
            <a:r>
              <a:rPr sz="2800" b="1" spc="-10" dirty="0">
                <a:latin typeface="Times New Roman"/>
                <a:cs typeface="Times New Roman"/>
              </a:rPr>
              <a:t>được  </a:t>
            </a:r>
            <a:r>
              <a:rPr sz="2800" b="1" dirty="0">
                <a:latin typeface="Times New Roman"/>
                <a:cs typeface="Times New Roman"/>
              </a:rPr>
              <a:t>dùng </a:t>
            </a:r>
            <a:r>
              <a:rPr sz="2800" b="1" spc="-5" dirty="0">
                <a:latin typeface="Times New Roman"/>
                <a:cs typeface="Times New Roman"/>
              </a:rPr>
              <a:t>chung cho các BN, </a:t>
            </a:r>
            <a:r>
              <a:rPr sz="2800" b="1" dirty="0">
                <a:latin typeface="Times New Roman"/>
                <a:cs typeface="Times New Roman"/>
              </a:rPr>
              <a:t>phải </a:t>
            </a:r>
            <a:r>
              <a:rPr sz="2800" b="1" spc="-5" dirty="0">
                <a:latin typeface="Times New Roman"/>
                <a:cs typeface="Times New Roman"/>
              </a:rPr>
              <a:t>làm sạch </a:t>
            </a:r>
            <a:r>
              <a:rPr sz="2800" b="1" dirty="0">
                <a:latin typeface="Times New Roman"/>
                <a:cs typeface="Times New Roman"/>
              </a:rPr>
              <a:t>và </a:t>
            </a:r>
            <a:r>
              <a:rPr sz="2800" b="1" spc="-15" dirty="0">
                <a:latin typeface="Times New Roman"/>
                <a:cs typeface="Times New Roman"/>
              </a:rPr>
              <a:t>khử </a:t>
            </a:r>
            <a:r>
              <a:rPr sz="2800" b="1" spc="-10" dirty="0">
                <a:latin typeface="Times New Roman"/>
                <a:cs typeface="Times New Roman"/>
              </a:rPr>
              <a:t>khuẩn </a:t>
            </a:r>
            <a:r>
              <a:rPr sz="2800" b="1" spc="-5" dirty="0">
                <a:latin typeface="Times New Roman"/>
                <a:cs typeface="Times New Roman"/>
              </a:rPr>
              <a:t>thiết </a:t>
            </a:r>
            <a:r>
              <a:rPr sz="2800" b="1" dirty="0">
                <a:latin typeface="Times New Roman"/>
                <a:cs typeface="Times New Roman"/>
              </a:rPr>
              <a:t>bị </a:t>
            </a:r>
            <a:r>
              <a:rPr sz="2800" b="1" spc="-5" dirty="0">
                <a:latin typeface="Times New Roman"/>
                <a:cs typeface="Times New Roman"/>
              </a:rPr>
              <a:t>giữa các  lần sử </a:t>
            </a:r>
            <a:r>
              <a:rPr sz="2800" b="1" dirty="0">
                <a:latin typeface="Times New Roman"/>
                <a:cs typeface="Times New Roman"/>
              </a:rPr>
              <a:t>dụng </a:t>
            </a:r>
            <a:r>
              <a:rPr sz="2800" b="1" spc="-5" dirty="0">
                <a:latin typeface="Times New Roman"/>
                <a:cs typeface="Times New Roman"/>
              </a:rPr>
              <a:t>cho </a:t>
            </a:r>
            <a:r>
              <a:rPr sz="2800" b="1" dirty="0">
                <a:latin typeface="Times New Roman"/>
                <a:cs typeface="Times New Roman"/>
              </a:rPr>
              <a:t>từng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BN</a:t>
            </a:r>
            <a:endParaRPr sz="2800">
              <a:latin typeface="Times New Roman"/>
              <a:cs typeface="Times New Roman"/>
            </a:endParaRPr>
          </a:p>
          <a:p>
            <a:pPr marL="241300" marR="427355" indent="-228600">
              <a:lnSpc>
                <a:spcPct val="100000"/>
              </a:lnSpc>
              <a:spcBef>
                <a:spcPts val="100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Các NVYT </a:t>
            </a:r>
            <a:r>
              <a:rPr sz="2800" b="1" spc="-10" dirty="0">
                <a:latin typeface="Times New Roman"/>
                <a:cs typeface="Times New Roman"/>
              </a:rPr>
              <a:t>không </a:t>
            </a:r>
            <a:r>
              <a:rPr sz="2800" b="1" spc="-5" dirty="0">
                <a:latin typeface="Times New Roman"/>
                <a:cs typeface="Times New Roman"/>
              </a:rPr>
              <a:t>được chạm vào </a:t>
            </a:r>
            <a:r>
              <a:rPr sz="2800" b="1" dirty="0">
                <a:latin typeface="Times New Roman"/>
                <a:cs typeface="Times New Roman"/>
              </a:rPr>
              <a:t>mắt, </a:t>
            </a:r>
            <a:r>
              <a:rPr sz="2800" b="1" spc="-5" dirty="0">
                <a:latin typeface="Times New Roman"/>
                <a:cs typeface="Times New Roman"/>
              </a:rPr>
              <a:t>mũi hoặc miệng bằng tay </a:t>
            </a:r>
            <a:r>
              <a:rPr sz="2800" b="1" spc="-10" dirty="0">
                <a:latin typeface="Times New Roman"/>
                <a:cs typeface="Times New Roman"/>
              </a:rPr>
              <a:t>đeo  </a:t>
            </a:r>
            <a:r>
              <a:rPr sz="2800" b="1" dirty="0">
                <a:latin typeface="Times New Roman"/>
                <a:cs typeface="Times New Roman"/>
              </a:rPr>
              <a:t>găng hoặc </a:t>
            </a:r>
            <a:r>
              <a:rPr sz="2800" b="1" spc="-5" dirty="0">
                <a:latin typeface="Times New Roman"/>
                <a:cs typeface="Times New Roman"/>
              </a:rPr>
              <a:t>tay trần có </a:t>
            </a:r>
            <a:r>
              <a:rPr sz="2800" b="1" spc="-15" dirty="0">
                <a:latin typeface="Times New Roman"/>
                <a:cs typeface="Times New Roman"/>
              </a:rPr>
              <a:t>khả </a:t>
            </a:r>
            <a:r>
              <a:rPr sz="2800" b="1" dirty="0">
                <a:latin typeface="Times New Roman"/>
                <a:cs typeface="Times New Roman"/>
              </a:rPr>
              <a:t>năng bị </a:t>
            </a:r>
            <a:r>
              <a:rPr sz="2800" b="1" spc="-5" dirty="0">
                <a:latin typeface="Times New Roman"/>
                <a:cs typeface="Times New Roman"/>
              </a:rPr>
              <a:t>ô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nhiễm</a:t>
            </a:r>
            <a:endParaRPr sz="2800">
              <a:latin typeface="Times New Roman"/>
              <a:cs typeface="Times New Roman"/>
            </a:endParaRPr>
          </a:p>
          <a:p>
            <a:pPr marL="241300" marR="24765" indent="-228600">
              <a:lnSpc>
                <a:spcPct val="100000"/>
              </a:lnSpc>
              <a:spcBef>
                <a:spcPts val="100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Tránh </a:t>
            </a:r>
            <a:r>
              <a:rPr sz="2800" b="1" spc="-5" dirty="0">
                <a:latin typeface="Times New Roman"/>
                <a:cs typeface="Times New Roman"/>
              </a:rPr>
              <a:t>di chuyển và vận chuyển bệnh nhân </a:t>
            </a:r>
            <a:r>
              <a:rPr sz="2800" b="1" spc="-10" dirty="0">
                <a:latin typeface="Times New Roman"/>
                <a:cs typeface="Times New Roman"/>
              </a:rPr>
              <a:t>ra khỏi </a:t>
            </a:r>
            <a:r>
              <a:rPr sz="2800" b="1" spc="-5" dirty="0">
                <a:latin typeface="Times New Roman"/>
                <a:cs typeface="Times New Roman"/>
              </a:rPr>
              <a:t>phòng hoặc </a:t>
            </a:r>
            <a:r>
              <a:rPr sz="2800" b="1" spc="-10" dirty="0">
                <a:latin typeface="Times New Roman"/>
                <a:cs typeface="Times New Roman"/>
              </a:rPr>
              <a:t>khu </a:t>
            </a:r>
            <a:r>
              <a:rPr sz="2800" b="1" spc="-5" dirty="0">
                <a:latin typeface="Times New Roman"/>
                <a:cs typeface="Times New Roman"/>
              </a:rPr>
              <a:t>vực  của </a:t>
            </a:r>
            <a:r>
              <a:rPr sz="2800" b="1" dirty="0">
                <a:latin typeface="Times New Roman"/>
                <a:cs typeface="Times New Roman"/>
              </a:rPr>
              <a:t>họ </a:t>
            </a:r>
            <a:r>
              <a:rPr sz="2800" b="1" spc="-5" dirty="0">
                <a:latin typeface="Times New Roman"/>
                <a:cs typeface="Times New Roman"/>
              </a:rPr>
              <a:t>trừ </a:t>
            </a:r>
            <a:r>
              <a:rPr sz="2800" b="1" spc="-10" dirty="0">
                <a:latin typeface="Times New Roman"/>
                <a:cs typeface="Times New Roman"/>
              </a:rPr>
              <a:t>khi </a:t>
            </a:r>
            <a:r>
              <a:rPr sz="2800" b="1" spc="-5" dirty="0">
                <a:latin typeface="Times New Roman"/>
                <a:cs typeface="Times New Roman"/>
              </a:rPr>
              <a:t>cần thiết </a:t>
            </a:r>
            <a:r>
              <a:rPr sz="2800" b="1" dirty="0">
                <a:latin typeface="Times New Roman"/>
                <a:cs typeface="Times New Roman"/>
              </a:rPr>
              <a:t>về </a:t>
            </a:r>
            <a:r>
              <a:rPr sz="2800" b="1" spc="-5" dirty="0">
                <a:latin typeface="Times New Roman"/>
                <a:cs typeface="Times New Roman"/>
              </a:rPr>
              <a:t>mặt y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tế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706" y="418571"/>
            <a:ext cx="10912475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9760">
              <a:lnSpc>
                <a:spcPct val="150100"/>
              </a:lnSpc>
              <a:spcBef>
                <a:spcPts val="95"/>
              </a:spcBef>
              <a:buChar char="-"/>
              <a:tabLst>
                <a:tab pos="233679" algn="l"/>
              </a:tabLst>
            </a:pPr>
            <a:r>
              <a:rPr sz="2400" b="1" dirty="0">
                <a:latin typeface="Tahoma"/>
                <a:cs typeface="Tahoma"/>
              </a:rPr>
              <a:t>Đảm bảo rằng </a:t>
            </a:r>
            <a:r>
              <a:rPr sz="2400" b="1" spc="-5" dirty="0">
                <a:latin typeface="Tahoma"/>
                <a:cs typeface="Tahoma"/>
              </a:rPr>
              <a:t>các </a:t>
            </a:r>
            <a:r>
              <a:rPr sz="2400" b="1" dirty="0">
                <a:latin typeface="Tahoma"/>
                <a:cs typeface="Tahoma"/>
              </a:rPr>
              <a:t>NVYT đang vận </a:t>
            </a:r>
            <a:r>
              <a:rPr sz="2400" b="1" spc="-5" dirty="0">
                <a:latin typeface="Tahoma"/>
                <a:cs typeface="Tahoma"/>
              </a:rPr>
              <a:t>chuyển </a:t>
            </a:r>
            <a:r>
              <a:rPr sz="2400" b="1" dirty="0">
                <a:latin typeface="Tahoma"/>
                <a:cs typeface="Tahoma"/>
              </a:rPr>
              <a:t>bệnh </a:t>
            </a:r>
            <a:r>
              <a:rPr sz="2400" b="1" spc="-5" dirty="0">
                <a:latin typeface="Tahoma"/>
                <a:cs typeface="Tahoma"/>
              </a:rPr>
              <a:t>nhân </a:t>
            </a:r>
            <a:r>
              <a:rPr sz="2400" b="1" dirty="0">
                <a:latin typeface="Tahoma"/>
                <a:cs typeface="Tahoma"/>
              </a:rPr>
              <a:t>thực </a:t>
            </a:r>
            <a:r>
              <a:rPr sz="2400" b="1" spc="-5" dirty="0">
                <a:latin typeface="Tahoma"/>
                <a:cs typeface="Tahoma"/>
              </a:rPr>
              <a:t>hiện </a:t>
            </a:r>
            <a:r>
              <a:rPr sz="2400" b="1" dirty="0">
                <a:latin typeface="Tahoma"/>
                <a:cs typeface="Tahoma"/>
              </a:rPr>
              <a:t>vệ  </a:t>
            </a:r>
            <a:r>
              <a:rPr sz="2400" b="1" spc="-5" dirty="0">
                <a:latin typeface="Tahoma"/>
                <a:cs typeface="Tahoma"/>
              </a:rPr>
              <a:t>sinh </a:t>
            </a:r>
            <a:r>
              <a:rPr sz="2400" b="1" dirty="0">
                <a:latin typeface="Tahoma"/>
                <a:cs typeface="Tahoma"/>
              </a:rPr>
              <a:t>tay và mặc </a:t>
            </a:r>
            <a:r>
              <a:rPr sz="2400" b="1" spc="-10" dirty="0">
                <a:latin typeface="Tahoma"/>
                <a:cs typeface="Tahoma"/>
              </a:rPr>
              <a:t>PTPHCN </a:t>
            </a:r>
            <a:r>
              <a:rPr sz="2400" b="1" spc="-5" dirty="0">
                <a:latin typeface="Tahoma"/>
                <a:cs typeface="Tahoma"/>
              </a:rPr>
              <a:t>thích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hợp</a:t>
            </a:r>
            <a:endParaRPr sz="2400">
              <a:latin typeface="Tahoma"/>
              <a:cs typeface="Tahoma"/>
            </a:endParaRPr>
          </a:p>
          <a:p>
            <a:pPr marL="12700" marR="113030">
              <a:lnSpc>
                <a:spcPts val="4320"/>
              </a:lnSpc>
              <a:spcBef>
                <a:spcPts val="384"/>
              </a:spcBef>
              <a:buChar char="-"/>
              <a:tabLst>
                <a:tab pos="233679" algn="l"/>
              </a:tabLst>
            </a:pPr>
            <a:r>
              <a:rPr sz="2400" b="1" spc="-10" dirty="0">
                <a:latin typeface="Tahoma"/>
                <a:cs typeface="Tahoma"/>
              </a:rPr>
              <a:t>Thông </a:t>
            </a:r>
            <a:r>
              <a:rPr sz="2400" b="1" dirty="0">
                <a:latin typeface="Tahoma"/>
                <a:cs typeface="Tahoma"/>
              </a:rPr>
              <a:t>báo </a:t>
            </a:r>
            <a:r>
              <a:rPr sz="2400" b="1" spc="-5" dirty="0">
                <a:latin typeface="Tahoma"/>
                <a:cs typeface="Tahoma"/>
              </a:rPr>
              <a:t>cho </a:t>
            </a:r>
            <a:r>
              <a:rPr sz="2400" b="1" dirty="0">
                <a:latin typeface="Tahoma"/>
                <a:cs typeface="Tahoma"/>
              </a:rPr>
              <a:t>khu vực tiếp </a:t>
            </a:r>
            <a:r>
              <a:rPr sz="2400" b="1" spc="-5" dirty="0">
                <a:latin typeface="Tahoma"/>
                <a:cs typeface="Tahoma"/>
              </a:rPr>
              <a:t>nhận </a:t>
            </a:r>
            <a:r>
              <a:rPr sz="2400" b="1" dirty="0">
                <a:latin typeface="Tahoma"/>
                <a:cs typeface="Tahoma"/>
              </a:rPr>
              <a:t>bệnh </a:t>
            </a:r>
            <a:r>
              <a:rPr sz="2400" b="1" spc="-5" dirty="0">
                <a:latin typeface="Tahoma"/>
                <a:cs typeface="Tahoma"/>
              </a:rPr>
              <a:t>nhân </a:t>
            </a:r>
            <a:r>
              <a:rPr sz="2400" b="1" dirty="0">
                <a:latin typeface="Tahoma"/>
                <a:cs typeface="Tahoma"/>
              </a:rPr>
              <a:t>về mọi </a:t>
            </a:r>
            <a:r>
              <a:rPr sz="2400" b="1" spc="-5" dirty="0">
                <a:latin typeface="Tahoma"/>
                <a:cs typeface="Tahoma"/>
              </a:rPr>
              <a:t>biện pháp phòng  ngừa cần thiết càng sớm càng tốt </a:t>
            </a:r>
            <a:r>
              <a:rPr sz="2400" b="1" dirty="0">
                <a:latin typeface="Tahoma"/>
                <a:cs typeface="Tahoma"/>
              </a:rPr>
              <a:t>trước khi bệnh </a:t>
            </a:r>
            <a:r>
              <a:rPr sz="2400" b="1" spc="-5" dirty="0">
                <a:latin typeface="Tahoma"/>
                <a:cs typeface="Tahoma"/>
              </a:rPr>
              <a:t>nhân </a:t>
            </a:r>
            <a:r>
              <a:rPr sz="2400" b="1" dirty="0">
                <a:latin typeface="Tahoma"/>
                <a:cs typeface="Tahoma"/>
              </a:rPr>
              <a:t>đến bệnh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viện</a:t>
            </a:r>
            <a:endParaRPr sz="2400">
              <a:latin typeface="Tahoma"/>
              <a:cs typeface="Tahoma"/>
            </a:endParaRPr>
          </a:p>
          <a:p>
            <a:pPr marL="12700" marR="161925">
              <a:lnSpc>
                <a:spcPts val="4320"/>
              </a:lnSpc>
              <a:buChar char="-"/>
              <a:tabLst>
                <a:tab pos="233679" algn="l"/>
              </a:tabLst>
            </a:pPr>
            <a:r>
              <a:rPr sz="2400" b="1" spc="-5" dirty="0">
                <a:latin typeface="Tahoma"/>
                <a:cs typeface="Tahoma"/>
              </a:rPr>
              <a:t>Thường xuyên </a:t>
            </a:r>
            <a:r>
              <a:rPr sz="2400" b="1" dirty="0">
                <a:latin typeface="Tahoma"/>
                <a:cs typeface="Tahoma"/>
              </a:rPr>
              <a:t>làm sạch và khử khuẩn </a:t>
            </a:r>
            <a:r>
              <a:rPr sz="2400" b="1" spc="-5" dirty="0">
                <a:latin typeface="Tahoma"/>
                <a:cs typeface="Tahoma"/>
              </a:rPr>
              <a:t>các bề </a:t>
            </a:r>
            <a:r>
              <a:rPr sz="2400" b="1" dirty="0">
                <a:latin typeface="Tahoma"/>
                <a:cs typeface="Tahoma"/>
              </a:rPr>
              <a:t>mặt mà bệnh </a:t>
            </a:r>
            <a:r>
              <a:rPr sz="2400" b="1" spc="-5" dirty="0">
                <a:latin typeface="Tahoma"/>
                <a:cs typeface="Tahoma"/>
              </a:rPr>
              <a:t>nhân </a:t>
            </a:r>
            <a:r>
              <a:rPr sz="2400" b="1" dirty="0">
                <a:latin typeface="Tahoma"/>
                <a:cs typeface="Tahoma"/>
              </a:rPr>
              <a:t>tiếp  </a:t>
            </a:r>
            <a:r>
              <a:rPr sz="2400" b="1" spc="-5" dirty="0">
                <a:latin typeface="Tahoma"/>
                <a:cs typeface="Tahoma"/>
              </a:rPr>
              <a:t>xúc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4320"/>
              </a:lnSpc>
              <a:spcBef>
                <a:spcPts val="5"/>
              </a:spcBef>
              <a:buChar char="-"/>
              <a:tabLst>
                <a:tab pos="233679" algn="l"/>
              </a:tabLst>
            </a:pPr>
            <a:r>
              <a:rPr sz="2400" b="1" spc="-5" dirty="0">
                <a:latin typeface="Tahoma"/>
                <a:cs typeface="Tahoma"/>
              </a:rPr>
              <a:t>Giới hạn </a:t>
            </a:r>
            <a:r>
              <a:rPr sz="2400" b="1" dirty="0">
                <a:latin typeface="Tahoma"/>
                <a:cs typeface="Tahoma"/>
              </a:rPr>
              <a:t>số lượng </a:t>
            </a:r>
            <a:r>
              <a:rPr sz="2400" b="1" spc="-5" dirty="0">
                <a:latin typeface="Tahoma"/>
                <a:cs typeface="Tahoma"/>
              </a:rPr>
              <a:t>NVYT, </a:t>
            </a:r>
            <a:r>
              <a:rPr sz="2400" b="1" dirty="0">
                <a:latin typeface="Tahoma"/>
                <a:cs typeface="Tahoma"/>
              </a:rPr>
              <a:t>thành viên </a:t>
            </a:r>
            <a:r>
              <a:rPr sz="2400" b="1" spc="-5" dirty="0">
                <a:latin typeface="Tahoma"/>
                <a:cs typeface="Tahoma"/>
              </a:rPr>
              <a:t>gia </a:t>
            </a:r>
            <a:r>
              <a:rPr sz="2400" b="1" dirty="0">
                <a:latin typeface="Tahoma"/>
                <a:cs typeface="Tahoma"/>
              </a:rPr>
              <a:t>đình và khách </a:t>
            </a:r>
            <a:r>
              <a:rPr sz="2400" b="1" spc="-5" dirty="0">
                <a:latin typeface="Tahoma"/>
                <a:cs typeface="Tahoma"/>
              </a:rPr>
              <a:t>cập </a:t>
            </a:r>
            <a:r>
              <a:rPr sz="2400" b="1" dirty="0">
                <a:latin typeface="Tahoma"/>
                <a:cs typeface="Tahoma"/>
              </a:rPr>
              <a:t>tiếp </a:t>
            </a:r>
            <a:r>
              <a:rPr sz="2400" b="1" spc="-5" dirty="0">
                <a:latin typeface="Tahoma"/>
                <a:cs typeface="Tahoma"/>
              </a:rPr>
              <a:t>xúc </a:t>
            </a:r>
            <a:r>
              <a:rPr sz="2400" b="1" dirty="0">
                <a:latin typeface="Tahoma"/>
                <a:cs typeface="Tahoma"/>
              </a:rPr>
              <a:t>với  bệnh </a:t>
            </a:r>
            <a:r>
              <a:rPr sz="2400" b="1" spc="-5" dirty="0">
                <a:latin typeface="Tahoma"/>
                <a:cs typeface="Tahoma"/>
              </a:rPr>
              <a:t>nhân nghi ngờ </a:t>
            </a:r>
            <a:r>
              <a:rPr sz="2400" b="1" dirty="0">
                <a:latin typeface="Tahoma"/>
                <a:cs typeface="Tahoma"/>
              </a:rPr>
              <a:t>và được xác </a:t>
            </a:r>
            <a:r>
              <a:rPr sz="2400" b="1" spc="-5" dirty="0">
                <a:latin typeface="Tahoma"/>
                <a:cs typeface="Tahoma"/>
              </a:rPr>
              <a:t>nhận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2019-nCoV</a:t>
            </a:r>
            <a:endParaRPr sz="2400">
              <a:latin typeface="Tahoma"/>
              <a:cs typeface="Tahoma"/>
            </a:endParaRPr>
          </a:p>
          <a:p>
            <a:pPr marL="12700" marR="226695">
              <a:lnSpc>
                <a:spcPts val="4320"/>
              </a:lnSpc>
              <a:buChar char="-"/>
              <a:tabLst>
                <a:tab pos="233679" algn="l"/>
              </a:tabLst>
            </a:pPr>
            <a:r>
              <a:rPr sz="2400" b="1" spc="-5" dirty="0">
                <a:latin typeface="Tahoma"/>
                <a:cs typeface="Tahoma"/>
              </a:rPr>
              <a:t>Theo dõi hồ </a:t>
            </a:r>
            <a:r>
              <a:rPr sz="2400" b="1" dirty="0">
                <a:latin typeface="Tahoma"/>
                <a:cs typeface="Tahoma"/>
              </a:rPr>
              <a:t>sơ </a:t>
            </a:r>
            <a:r>
              <a:rPr sz="2400" b="1" spc="-5" dirty="0">
                <a:latin typeface="Tahoma"/>
                <a:cs typeface="Tahoma"/>
              </a:rPr>
              <a:t>của </a:t>
            </a:r>
            <a:r>
              <a:rPr sz="2400" b="1" dirty="0">
                <a:latin typeface="Tahoma"/>
                <a:cs typeface="Tahoma"/>
              </a:rPr>
              <a:t>tất </a:t>
            </a:r>
            <a:r>
              <a:rPr sz="2400" b="1" spc="-5" dirty="0">
                <a:latin typeface="Tahoma"/>
                <a:cs typeface="Tahoma"/>
              </a:rPr>
              <a:t>cả những người </a:t>
            </a:r>
            <a:r>
              <a:rPr sz="2400" b="1" dirty="0">
                <a:latin typeface="Tahoma"/>
                <a:cs typeface="Tahoma"/>
              </a:rPr>
              <a:t>vào </a:t>
            </a:r>
            <a:r>
              <a:rPr sz="2400" b="1" spc="-5" dirty="0">
                <a:latin typeface="Tahoma"/>
                <a:cs typeface="Tahoma"/>
              </a:rPr>
              <a:t>buồng bệnh, </a:t>
            </a:r>
            <a:r>
              <a:rPr sz="2400" b="1" dirty="0">
                <a:latin typeface="Tahoma"/>
                <a:cs typeface="Tahoma"/>
              </a:rPr>
              <a:t>bao </a:t>
            </a:r>
            <a:r>
              <a:rPr sz="2400" b="1" spc="-5" dirty="0">
                <a:latin typeface="Tahoma"/>
                <a:cs typeface="Tahoma"/>
              </a:rPr>
              <a:t>gồm </a:t>
            </a:r>
            <a:r>
              <a:rPr sz="2400" b="1" dirty="0">
                <a:latin typeface="Tahoma"/>
                <a:cs typeface="Tahoma"/>
              </a:rPr>
              <a:t>tất  </a:t>
            </a:r>
            <a:r>
              <a:rPr sz="2400" b="1" spc="-5" dirty="0">
                <a:latin typeface="Tahoma"/>
                <a:cs typeface="Tahoma"/>
              </a:rPr>
              <a:t>cả nhân </a:t>
            </a:r>
            <a:r>
              <a:rPr sz="2400" b="1" dirty="0">
                <a:latin typeface="Tahoma"/>
                <a:cs typeface="Tahoma"/>
              </a:rPr>
              <a:t>viên và</a:t>
            </a:r>
            <a:r>
              <a:rPr sz="2400" b="1" spc="-5" dirty="0">
                <a:latin typeface="Tahoma"/>
                <a:cs typeface="Tahoma"/>
              </a:rPr>
              <a:t> khách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3.2. Phòng </a:t>
            </a:r>
            <a:r>
              <a:rPr spc="-5" dirty="0"/>
              <a:t>ngừa </a:t>
            </a:r>
            <a:r>
              <a:rPr dirty="0"/>
              <a:t>lây truyền </a:t>
            </a:r>
            <a:r>
              <a:rPr spc="-5" dirty="0"/>
              <a:t>qua không </a:t>
            </a:r>
            <a:r>
              <a:rPr dirty="0"/>
              <a:t>khí </a:t>
            </a:r>
            <a:r>
              <a:rPr spc="-5" dirty="0"/>
              <a:t>cho</a:t>
            </a:r>
            <a:r>
              <a:rPr spc="-90" dirty="0"/>
              <a:t> </a:t>
            </a:r>
            <a:r>
              <a:rPr dirty="0"/>
              <a:t>các  quy trình tạo khí</a:t>
            </a:r>
            <a:r>
              <a:rPr spc="-50" dirty="0"/>
              <a:t> </a:t>
            </a:r>
            <a:r>
              <a:rPr dirty="0"/>
              <a:t>dung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01623"/>
            <a:ext cx="10845165" cy="3648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Một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số quy trình tạo khí dung liên quan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đến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tăng nguy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cơ </a:t>
            </a:r>
            <a:r>
              <a:rPr sz="2800" spc="-5" dirty="0">
                <a:solidFill>
                  <a:srgbClr val="FF0000"/>
                </a:solidFill>
                <a:latin typeface="Tahoma"/>
                <a:cs typeface="Tahoma"/>
              </a:rPr>
              <a:t>lây nhiễm  </a:t>
            </a:r>
            <a:r>
              <a:rPr sz="2800" spc="-25" dirty="0">
                <a:solidFill>
                  <a:srgbClr val="FF0000"/>
                </a:solidFill>
                <a:latin typeface="Tahoma"/>
                <a:cs typeface="Tahoma"/>
              </a:rPr>
              <a:t>nCoV:</a:t>
            </a:r>
            <a:endParaRPr sz="2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Char char="-"/>
              <a:tabLst>
                <a:tab pos="241935" algn="l"/>
              </a:tabLst>
            </a:pPr>
            <a:r>
              <a:rPr sz="2800" spc="-10" dirty="0">
                <a:latin typeface="Tahoma"/>
                <a:cs typeface="Tahoma"/>
              </a:rPr>
              <a:t>Đặt </a:t>
            </a:r>
            <a:r>
              <a:rPr sz="2800" spc="-5" dirty="0">
                <a:latin typeface="Tahoma"/>
                <a:cs typeface="Tahoma"/>
              </a:rPr>
              <a:t>nội khí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quản</a:t>
            </a:r>
            <a:endParaRPr sz="2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ahoma"/>
                <a:cs typeface="Tahoma"/>
              </a:rPr>
              <a:t>Thông khí không xâm</a:t>
            </a:r>
            <a:r>
              <a:rPr sz="2800" spc="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lấn</a:t>
            </a:r>
            <a:endParaRPr sz="2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Char char="-"/>
              <a:tabLst>
                <a:tab pos="241935" algn="l"/>
              </a:tabLst>
            </a:pPr>
            <a:r>
              <a:rPr sz="2800" spc="-10" dirty="0">
                <a:latin typeface="Tahoma"/>
                <a:cs typeface="Tahoma"/>
              </a:rPr>
              <a:t>Phẫu </a:t>
            </a:r>
            <a:r>
              <a:rPr sz="2800" spc="-5" dirty="0">
                <a:latin typeface="Tahoma"/>
                <a:cs typeface="Tahoma"/>
              </a:rPr>
              <a:t>thuật mở khí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quản</a:t>
            </a:r>
            <a:endParaRPr sz="2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ahoma"/>
                <a:cs typeface="Tahoma"/>
              </a:rPr>
              <a:t>Hồi sức tim</a:t>
            </a:r>
            <a:r>
              <a:rPr sz="2800" dirty="0">
                <a:latin typeface="Tahoma"/>
                <a:cs typeface="Tahoma"/>
              </a:rPr>
              <a:t> phổi</a:t>
            </a:r>
            <a:endParaRPr sz="2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ahoma"/>
                <a:cs typeface="Tahoma"/>
              </a:rPr>
              <a:t>Thông khí </a:t>
            </a:r>
            <a:r>
              <a:rPr sz="2800" spc="-10" dirty="0">
                <a:latin typeface="Tahoma"/>
                <a:cs typeface="Tahoma"/>
              </a:rPr>
              <a:t>thủ </a:t>
            </a:r>
            <a:r>
              <a:rPr sz="2800" spc="-5" dirty="0">
                <a:latin typeface="Tahoma"/>
                <a:cs typeface="Tahoma"/>
              </a:rPr>
              <a:t>công trước khi </a:t>
            </a:r>
            <a:r>
              <a:rPr sz="2800" spc="-10" dirty="0">
                <a:latin typeface="Tahoma"/>
                <a:cs typeface="Tahoma"/>
              </a:rPr>
              <a:t>đặt </a:t>
            </a:r>
            <a:r>
              <a:rPr sz="2800" spc="-5" dirty="0">
                <a:latin typeface="Tahoma"/>
                <a:cs typeface="Tahoma"/>
              </a:rPr>
              <a:t>nội khí quản và nội soi phế</a:t>
            </a:r>
            <a:r>
              <a:rPr sz="2800" spc="204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quản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3.2. Phòng </a:t>
            </a:r>
            <a:r>
              <a:rPr spc="-5" dirty="0"/>
              <a:t>ngừa </a:t>
            </a:r>
            <a:r>
              <a:rPr dirty="0"/>
              <a:t>lây truyền </a:t>
            </a:r>
            <a:r>
              <a:rPr spc="-5" dirty="0"/>
              <a:t>qua không </a:t>
            </a:r>
            <a:r>
              <a:rPr dirty="0"/>
              <a:t>khí </a:t>
            </a:r>
            <a:r>
              <a:rPr spc="-5" dirty="0"/>
              <a:t>cho</a:t>
            </a:r>
            <a:r>
              <a:rPr spc="-90" dirty="0"/>
              <a:t> </a:t>
            </a:r>
            <a:r>
              <a:rPr dirty="0"/>
              <a:t>các  quy trình tạo khí</a:t>
            </a:r>
            <a:r>
              <a:rPr spc="-50" dirty="0"/>
              <a:t> </a:t>
            </a:r>
            <a:r>
              <a:rPr dirty="0"/>
              <a:t>dung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28115"/>
            <a:ext cx="1070673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Đảm </a:t>
            </a:r>
            <a:r>
              <a:rPr sz="2800" b="1" dirty="0">
                <a:latin typeface="Times New Roman"/>
                <a:cs typeface="Times New Roman"/>
              </a:rPr>
              <a:t>bảo rằng </a:t>
            </a:r>
            <a:r>
              <a:rPr sz="2800" b="1" spc="-5" dirty="0">
                <a:latin typeface="Times New Roman"/>
                <a:cs typeface="Times New Roman"/>
              </a:rPr>
              <a:t>các NVYT </a:t>
            </a:r>
            <a:r>
              <a:rPr sz="2800" b="1" dirty="0">
                <a:latin typeface="Times New Roman"/>
                <a:cs typeface="Times New Roman"/>
              </a:rPr>
              <a:t>thực </a:t>
            </a:r>
            <a:r>
              <a:rPr sz="2800" b="1" spc="-5" dirty="0">
                <a:latin typeface="Times New Roman"/>
                <a:cs typeface="Times New Roman"/>
              </a:rPr>
              <a:t>hiện các </a:t>
            </a:r>
            <a:r>
              <a:rPr sz="2800" b="1" dirty="0">
                <a:latin typeface="Times New Roman"/>
                <a:cs typeface="Times New Roman"/>
              </a:rPr>
              <a:t>quy trình tạo </a:t>
            </a:r>
            <a:r>
              <a:rPr sz="2800" b="1" spc="-10" dirty="0">
                <a:latin typeface="Times New Roman"/>
                <a:cs typeface="Times New Roman"/>
              </a:rPr>
              <a:t>khí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dung: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6050"/>
              </a:lnSpc>
              <a:spcBef>
                <a:spcPts val="640"/>
              </a:spcBef>
            </a:pPr>
            <a:r>
              <a:rPr sz="2800" b="1" spc="-5" dirty="0">
                <a:latin typeface="Times New Roman"/>
                <a:cs typeface="Times New Roman"/>
              </a:rPr>
              <a:t>-Thực hiện các </a:t>
            </a:r>
            <a:r>
              <a:rPr sz="2800" b="1" dirty="0">
                <a:latin typeface="Times New Roman"/>
                <a:cs typeface="Times New Roman"/>
              </a:rPr>
              <a:t>quy </a:t>
            </a:r>
            <a:r>
              <a:rPr sz="2800" b="1" spc="-5" dirty="0">
                <a:latin typeface="Times New Roman"/>
                <a:cs typeface="Times New Roman"/>
              </a:rPr>
              <a:t>trình </a:t>
            </a:r>
            <a:r>
              <a:rPr sz="2800" b="1" spc="-10" dirty="0">
                <a:latin typeface="Times New Roman"/>
                <a:cs typeface="Times New Roman"/>
              </a:rPr>
              <a:t>trong </a:t>
            </a:r>
            <a:r>
              <a:rPr sz="2800" b="1" dirty="0">
                <a:latin typeface="Times New Roman"/>
                <a:cs typeface="Times New Roman"/>
              </a:rPr>
              <a:t>phòng thông gió đầy đủ </a:t>
            </a:r>
            <a:r>
              <a:rPr sz="2800" b="1" spc="-5" dirty="0">
                <a:latin typeface="Times New Roman"/>
                <a:cs typeface="Times New Roman"/>
              </a:rPr>
              <a:t>(Lưu </a:t>
            </a:r>
            <a:r>
              <a:rPr sz="2800" b="1" dirty="0">
                <a:latin typeface="Times New Roman"/>
                <a:cs typeface="Times New Roman"/>
              </a:rPr>
              <a:t>lượng </a:t>
            </a:r>
            <a:r>
              <a:rPr sz="2800" b="1" spc="-5" dirty="0">
                <a:latin typeface="Times New Roman"/>
                <a:cs typeface="Times New Roman"/>
              </a:rPr>
              <a:t>&gt;=  </a:t>
            </a:r>
            <a:r>
              <a:rPr sz="2800" b="1" dirty="0">
                <a:latin typeface="Times New Roman"/>
                <a:cs typeface="Times New Roman"/>
              </a:rPr>
              <a:t>160 </a:t>
            </a:r>
            <a:r>
              <a:rPr sz="2800" b="1" spc="-5" dirty="0">
                <a:latin typeface="Times New Roman"/>
                <a:cs typeface="Times New Roman"/>
              </a:rPr>
              <a:t>lít/s/1BN </a:t>
            </a:r>
            <a:r>
              <a:rPr sz="2800" b="1" dirty="0">
                <a:latin typeface="Times New Roman"/>
                <a:cs typeface="Times New Roman"/>
              </a:rPr>
              <a:t>hoặc áp </a:t>
            </a:r>
            <a:r>
              <a:rPr sz="2800" b="1" spc="-5" dirty="0">
                <a:latin typeface="Times New Roman"/>
                <a:cs typeface="Times New Roman"/>
              </a:rPr>
              <a:t>suất </a:t>
            </a:r>
            <a:r>
              <a:rPr sz="2800" b="1" dirty="0">
                <a:latin typeface="Times New Roman"/>
                <a:cs typeface="Times New Roman"/>
              </a:rPr>
              <a:t>âm </a:t>
            </a:r>
            <a:r>
              <a:rPr sz="2800" b="1" spc="-5" dirty="0">
                <a:latin typeface="Times New Roman"/>
                <a:cs typeface="Times New Roman"/>
              </a:rPr>
              <a:t>&gt;= 12 </a:t>
            </a:r>
            <a:r>
              <a:rPr sz="2800" b="1" dirty="0">
                <a:latin typeface="Times New Roman"/>
                <a:cs typeface="Times New Roman"/>
              </a:rPr>
              <a:t>lần thay đổi </a:t>
            </a:r>
            <a:r>
              <a:rPr sz="2800" b="1" spc="-5" dirty="0">
                <a:latin typeface="Times New Roman"/>
                <a:cs typeface="Times New Roman"/>
              </a:rPr>
              <a:t>không </a:t>
            </a:r>
            <a:r>
              <a:rPr sz="2800" b="1" spc="-10" dirty="0">
                <a:latin typeface="Times New Roman"/>
                <a:cs typeface="Times New Roman"/>
              </a:rPr>
              <a:t>khí </a:t>
            </a:r>
            <a:r>
              <a:rPr sz="2800" b="1" spc="-5" dirty="0">
                <a:latin typeface="Times New Roman"/>
                <a:cs typeface="Times New Roman"/>
              </a:rPr>
              <a:t>mỗi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giờ)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2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dirty="0">
                <a:latin typeface="Times New Roman"/>
                <a:cs typeface="Times New Roman"/>
              </a:rPr>
              <a:t>Sử dụng </a:t>
            </a:r>
            <a:r>
              <a:rPr sz="2800" b="1" spc="-10" dirty="0">
                <a:latin typeface="Times New Roman"/>
                <a:cs typeface="Times New Roman"/>
              </a:rPr>
              <a:t>khẩu </a:t>
            </a:r>
            <a:r>
              <a:rPr sz="2800" b="1" dirty="0">
                <a:latin typeface="Times New Roman"/>
                <a:cs typeface="Times New Roman"/>
              </a:rPr>
              <a:t>trang </a:t>
            </a:r>
            <a:r>
              <a:rPr sz="2800" b="1" spc="-5" dirty="0">
                <a:latin typeface="Times New Roman"/>
                <a:cs typeface="Times New Roman"/>
              </a:rPr>
              <a:t>có </a:t>
            </a:r>
            <a:r>
              <a:rPr sz="2800" b="1" dirty="0">
                <a:latin typeface="Times New Roman"/>
                <a:cs typeface="Times New Roman"/>
              </a:rPr>
              <a:t>thể lọc hạt tốt nhất (N95, </a:t>
            </a:r>
            <a:r>
              <a:rPr sz="2800" b="1" spc="-50" dirty="0">
                <a:latin typeface="Times New Roman"/>
                <a:cs typeface="Times New Roman"/>
              </a:rPr>
              <a:t>FFP,…)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dirty="0">
                <a:latin typeface="Times New Roman"/>
                <a:cs typeface="Times New Roman"/>
              </a:rPr>
              <a:t>Sử dụng bảo vệ </a:t>
            </a:r>
            <a:r>
              <a:rPr sz="2800" b="1" spc="-5" dirty="0">
                <a:latin typeface="Times New Roman"/>
                <a:cs typeface="Times New Roman"/>
              </a:rPr>
              <a:t>mắt (kính </a:t>
            </a:r>
            <a:r>
              <a:rPr sz="2800" b="1" dirty="0">
                <a:latin typeface="Times New Roman"/>
                <a:cs typeface="Times New Roman"/>
              </a:rPr>
              <a:t>bảo hộ hoặc tấm </a:t>
            </a:r>
            <a:r>
              <a:rPr sz="2800" b="1" spc="-5" dirty="0">
                <a:latin typeface="Times New Roman"/>
                <a:cs typeface="Times New Roman"/>
              </a:rPr>
              <a:t>che mặt)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69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Mặc </a:t>
            </a:r>
            <a:r>
              <a:rPr sz="2800" b="1" dirty="0">
                <a:latin typeface="Times New Roman"/>
                <a:cs typeface="Times New Roman"/>
              </a:rPr>
              <a:t>áo choàng dài </a:t>
            </a:r>
            <a:r>
              <a:rPr sz="2800" b="1" spc="-40" dirty="0">
                <a:latin typeface="Times New Roman"/>
                <a:cs typeface="Times New Roman"/>
              </a:rPr>
              <a:t>tay, </a:t>
            </a:r>
            <a:r>
              <a:rPr sz="2800" b="1" dirty="0">
                <a:latin typeface="Times New Roman"/>
                <a:cs typeface="Times New Roman"/>
              </a:rPr>
              <a:t>mang găng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sạch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67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Giới </a:t>
            </a:r>
            <a:r>
              <a:rPr sz="2800" b="1" dirty="0">
                <a:latin typeface="Times New Roman"/>
                <a:cs typeface="Times New Roman"/>
              </a:rPr>
              <a:t>hạn số </a:t>
            </a:r>
            <a:r>
              <a:rPr sz="2800" b="1" spc="-5" dirty="0">
                <a:latin typeface="Times New Roman"/>
                <a:cs typeface="Times New Roman"/>
              </a:rPr>
              <a:t>người có mặt </a:t>
            </a:r>
            <a:r>
              <a:rPr sz="2800" b="1" spc="-10" dirty="0">
                <a:latin typeface="Times New Roman"/>
                <a:cs typeface="Times New Roman"/>
              </a:rPr>
              <a:t>trong </a:t>
            </a:r>
            <a:r>
              <a:rPr sz="2800" b="1" dirty="0">
                <a:latin typeface="Times New Roman"/>
                <a:cs typeface="Times New Roman"/>
              </a:rPr>
              <a:t>phòng </a:t>
            </a:r>
            <a:r>
              <a:rPr sz="2800" b="1" spc="-5" dirty="0">
                <a:latin typeface="Times New Roman"/>
                <a:cs typeface="Times New Roman"/>
              </a:rPr>
              <a:t>bệnh ở mức </a:t>
            </a:r>
            <a:r>
              <a:rPr sz="2800" b="1" dirty="0">
                <a:latin typeface="Times New Roman"/>
                <a:cs typeface="Times New Roman"/>
              </a:rPr>
              <a:t>tối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thiểu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4907"/>
            <a:ext cx="6758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Thực </a:t>
            </a:r>
            <a:r>
              <a:rPr spc="-5" dirty="0"/>
              <a:t>hiện kiểm soát hành</a:t>
            </a:r>
            <a:r>
              <a:rPr spc="-135" dirty="0"/>
              <a:t> </a:t>
            </a:r>
            <a:r>
              <a:rPr dirty="0"/>
              <a:t>chính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662320"/>
            <a:ext cx="10721975" cy="55899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Thiết </a:t>
            </a:r>
            <a:r>
              <a:rPr sz="2600" b="1" dirty="0">
                <a:latin typeface="Times New Roman"/>
                <a:cs typeface="Times New Roman"/>
              </a:rPr>
              <a:t>lập </a:t>
            </a:r>
            <a:r>
              <a:rPr sz="2600" b="1" spc="-5" dirty="0">
                <a:latin typeface="Times New Roman"/>
                <a:cs typeface="Times New Roman"/>
              </a:rPr>
              <a:t>cơ sở </a:t>
            </a:r>
            <a:r>
              <a:rPr sz="2600" b="1" dirty="0">
                <a:latin typeface="Times New Roman"/>
                <a:cs typeface="Times New Roman"/>
              </a:rPr>
              <a:t>hạ tầng và hoạt động KSNK </a:t>
            </a:r>
            <a:r>
              <a:rPr sz="2600" b="1" spc="-5" dirty="0">
                <a:latin typeface="Times New Roman"/>
                <a:cs typeface="Times New Roman"/>
              </a:rPr>
              <a:t>bền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vững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Giáo dục </a:t>
            </a:r>
            <a:r>
              <a:rPr sz="2600" b="1" spc="-5" dirty="0">
                <a:latin typeface="Times New Roman"/>
                <a:cs typeface="Times New Roman"/>
              </a:rPr>
              <a:t>bệnh </a:t>
            </a:r>
            <a:r>
              <a:rPr sz="2600" b="1" dirty="0">
                <a:latin typeface="Times New Roman"/>
                <a:cs typeface="Times New Roman"/>
              </a:rPr>
              <a:t>nhân người </a:t>
            </a:r>
            <a:r>
              <a:rPr sz="2600" b="1" spc="5" dirty="0">
                <a:latin typeface="Times New Roman"/>
                <a:cs typeface="Times New Roman"/>
              </a:rPr>
              <a:t>chăm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sóc</a:t>
            </a:r>
            <a:endParaRPr sz="2600">
              <a:latin typeface="Times New Roman"/>
              <a:cs typeface="Times New Roman"/>
            </a:endParaRPr>
          </a:p>
          <a:p>
            <a:pPr marL="241300" marR="152400" indent="-229235">
              <a:lnSpc>
                <a:spcPct val="100000"/>
              </a:lnSpc>
              <a:spcBef>
                <a:spcPts val="994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Xây dựng các hướng dẫn chẩn đoán </a:t>
            </a:r>
            <a:r>
              <a:rPr sz="2600" b="1" spc="-5" dirty="0">
                <a:latin typeface="Times New Roman"/>
                <a:cs typeface="Times New Roman"/>
              </a:rPr>
              <a:t>sớm </a:t>
            </a:r>
            <a:r>
              <a:rPr sz="2600" b="1" dirty="0">
                <a:latin typeface="Times New Roman"/>
                <a:cs typeface="Times New Roman"/>
              </a:rPr>
              <a:t>nhiễm khuẩn đường hô hấp cấp  tính có khả năng </a:t>
            </a:r>
            <a:r>
              <a:rPr sz="2600" b="1" spc="5" dirty="0">
                <a:latin typeface="Times New Roman"/>
                <a:cs typeface="Times New Roman"/>
              </a:rPr>
              <a:t>gây </a:t>
            </a:r>
            <a:r>
              <a:rPr sz="2600" b="1" dirty="0">
                <a:latin typeface="Times New Roman"/>
                <a:cs typeface="Times New Roman"/>
              </a:rPr>
              <a:t>ra </a:t>
            </a:r>
            <a:r>
              <a:rPr sz="2600" b="1" spc="-5" dirty="0">
                <a:latin typeface="Times New Roman"/>
                <a:cs typeface="Times New Roman"/>
              </a:rPr>
              <a:t>bởi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2019-nCoV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Xét </a:t>
            </a:r>
            <a:r>
              <a:rPr sz="2600" b="1" dirty="0">
                <a:latin typeface="Times New Roman"/>
                <a:cs typeface="Times New Roman"/>
              </a:rPr>
              <a:t>nghiệm nhanh chóng để </a:t>
            </a:r>
            <a:r>
              <a:rPr sz="2600" b="1" spc="5" dirty="0">
                <a:latin typeface="Times New Roman"/>
                <a:cs typeface="Times New Roman"/>
              </a:rPr>
              <a:t>xác </a:t>
            </a:r>
            <a:r>
              <a:rPr sz="2600" b="1" dirty="0">
                <a:latin typeface="Times New Roman"/>
                <a:cs typeface="Times New Roman"/>
              </a:rPr>
              <a:t>định tác nhân căn</a:t>
            </a:r>
            <a:r>
              <a:rPr sz="2600" b="1" spc="-1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nguyên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Ngăn chặn </a:t>
            </a:r>
            <a:r>
              <a:rPr sz="2600" b="1" spc="5" dirty="0">
                <a:latin typeface="Times New Roman"/>
                <a:cs typeface="Times New Roman"/>
              </a:rPr>
              <a:t>quá </a:t>
            </a:r>
            <a:r>
              <a:rPr sz="2600" b="1" dirty="0">
                <a:latin typeface="Times New Roman"/>
                <a:cs typeface="Times New Roman"/>
              </a:rPr>
              <a:t>tải, đặc </a:t>
            </a:r>
            <a:r>
              <a:rPr sz="2600" b="1" spc="-5" dirty="0">
                <a:latin typeface="Times New Roman"/>
                <a:cs typeface="Times New Roman"/>
              </a:rPr>
              <a:t>biệt là </a:t>
            </a:r>
            <a:r>
              <a:rPr sz="2600" b="1" spc="-10" dirty="0">
                <a:latin typeface="Times New Roman"/>
                <a:cs typeface="Times New Roman"/>
              </a:rPr>
              <a:t>trong </a:t>
            </a:r>
            <a:r>
              <a:rPr sz="2600" b="1" dirty="0">
                <a:latin typeface="Times New Roman"/>
                <a:cs typeface="Times New Roman"/>
              </a:rPr>
              <a:t>khoa cấp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cứu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Cung cấp khu vực chờ dành </a:t>
            </a:r>
            <a:r>
              <a:rPr sz="2600" b="1" spc="-5" dirty="0">
                <a:latin typeface="Times New Roman"/>
                <a:cs typeface="Times New Roman"/>
              </a:rPr>
              <a:t>riêng </a:t>
            </a:r>
            <a:r>
              <a:rPr sz="2600" b="1" dirty="0">
                <a:latin typeface="Times New Roman"/>
                <a:cs typeface="Times New Roman"/>
              </a:rPr>
              <a:t>cho </a:t>
            </a:r>
            <a:r>
              <a:rPr sz="2600" b="1" spc="-5" dirty="0">
                <a:latin typeface="Times New Roman"/>
                <a:cs typeface="Times New Roman"/>
              </a:rPr>
              <a:t>bệnh </a:t>
            </a:r>
            <a:r>
              <a:rPr sz="2600" b="1" dirty="0">
                <a:latin typeface="Times New Roman"/>
                <a:cs typeface="Times New Roman"/>
              </a:rPr>
              <a:t>nhân có </a:t>
            </a:r>
            <a:r>
              <a:rPr sz="2600" b="1" spc="-5" dirty="0">
                <a:latin typeface="Times New Roman"/>
                <a:cs typeface="Times New Roman"/>
              </a:rPr>
              <a:t>triệu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chứng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Cách </a:t>
            </a:r>
            <a:r>
              <a:rPr sz="2600" b="1" spc="-5" dirty="0">
                <a:latin typeface="Times New Roman"/>
                <a:cs typeface="Times New Roman"/>
              </a:rPr>
              <a:t>ly </a:t>
            </a:r>
            <a:r>
              <a:rPr sz="2600" b="1" dirty="0">
                <a:latin typeface="Times New Roman"/>
                <a:cs typeface="Times New Roman"/>
              </a:rPr>
              <a:t>bệnh nhân nhập viện thích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hợp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600" b="1" spc="5" dirty="0">
                <a:latin typeface="Times New Roman"/>
                <a:cs typeface="Times New Roman"/>
              </a:rPr>
              <a:t>Đảm bảo </a:t>
            </a:r>
            <a:r>
              <a:rPr sz="2600" b="1" dirty="0">
                <a:latin typeface="Times New Roman"/>
                <a:cs typeface="Times New Roman"/>
              </a:rPr>
              <a:t>cung cấp đủ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PTPHCN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00000"/>
              </a:lnSpc>
              <a:spcBef>
                <a:spcPts val="99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65" dirty="0">
                <a:latin typeface="Times New Roman"/>
                <a:cs typeface="Times New Roman"/>
              </a:rPr>
              <a:t>Tuân </a:t>
            </a:r>
            <a:r>
              <a:rPr sz="2800" b="1" dirty="0">
                <a:latin typeface="Times New Roman"/>
                <a:cs typeface="Times New Roman"/>
              </a:rPr>
              <a:t>thủ </a:t>
            </a:r>
            <a:r>
              <a:rPr sz="2800" b="1" spc="-5" dirty="0">
                <a:latin typeface="Times New Roman"/>
                <a:cs typeface="Times New Roman"/>
              </a:rPr>
              <a:t>các chính sách </a:t>
            </a:r>
            <a:r>
              <a:rPr sz="2800" b="1" dirty="0">
                <a:latin typeface="Times New Roman"/>
                <a:cs typeface="Times New Roman"/>
              </a:rPr>
              <a:t>và quy </a:t>
            </a:r>
            <a:r>
              <a:rPr sz="2800" b="1" spc="-5" dirty="0">
                <a:latin typeface="Times New Roman"/>
                <a:cs typeface="Times New Roman"/>
              </a:rPr>
              <a:t>trình KSNK cho </a:t>
            </a:r>
            <a:r>
              <a:rPr sz="2800" b="1" dirty="0">
                <a:latin typeface="Times New Roman"/>
                <a:cs typeface="Times New Roman"/>
              </a:rPr>
              <a:t>tất </a:t>
            </a:r>
            <a:r>
              <a:rPr sz="2800" b="1" spc="-5" dirty="0">
                <a:latin typeface="Times New Roman"/>
                <a:cs typeface="Times New Roman"/>
              </a:rPr>
              <a:t>cả các </a:t>
            </a:r>
            <a:r>
              <a:rPr sz="2800" b="1" dirty="0">
                <a:latin typeface="Times New Roman"/>
                <a:cs typeface="Times New Roman"/>
              </a:rPr>
              <a:t>hoạt động  chăm </a:t>
            </a:r>
            <a:r>
              <a:rPr sz="2800" b="1" spc="-5" dirty="0">
                <a:latin typeface="Times New Roman"/>
                <a:cs typeface="Times New Roman"/>
              </a:rPr>
              <a:t>sóc điều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trị.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814832"/>
            <a:ext cx="8569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sz="3200"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THỦ TƯỚNG</a:t>
            </a:r>
            <a:r>
              <a:rPr sz="3200" b="0" spc="-33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EBEBEB"/>
                </a:solidFill>
                <a:latin typeface="Arial"/>
                <a:cs typeface="Arial"/>
              </a:rPr>
              <a:t>CHÍNH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3932" y="1302461"/>
            <a:ext cx="34404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PHỦ, BAN </a:t>
            </a:r>
            <a:r>
              <a:rPr sz="3200" spc="-5" dirty="0">
                <a:solidFill>
                  <a:srgbClr val="EBEBEB"/>
                </a:solidFill>
                <a:latin typeface="Arial"/>
                <a:cs typeface="Arial"/>
              </a:rPr>
              <a:t>BÍ</a:t>
            </a:r>
            <a:r>
              <a:rPr sz="3200" spc="-12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THƯ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3932" y="2585466"/>
            <a:ext cx="8557895" cy="32670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điện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121/CĐ-TTg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23/01/2020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 Thủ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tướng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chính phủ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việc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phòng và chống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dịch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viêm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đường hô hấp do chủng mới của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virus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Corona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gây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endParaRPr sz="2800">
              <a:latin typeface="Arial"/>
              <a:cs typeface="Arial"/>
            </a:endParaRPr>
          </a:p>
          <a:p>
            <a:pPr marL="355600" marR="25400" indent="-342900">
              <a:lnSpc>
                <a:spcPct val="90000"/>
              </a:lnSpc>
              <a:spcBef>
                <a:spcPts val="994"/>
              </a:spcBef>
              <a:tabLst>
                <a:tab pos="454025" algn="l"/>
              </a:tabLst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		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Chỉ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thị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800" b="1" i="1" spc="-25" dirty="0">
                <a:solidFill>
                  <a:srgbClr val="FF0000"/>
                </a:solidFill>
                <a:latin typeface="Arial"/>
                <a:cs typeface="Arial"/>
              </a:rPr>
              <a:t>05/CT-TTg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28/01/2020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Thủ 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tướng chính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phủ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về công tác phòng và chống dịch  viêm đường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hô hấp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chủng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mới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của virus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Corona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gây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120777"/>
            <a:ext cx="9869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Times New Roman"/>
                <a:cs typeface="Times New Roman"/>
              </a:rPr>
              <a:t>4.1. Các biện pháp </a:t>
            </a:r>
            <a:r>
              <a:rPr i="1" spc="-5" dirty="0">
                <a:latin typeface="Times New Roman"/>
                <a:cs typeface="Times New Roman"/>
              </a:rPr>
              <a:t>hành </a:t>
            </a:r>
            <a:r>
              <a:rPr i="1" dirty="0">
                <a:latin typeface="Times New Roman"/>
                <a:cs typeface="Times New Roman"/>
              </a:rPr>
              <a:t>chính </a:t>
            </a:r>
            <a:r>
              <a:rPr i="1" spc="-5" dirty="0">
                <a:latin typeface="Times New Roman"/>
                <a:cs typeface="Times New Roman"/>
              </a:rPr>
              <a:t>liên quan </a:t>
            </a:r>
            <a:r>
              <a:rPr i="1" dirty="0">
                <a:latin typeface="Times New Roman"/>
                <a:cs typeface="Times New Roman"/>
              </a:rPr>
              <a:t>đến</a:t>
            </a:r>
            <a:r>
              <a:rPr i="1" spc="-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NVYT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00201"/>
            <a:ext cx="10427335" cy="5142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- Đào </a:t>
            </a:r>
            <a:r>
              <a:rPr sz="2800" b="1" dirty="0">
                <a:latin typeface="Times New Roman"/>
                <a:cs typeface="Times New Roman"/>
              </a:rPr>
              <a:t>tạo đầy đủ </a:t>
            </a:r>
            <a:r>
              <a:rPr sz="2800" b="1" spc="-5" dirty="0">
                <a:latin typeface="Times New Roman"/>
                <a:cs typeface="Times New Roman"/>
              </a:rPr>
              <a:t>cho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NVYT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Đảm </a:t>
            </a:r>
            <a:r>
              <a:rPr sz="2800" b="1" dirty="0">
                <a:latin typeface="Times New Roman"/>
                <a:cs typeface="Times New Roman"/>
              </a:rPr>
              <a:t>bảo tỷ lệ </a:t>
            </a:r>
            <a:r>
              <a:rPr sz="2800" b="1" spc="-5" dirty="0">
                <a:latin typeface="Times New Roman"/>
                <a:cs typeface="Times New Roman"/>
              </a:rPr>
              <a:t>bệnh </a:t>
            </a:r>
            <a:r>
              <a:rPr sz="2800" b="1" dirty="0">
                <a:latin typeface="Times New Roman"/>
                <a:cs typeface="Times New Roman"/>
              </a:rPr>
              <a:t>nhân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/NVYT</a:t>
            </a:r>
            <a:endParaRPr sz="2800">
              <a:latin typeface="Times New Roman"/>
              <a:cs typeface="Times New Roman"/>
            </a:endParaRPr>
          </a:p>
          <a:p>
            <a:pPr marL="241300" marR="732155" indent="-229235">
              <a:lnSpc>
                <a:spcPct val="140000"/>
              </a:lnSpc>
              <a:spcBef>
                <a:spcPts val="101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Thiết </a:t>
            </a:r>
            <a:r>
              <a:rPr sz="2800" b="1" dirty="0">
                <a:latin typeface="Times New Roman"/>
                <a:cs typeface="Times New Roman"/>
              </a:rPr>
              <a:t>lập </a:t>
            </a:r>
            <a:r>
              <a:rPr sz="2800" b="1" spc="-5" dirty="0">
                <a:latin typeface="Times New Roman"/>
                <a:cs typeface="Times New Roman"/>
              </a:rPr>
              <a:t>một </a:t>
            </a:r>
            <a:r>
              <a:rPr sz="2800" b="1" dirty="0">
                <a:latin typeface="Times New Roman"/>
                <a:cs typeface="Times New Roman"/>
              </a:rPr>
              <a:t>quy trình giám sát phơi nhiễm </a:t>
            </a:r>
            <a:r>
              <a:rPr sz="2800" b="1" spc="-5" dirty="0">
                <a:latin typeface="Times New Roman"/>
                <a:cs typeface="Times New Roman"/>
              </a:rPr>
              <a:t>nCoV </a:t>
            </a:r>
            <a:r>
              <a:rPr sz="2800" b="1" dirty="0">
                <a:latin typeface="Times New Roman"/>
                <a:cs typeface="Times New Roman"/>
              </a:rPr>
              <a:t>đối </a:t>
            </a:r>
            <a:r>
              <a:rPr sz="2800" b="1" spc="-5" dirty="0">
                <a:latin typeface="Times New Roman"/>
                <a:cs typeface="Times New Roman"/>
              </a:rPr>
              <a:t>với các  NVYT có </a:t>
            </a:r>
            <a:r>
              <a:rPr sz="2800" b="1" dirty="0">
                <a:latin typeface="Times New Roman"/>
                <a:cs typeface="Times New Roman"/>
              </a:rPr>
              <a:t>tham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gia</a:t>
            </a:r>
            <a:endParaRPr sz="2800">
              <a:latin typeface="Times New Roman"/>
              <a:cs typeface="Times New Roman"/>
            </a:endParaRPr>
          </a:p>
          <a:p>
            <a:pPr marL="12700" marR="316865">
              <a:lnSpc>
                <a:spcPct val="140100"/>
              </a:lnSpc>
              <a:spcBef>
                <a:spcPts val="994"/>
              </a:spcBef>
              <a:buChar char="-"/>
              <a:tabLst>
                <a:tab pos="22034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Đảm </a:t>
            </a:r>
            <a:r>
              <a:rPr sz="2800" b="1" dirty="0">
                <a:latin typeface="Times New Roman"/>
                <a:cs typeface="Times New Roman"/>
              </a:rPr>
              <a:t>bảo rằng </a:t>
            </a:r>
            <a:r>
              <a:rPr sz="2800" b="1" spc="-5" dirty="0">
                <a:latin typeface="Times New Roman"/>
                <a:cs typeface="Times New Roman"/>
              </a:rPr>
              <a:t>các NVYT </a:t>
            </a:r>
            <a:r>
              <a:rPr sz="2800" b="1" dirty="0">
                <a:latin typeface="Times New Roman"/>
                <a:cs typeface="Times New Roman"/>
              </a:rPr>
              <a:t>và công </a:t>
            </a:r>
            <a:r>
              <a:rPr sz="2800" b="1" spc="-5" dirty="0">
                <a:latin typeface="Times New Roman"/>
                <a:cs typeface="Times New Roman"/>
              </a:rPr>
              <a:t>chúng hiểu </a:t>
            </a:r>
            <a:r>
              <a:rPr sz="2800" b="1" dirty="0">
                <a:latin typeface="Times New Roman"/>
                <a:cs typeface="Times New Roman"/>
              </a:rPr>
              <a:t>sự </a:t>
            </a:r>
            <a:r>
              <a:rPr sz="2800" b="1" spc="-5" dirty="0">
                <a:latin typeface="Times New Roman"/>
                <a:cs typeface="Times New Roman"/>
              </a:rPr>
              <a:t>cần </a:t>
            </a:r>
            <a:r>
              <a:rPr sz="2800" b="1" dirty="0">
                <a:latin typeface="Times New Roman"/>
                <a:cs typeface="Times New Roman"/>
              </a:rPr>
              <a:t>thiết phải </a:t>
            </a:r>
            <a:r>
              <a:rPr sz="2800" b="1" spc="-10" dirty="0">
                <a:latin typeface="Times New Roman"/>
                <a:cs typeface="Times New Roman"/>
              </a:rPr>
              <a:t>có  </a:t>
            </a:r>
            <a:r>
              <a:rPr sz="2800" b="1" dirty="0">
                <a:latin typeface="Times New Roman"/>
                <a:cs typeface="Times New Roman"/>
              </a:rPr>
              <a:t>chăm </a:t>
            </a:r>
            <a:r>
              <a:rPr sz="2800" b="1" spc="-5" dirty="0">
                <a:latin typeface="Times New Roman"/>
                <a:cs typeface="Times New Roman"/>
              </a:rPr>
              <a:t>sóc y </a:t>
            </a:r>
            <a:r>
              <a:rPr sz="2800" b="1" dirty="0">
                <a:latin typeface="Times New Roman"/>
                <a:cs typeface="Times New Roman"/>
              </a:rPr>
              <a:t>tế </a:t>
            </a:r>
            <a:r>
              <a:rPr sz="2800" b="1" spc="-10" dirty="0">
                <a:latin typeface="Times New Roman"/>
                <a:cs typeface="Times New Roman"/>
              </a:rPr>
              <a:t>kịp </a:t>
            </a:r>
            <a:r>
              <a:rPr sz="2800" b="1" dirty="0">
                <a:latin typeface="Times New Roman"/>
                <a:cs typeface="Times New Roman"/>
              </a:rPr>
              <a:t>thời </a:t>
            </a:r>
            <a:r>
              <a:rPr sz="2800" b="1" spc="-10" dirty="0">
                <a:latin typeface="Times New Roman"/>
                <a:cs typeface="Times New Roman"/>
              </a:rPr>
              <a:t>khi </a:t>
            </a:r>
            <a:r>
              <a:rPr sz="2800" b="1" spc="-5" dirty="0">
                <a:latin typeface="Times New Roman"/>
                <a:cs typeface="Times New Roman"/>
              </a:rPr>
              <a:t>mắc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bệnh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40100"/>
              </a:lnSpc>
              <a:spcBef>
                <a:spcPts val="994"/>
              </a:spcBef>
              <a:buChar char="-"/>
              <a:tabLst>
                <a:tab pos="220345" algn="l"/>
              </a:tabLst>
            </a:pPr>
            <a:r>
              <a:rPr sz="2800" b="1" dirty="0">
                <a:latin typeface="Times New Roman"/>
                <a:cs typeface="Times New Roman"/>
              </a:rPr>
              <a:t>Giám sát </a:t>
            </a:r>
            <a:r>
              <a:rPr sz="2800" b="1" spc="-5" dirty="0">
                <a:latin typeface="Times New Roman"/>
                <a:cs typeface="Times New Roman"/>
              </a:rPr>
              <a:t>việc </a:t>
            </a:r>
            <a:r>
              <a:rPr sz="2800" b="1" dirty="0">
                <a:latin typeface="Times New Roman"/>
                <a:cs typeface="Times New Roman"/>
              </a:rPr>
              <a:t>tuân thủ </a:t>
            </a:r>
            <a:r>
              <a:rPr sz="2800" b="1" spc="-5" dirty="0">
                <a:latin typeface="Times New Roman"/>
                <a:cs typeface="Times New Roman"/>
              </a:rPr>
              <a:t>NVYT với các biện </a:t>
            </a:r>
            <a:r>
              <a:rPr sz="2800" b="1" dirty="0">
                <a:latin typeface="Times New Roman"/>
                <a:cs typeface="Times New Roman"/>
              </a:rPr>
              <a:t>pháp phòng </a:t>
            </a:r>
            <a:r>
              <a:rPr sz="2800" b="1" spc="-5" dirty="0">
                <a:latin typeface="Times New Roman"/>
                <a:cs typeface="Times New Roman"/>
              </a:rPr>
              <a:t>ngừa </a:t>
            </a:r>
            <a:r>
              <a:rPr sz="2800" b="1" dirty="0">
                <a:latin typeface="Times New Roman"/>
                <a:cs typeface="Times New Roman"/>
              </a:rPr>
              <a:t>chuẩn  và cung </a:t>
            </a:r>
            <a:r>
              <a:rPr sz="2800" b="1" spc="-5" dirty="0">
                <a:latin typeface="Times New Roman"/>
                <a:cs typeface="Times New Roman"/>
              </a:rPr>
              <a:t>cấp các cơ chế </a:t>
            </a:r>
            <a:r>
              <a:rPr sz="2800" b="1" dirty="0">
                <a:latin typeface="Times New Roman"/>
                <a:cs typeface="Times New Roman"/>
              </a:rPr>
              <a:t>để </a:t>
            </a:r>
            <a:r>
              <a:rPr sz="2800" b="1" spc="-5" dirty="0">
                <a:latin typeface="Times New Roman"/>
                <a:cs typeface="Times New Roman"/>
              </a:rPr>
              <a:t>cải </a:t>
            </a:r>
            <a:r>
              <a:rPr sz="2800" b="1" dirty="0">
                <a:latin typeface="Times New Roman"/>
                <a:cs typeface="Times New Roman"/>
              </a:rPr>
              <a:t>thiện </a:t>
            </a:r>
            <a:r>
              <a:rPr sz="2800" b="1" spc="-10" dirty="0">
                <a:latin typeface="Times New Roman"/>
                <a:cs typeface="Times New Roman"/>
              </a:rPr>
              <a:t>khi </a:t>
            </a:r>
            <a:r>
              <a:rPr sz="2800" b="1" spc="-5" dirty="0">
                <a:latin typeface="Times New Roman"/>
                <a:cs typeface="Times New Roman"/>
              </a:rPr>
              <a:t>cần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thiết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03454"/>
            <a:ext cx="8756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Sử dụng </a:t>
            </a:r>
            <a:r>
              <a:rPr spc="-5" dirty="0"/>
              <a:t>kiểm soát </a:t>
            </a:r>
            <a:r>
              <a:rPr dirty="0"/>
              <a:t>môi trường và kỹ</a:t>
            </a:r>
            <a:r>
              <a:rPr spc="-105" dirty="0"/>
              <a:t> </a:t>
            </a:r>
            <a:r>
              <a:rPr dirty="0"/>
              <a:t>thuật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19734"/>
            <a:ext cx="10481310" cy="5270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Giải </a:t>
            </a:r>
            <a:r>
              <a:rPr sz="2800" dirty="0">
                <a:latin typeface="Times New Roman"/>
                <a:cs typeface="Times New Roman"/>
              </a:rPr>
              <a:t>quyết </a:t>
            </a:r>
            <a:r>
              <a:rPr sz="2800" spc="-5" dirty="0">
                <a:latin typeface="Times New Roman"/>
                <a:cs typeface="Times New Roman"/>
              </a:rPr>
              <a:t>cơ </a:t>
            </a:r>
            <a:r>
              <a:rPr sz="2800" dirty="0">
                <a:latin typeface="Times New Roman"/>
                <a:cs typeface="Times New Roman"/>
              </a:rPr>
              <a:t>sở hạ </a:t>
            </a:r>
            <a:r>
              <a:rPr sz="2800" spc="-5" dirty="0">
                <a:latin typeface="Times New Roman"/>
                <a:cs typeface="Times New Roman"/>
              </a:rPr>
              <a:t>tầng cơ bản của cơ </a:t>
            </a:r>
            <a:r>
              <a:rPr sz="2800" dirty="0">
                <a:latin typeface="Times New Roman"/>
                <a:cs typeface="Times New Roman"/>
              </a:rPr>
              <a:t>sở khám </a:t>
            </a:r>
            <a:r>
              <a:rPr sz="2800" spc="-5" dirty="0">
                <a:latin typeface="Times New Roman"/>
                <a:cs typeface="Times New Roman"/>
              </a:rPr>
              <a:t>chữa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bệnh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40000"/>
              </a:lnSpc>
              <a:spcBef>
                <a:spcPts val="994"/>
              </a:spcBef>
              <a:buChar char="-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Đảm </a:t>
            </a:r>
            <a:r>
              <a:rPr sz="2800" spc="-5" dirty="0">
                <a:latin typeface="Times New Roman"/>
                <a:cs typeface="Times New Roman"/>
              </a:rPr>
              <a:t>bảo có đầy </a:t>
            </a:r>
            <a:r>
              <a:rPr sz="2800" dirty="0">
                <a:latin typeface="Times New Roman"/>
                <a:cs typeface="Times New Roman"/>
              </a:rPr>
              <a:t>đủ thông gió trong </a:t>
            </a:r>
            <a:r>
              <a:rPr sz="2800" spc="-5" dirty="0">
                <a:latin typeface="Times New Roman"/>
                <a:cs typeface="Times New Roman"/>
              </a:rPr>
              <a:t>tất cả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khu </a:t>
            </a:r>
            <a:r>
              <a:rPr sz="2800" spc="-5" dirty="0">
                <a:latin typeface="Times New Roman"/>
                <a:cs typeface="Times New Roman"/>
              </a:rPr>
              <a:t>vực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cơ </a:t>
            </a:r>
            <a:r>
              <a:rPr sz="2800" dirty="0">
                <a:latin typeface="Times New Roman"/>
                <a:cs typeface="Times New Roman"/>
              </a:rPr>
              <a:t>sở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khám  </a:t>
            </a:r>
            <a:r>
              <a:rPr sz="2800" spc="-5" dirty="0">
                <a:latin typeface="Times New Roman"/>
                <a:cs typeface="Times New Roman"/>
              </a:rPr>
              <a:t>chữa </a:t>
            </a:r>
            <a:r>
              <a:rPr sz="2800" dirty="0">
                <a:latin typeface="Times New Roman"/>
                <a:cs typeface="Times New Roman"/>
              </a:rPr>
              <a:t>bệnh, cũng như </a:t>
            </a:r>
            <a:r>
              <a:rPr sz="2800" spc="-5" dirty="0">
                <a:latin typeface="Times New Roman"/>
                <a:cs typeface="Times New Roman"/>
              </a:rPr>
              <a:t>làm </a:t>
            </a:r>
            <a:r>
              <a:rPr sz="2800" spc="-10" dirty="0">
                <a:latin typeface="Times New Roman"/>
                <a:cs typeface="Times New Roman"/>
              </a:rPr>
              <a:t>sạch môi </a:t>
            </a:r>
            <a:r>
              <a:rPr sz="2800" spc="-5" dirty="0">
                <a:latin typeface="Times New Roman"/>
                <a:cs typeface="Times New Roman"/>
              </a:rPr>
              <a:t>trường đầy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đủ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355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Cách ly </a:t>
            </a:r>
            <a:r>
              <a:rPr sz="2800" dirty="0">
                <a:latin typeface="Times New Roman"/>
                <a:cs typeface="Times New Roman"/>
              </a:rPr>
              <a:t>không gian </a:t>
            </a:r>
            <a:r>
              <a:rPr sz="2800" spc="-5" dirty="0">
                <a:latin typeface="Times New Roman"/>
                <a:cs typeface="Times New Roman"/>
              </a:rPr>
              <a:t>&gt;= 1 </a:t>
            </a:r>
            <a:r>
              <a:rPr sz="2800" spc="-10" dirty="0">
                <a:latin typeface="Times New Roman"/>
                <a:cs typeface="Times New Roman"/>
              </a:rPr>
              <a:t>mét </a:t>
            </a:r>
            <a:r>
              <a:rPr sz="2800" dirty="0">
                <a:latin typeface="Times New Roman"/>
                <a:cs typeface="Times New Roman"/>
              </a:rPr>
              <a:t>giữa </a:t>
            </a:r>
            <a:r>
              <a:rPr sz="2800" spc="-5" dirty="0">
                <a:latin typeface="Times New Roman"/>
                <a:cs typeface="Times New Roman"/>
              </a:rPr>
              <a:t>tất cả các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BN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Char char="-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Tuân </a:t>
            </a:r>
            <a:r>
              <a:rPr sz="2800" dirty="0">
                <a:latin typeface="Times New Roman"/>
                <a:cs typeface="Times New Roman"/>
              </a:rPr>
              <a:t>thủ quy trình </a:t>
            </a:r>
            <a:r>
              <a:rPr sz="2800" spc="-5" dirty="0">
                <a:latin typeface="Times New Roman"/>
                <a:cs typeface="Times New Roman"/>
              </a:rPr>
              <a:t>làm </a:t>
            </a:r>
            <a:r>
              <a:rPr sz="2800" spc="-10" dirty="0">
                <a:latin typeface="Times New Roman"/>
                <a:cs typeface="Times New Roman"/>
              </a:rPr>
              <a:t>sạch </a:t>
            </a:r>
            <a:r>
              <a:rPr sz="2800" dirty="0">
                <a:latin typeface="Times New Roman"/>
                <a:cs typeface="Times New Roman"/>
              </a:rPr>
              <a:t>và khử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trùng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345"/>
              </a:spcBef>
              <a:buChar char="-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Làm sạch </a:t>
            </a:r>
            <a:r>
              <a:rPr sz="2800" dirty="0">
                <a:latin typeface="Times New Roman"/>
                <a:cs typeface="Times New Roman"/>
              </a:rPr>
              <a:t>bề </a:t>
            </a:r>
            <a:r>
              <a:rPr sz="2800" spc="-10" dirty="0">
                <a:latin typeface="Times New Roman"/>
                <a:cs typeface="Times New Roman"/>
              </a:rPr>
              <a:t>mặt môi </a:t>
            </a:r>
            <a:r>
              <a:rPr sz="2800" dirty="0">
                <a:latin typeface="Times New Roman"/>
                <a:cs typeface="Times New Roman"/>
              </a:rPr>
              <a:t>trường bằng </a:t>
            </a:r>
            <a:r>
              <a:rPr sz="2800" spc="-5" dirty="0">
                <a:latin typeface="Times New Roman"/>
                <a:cs typeface="Times New Roman"/>
              </a:rPr>
              <a:t>nước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chất tẩy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rửa</a:t>
            </a:r>
            <a:endParaRPr sz="2800">
              <a:latin typeface="Times New Roman"/>
              <a:cs typeface="Times New Roman"/>
            </a:endParaRPr>
          </a:p>
          <a:p>
            <a:pPr marL="12700" marR="340360">
              <a:lnSpc>
                <a:spcPct val="140100"/>
              </a:lnSpc>
              <a:spcBef>
                <a:spcPts val="1005"/>
              </a:spcBef>
              <a:buChar char="-"/>
              <a:tabLst>
                <a:tab pos="220345" algn="l"/>
              </a:tabLst>
            </a:pPr>
            <a:r>
              <a:rPr sz="2800" spc="-10" dirty="0">
                <a:latin typeface="Times New Roman"/>
                <a:cs typeface="Times New Roman"/>
              </a:rPr>
              <a:t>Quản </a:t>
            </a:r>
            <a:r>
              <a:rPr sz="2800" dirty="0">
                <a:latin typeface="Times New Roman"/>
                <a:cs typeface="Times New Roman"/>
              </a:rPr>
              <a:t>lý đồ </a:t>
            </a:r>
            <a:r>
              <a:rPr sz="2800" spc="-5" dirty="0">
                <a:latin typeface="Times New Roman"/>
                <a:cs typeface="Times New Roman"/>
              </a:rPr>
              <a:t>giặt, </a:t>
            </a:r>
            <a:r>
              <a:rPr sz="2800" dirty="0">
                <a:latin typeface="Times New Roman"/>
                <a:cs typeface="Times New Roman"/>
              </a:rPr>
              <a:t>dụng </a:t>
            </a:r>
            <a:r>
              <a:rPr sz="2800" spc="-5" dirty="0">
                <a:latin typeface="Times New Roman"/>
                <a:cs typeface="Times New Roman"/>
              </a:rPr>
              <a:t>cụ dịch </a:t>
            </a:r>
            <a:r>
              <a:rPr sz="2800" dirty="0">
                <a:latin typeface="Times New Roman"/>
                <a:cs typeface="Times New Roman"/>
              </a:rPr>
              <a:t>vụ thực phẩm và </a:t>
            </a:r>
            <a:r>
              <a:rPr sz="2800" spc="-5" dirty="0">
                <a:latin typeface="Times New Roman"/>
                <a:cs typeface="Times New Roman"/>
              </a:rPr>
              <a:t>chất </a:t>
            </a:r>
            <a:r>
              <a:rPr sz="2800" dirty="0">
                <a:latin typeface="Times New Roman"/>
                <a:cs typeface="Times New Roman"/>
              </a:rPr>
              <a:t>thải </a:t>
            </a:r>
            <a:r>
              <a:rPr sz="2800" spc="-5" dirty="0">
                <a:latin typeface="Times New Roman"/>
                <a:cs typeface="Times New Roman"/>
              </a:rPr>
              <a:t>y </a:t>
            </a:r>
            <a:r>
              <a:rPr sz="2800" dirty="0">
                <a:latin typeface="Times New Roman"/>
                <a:cs typeface="Times New Roman"/>
              </a:rPr>
              <a:t>tế theo quy  trình </a:t>
            </a:r>
            <a:r>
              <a:rPr sz="2800" spc="-5" dirty="0">
                <a:latin typeface="Times New Roman"/>
                <a:cs typeface="Times New Roman"/>
              </a:rPr>
              <a:t>thường </a:t>
            </a:r>
            <a:r>
              <a:rPr sz="2800" dirty="0">
                <a:latin typeface="Times New Roman"/>
                <a:cs typeface="Times New Roman"/>
              </a:rPr>
              <a:t>quy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toàn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308" y="136885"/>
            <a:ext cx="953389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0" marR="5080" indent="-794385">
              <a:lnSpc>
                <a:spcPct val="150000"/>
              </a:lnSpc>
              <a:spcBef>
                <a:spcPts val="95"/>
              </a:spcBef>
            </a:pPr>
            <a:r>
              <a:rPr dirty="0"/>
              <a:t>Thời gian </a:t>
            </a:r>
            <a:r>
              <a:rPr spc="-5" dirty="0"/>
              <a:t>phòng ngừa </a:t>
            </a:r>
            <a:r>
              <a:rPr dirty="0"/>
              <a:t>lây truyền </a:t>
            </a:r>
            <a:r>
              <a:rPr spc="-5" dirty="0"/>
              <a:t>qua </a:t>
            </a:r>
            <a:r>
              <a:rPr dirty="0"/>
              <a:t>tiếp xúc</a:t>
            </a:r>
            <a:r>
              <a:rPr spc="-85" dirty="0"/>
              <a:t> </a:t>
            </a:r>
            <a:r>
              <a:rPr dirty="0"/>
              <a:t>và  giọt </a:t>
            </a:r>
            <a:r>
              <a:rPr spc="-5" dirty="0"/>
              <a:t>bắn đối </a:t>
            </a:r>
            <a:r>
              <a:rPr dirty="0"/>
              <a:t>với </a:t>
            </a:r>
            <a:r>
              <a:rPr spc="-5" dirty="0"/>
              <a:t>bệnh nhân nhiễm</a:t>
            </a:r>
            <a:r>
              <a:rPr spc="-55" dirty="0"/>
              <a:t> </a:t>
            </a:r>
            <a:r>
              <a:rPr spc="-65" dirty="0"/>
              <a:t>nCoV: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1660" indent="-229235">
              <a:lnSpc>
                <a:spcPct val="100000"/>
              </a:lnSpc>
              <a:spcBef>
                <a:spcPts val="105"/>
              </a:spcBef>
              <a:buChar char="-"/>
              <a:tabLst>
                <a:tab pos="582930" algn="l"/>
              </a:tabLst>
            </a:pPr>
            <a:r>
              <a:rPr dirty="0"/>
              <a:t>Áp </a:t>
            </a:r>
            <a:r>
              <a:rPr spc="5" dirty="0"/>
              <a:t>dụng mọi </a:t>
            </a:r>
            <a:r>
              <a:rPr dirty="0"/>
              <a:t>lúc biện </a:t>
            </a:r>
            <a:r>
              <a:rPr spc="5" dirty="0"/>
              <a:t>pháp phòng </a:t>
            </a:r>
            <a:r>
              <a:rPr dirty="0"/>
              <a:t>ngừa</a:t>
            </a:r>
            <a:r>
              <a:rPr spc="-210" dirty="0"/>
              <a:t> </a:t>
            </a:r>
            <a:r>
              <a:rPr spc="5" dirty="0"/>
              <a:t>chuẩn</a:t>
            </a:r>
          </a:p>
          <a:p>
            <a:pPr marL="581660" marR="5080" indent="-229235">
              <a:lnSpc>
                <a:spcPct val="150100"/>
              </a:lnSpc>
              <a:spcBef>
                <a:spcPts val="995"/>
              </a:spcBef>
              <a:buChar char="-"/>
              <a:tabLst>
                <a:tab pos="582930" algn="l"/>
              </a:tabLst>
            </a:pPr>
            <a:r>
              <a:rPr dirty="0"/>
              <a:t>Phòng ngừa </a:t>
            </a:r>
            <a:r>
              <a:rPr spc="5" dirty="0"/>
              <a:t>bổ </a:t>
            </a:r>
            <a:r>
              <a:rPr dirty="0"/>
              <a:t>sung lây truyền </a:t>
            </a:r>
            <a:r>
              <a:rPr spc="5" dirty="0"/>
              <a:t>qua </a:t>
            </a:r>
            <a:r>
              <a:rPr dirty="0"/>
              <a:t>tiếp </a:t>
            </a:r>
            <a:r>
              <a:rPr spc="5" dirty="0"/>
              <a:t>xúc và </a:t>
            </a:r>
            <a:r>
              <a:rPr dirty="0"/>
              <a:t>giọt </a:t>
            </a:r>
            <a:r>
              <a:rPr spc="5" dirty="0"/>
              <a:t>bắn cho</a:t>
            </a:r>
            <a:r>
              <a:rPr spc="-229" dirty="0"/>
              <a:t> </a:t>
            </a:r>
            <a:r>
              <a:rPr spc="5" dirty="0"/>
              <a:t>đến  khi </a:t>
            </a:r>
            <a:r>
              <a:rPr dirty="0"/>
              <a:t>BN </a:t>
            </a:r>
            <a:r>
              <a:rPr spc="5" dirty="0"/>
              <a:t>không còn </a:t>
            </a:r>
            <a:r>
              <a:rPr dirty="0"/>
              <a:t>triệu</a:t>
            </a:r>
            <a:r>
              <a:rPr spc="-135" dirty="0"/>
              <a:t> </a:t>
            </a:r>
            <a:r>
              <a:rPr spc="5" dirty="0"/>
              <a:t>chứng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410" y="154259"/>
            <a:ext cx="98437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6965" marR="5080" indent="-1104900">
              <a:lnSpc>
                <a:spcPct val="150000"/>
              </a:lnSpc>
              <a:spcBef>
                <a:spcPts val="100"/>
              </a:spcBef>
            </a:pPr>
            <a:r>
              <a:rPr dirty="0"/>
              <a:t>Thu thập </a:t>
            </a:r>
            <a:r>
              <a:rPr spc="-5" dirty="0"/>
              <a:t>và xử lí mẫu bệnh phẩm </a:t>
            </a:r>
            <a:r>
              <a:rPr spc="-15" dirty="0"/>
              <a:t>trong </a:t>
            </a:r>
            <a:r>
              <a:rPr spc="-5" dirty="0"/>
              <a:t>phòng </a:t>
            </a:r>
            <a:r>
              <a:rPr dirty="0"/>
              <a:t>thí  </a:t>
            </a:r>
            <a:r>
              <a:rPr spc="-5" dirty="0"/>
              <a:t>nghiệm </a:t>
            </a:r>
            <a:r>
              <a:rPr dirty="0"/>
              <a:t>từ </a:t>
            </a:r>
            <a:r>
              <a:rPr spc="-5" dirty="0"/>
              <a:t>BN nghi nhiễm </a:t>
            </a:r>
            <a:r>
              <a:rPr dirty="0"/>
              <a:t>2019 - </a:t>
            </a:r>
            <a:r>
              <a:rPr spc="-5" dirty="0"/>
              <a:t>nCoV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83917"/>
            <a:ext cx="8739505" cy="2232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3200" b="1" spc="-75" dirty="0">
                <a:latin typeface="Times New Roman"/>
                <a:cs typeface="Times New Roman"/>
              </a:rPr>
              <a:t>Tuân </a:t>
            </a:r>
            <a:r>
              <a:rPr sz="3200" b="1" dirty="0">
                <a:latin typeface="Times New Roman"/>
                <a:cs typeface="Times New Roman"/>
              </a:rPr>
              <a:t>thủ </a:t>
            </a:r>
            <a:r>
              <a:rPr sz="3200" b="1" spc="-5" dirty="0">
                <a:latin typeface="Times New Roman"/>
                <a:cs typeface="Times New Roman"/>
              </a:rPr>
              <a:t>đúng quy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trình</a:t>
            </a:r>
            <a:endParaRPr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915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Được đào </a:t>
            </a:r>
            <a:r>
              <a:rPr sz="3200" b="1" dirty="0">
                <a:latin typeface="Times New Roman"/>
                <a:cs typeface="Times New Roman"/>
              </a:rPr>
              <a:t>tạo</a:t>
            </a:r>
            <a:endParaRPr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93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3200" b="1" dirty="0">
                <a:latin typeface="Times New Roman"/>
                <a:cs typeface="Times New Roman"/>
              </a:rPr>
              <a:t>Mang </a:t>
            </a:r>
            <a:r>
              <a:rPr sz="3200" b="1" spc="-5" dirty="0">
                <a:latin typeface="Times New Roman"/>
                <a:cs typeface="Times New Roman"/>
              </a:rPr>
              <a:t>đúng quy định </a:t>
            </a:r>
            <a:r>
              <a:rPr sz="3200" b="1" dirty="0">
                <a:latin typeface="Times New Roman"/>
                <a:cs typeface="Times New Roman"/>
              </a:rPr>
              <a:t>mẫu </a:t>
            </a:r>
            <a:r>
              <a:rPr sz="3200" b="1" spc="-5" dirty="0">
                <a:latin typeface="Times New Roman"/>
                <a:cs typeface="Times New Roman"/>
              </a:rPr>
              <a:t>bệnh </a:t>
            </a:r>
            <a:r>
              <a:rPr sz="3200" b="1" dirty="0">
                <a:latin typeface="Times New Roman"/>
                <a:cs typeface="Times New Roman"/>
              </a:rPr>
              <a:t>phẩm nguy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hiểm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550" y="208279"/>
            <a:ext cx="6439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KHUYẾN </a:t>
            </a:r>
            <a:r>
              <a:rPr spc="-5" dirty="0"/>
              <a:t>CÁO NHÀ</a:t>
            </a:r>
            <a:r>
              <a:rPr spc="-160" dirty="0"/>
              <a:t> </a:t>
            </a:r>
            <a:r>
              <a:rPr dirty="0"/>
              <a:t>TRƯỜNG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578" y="968046"/>
            <a:ext cx="10796905" cy="548513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1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Phân </a:t>
            </a:r>
            <a:r>
              <a:rPr sz="2800" b="1" dirty="0">
                <a:latin typeface="Times New Roman"/>
                <a:cs typeface="Times New Roman"/>
              </a:rPr>
              <a:t>loại </a:t>
            </a:r>
            <a:r>
              <a:rPr sz="2800" b="1" spc="-5" dirty="0">
                <a:latin typeface="Times New Roman"/>
                <a:cs typeface="Times New Roman"/>
              </a:rPr>
              <a:t>và sớm nhận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biết</a:t>
            </a:r>
            <a:endParaRPr sz="2800">
              <a:latin typeface="Times New Roman"/>
              <a:cs typeface="Times New Roman"/>
            </a:endParaRPr>
          </a:p>
          <a:p>
            <a:pPr marL="240665" marR="137795" indent="-228600">
              <a:lnSpc>
                <a:spcPct val="100000"/>
              </a:lnSpc>
              <a:spcBef>
                <a:spcPts val="101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Chú </a:t>
            </a:r>
            <a:r>
              <a:rPr sz="2800" b="1" spc="-5" dirty="0">
                <a:latin typeface="Times New Roman"/>
                <a:cs typeface="Times New Roman"/>
              </a:rPr>
              <a:t>trọng </a:t>
            </a:r>
            <a:r>
              <a:rPr sz="2800" b="1" dirty="0">
                <a:latin typeface="Times New Roman"/>
                <a:cs typeface="Times New Roman"/>
              </a:rPr>
              <a:t>vệ </a:t>
            </a:r>
            <a:r>
              <a:rPr sz="2800" b="1" spc="-5" dirty="0">
                <a:latin typeface="Times New Roman"/>
                <a:cs typeface="Times New Roman"/>
              </a:rPr>
              <a:t>sinh </a:t>
            </a:r>
            <a:r>
              <a:rPr sz="2800" b="1" spc="-40" dirty="0">
                <a:latin typeface="Times New Roman"/>
                <a:cs typeface="Times New Roman"/>
              </a:rPr>
              <a:t>tay, </a:t>
            </a:r>
            <a:r>
              <a:rPr sz="2800" b="1" dirty="0">
                <a:latin typeface="Times New Roman"/>
                <a:cs typeface="Times New Roman"/>
              </a:rPr>
              <a:t>vệ </a:t>
            </a:r>
            <a:r>
              <a:rPr sz="2800" b="1" spc="-5" dirty="0">
                <a:latin typeface="Times New Roman"/>
                <a:cs typeface="Times New Roman"/>
              </a:rPr>
              <a:t>sinh </a:t>
            </a:r>
            <a:r>
              <a:rPr sz="2800" b="1" dirty="0">
                <a:latin typeface="Times New Roman"/>
                <a:cs typeface="Times New Roman"/>
              </a:rPr>
              <a:t>hô hấp và </a:t>
            </a:r>
            <a:r>
              <a:rPr sz="2800" b="1" spc="-5" dirty="0">
                <a:latin typeface="Times New Roman"/>
                <a:cs typeface="Times New Roman"/>
              </a:rPr>
              <a:t>sử </a:t>
            </a:r>
            <a:r>
              <a:rPr sz="2800" b="1" dirty="0">
                <a:latin typeface="Times New Roman"/>
                <a:cs typeface="Times New Roman"/>
              </a:rPr>
              <a:t>dụng </a:t>
            </a:r>
            <a:r>
              <a:rPr sz="2800" b="1" spc="-10" dirty="0">
                <a:latin typeface="Times New Roman"/>
                <a:cs typeface="Times New Roman"/>
              </a:rPr>
              <a:t>khẩu </a:t>
            </a:r>
            <a:r>
              <a:rPr sz="2800" b="1" spc="-5" dirty="0">
                <a:latin typeface="Times New Roman"/>
                <a:cs typeface="Times New Roman"/>
              </a:rPr>
              <a:t>trang y tế cho  BN có triệu chứng </a:t>
            </a:r>
            <a:r>
              <a:rPr sz="2800" b="1" dirty="0">
                <a:latin typeface="Times New Roman"/>
                <a:cs typeface="Times New Roman"/>
              </a:rPr>
              <a:t>hô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hấp</a:t>
            </a:r>
            <a:endParaRPr sz="2800">
              <a:latin typeface="Times New Roman"/>
              <a:cs typeface="Times New Roman"/>
            </a:endParaRPr>
          </a:p>
          <a:p>
            <a:pPr marL="240665" marR="5080" indent="-228600">
              <a:lnSpc>
                <a:spcPct val="100000"/>
              </a:lnSpc>
              <a:spcBef>
                <a:spcPts val="994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Sử dụng các biện pháp phòng ngừa tiếp xúc và nhỏ </a:t>
            </a:r>
            <a:r>
              <a:rPr sz="2800" b="1" dirty="0">
                <a:latin typeface="Times New Roman"/>
                <a:cs typeface="Times New Roman"/>
              </a:rPr>
              <a:t>giọt </a:t>
            </a:r>
            <a:r>
              <a:rPr sz="2800" b="1" spc="-5" dirty="0">
                <a:latin typeface="Times New Roman"/>
                <a:cs typeface="Times New Roman"/>
              </a:rPr>
              <a:t>cho tất </a:t>
            </a:r>
            <a:r>
              <a:rPr sz="2800" b="1" spc="-10" dirty="0">
                <a:latin typeface="Times New Roman"/>
                <a:cs typeface="Times New Roman"/>
              </a:rPr>
              <a:t>cả </a:t>
            </a:r>
            <a:r>
              <a:rPr sz="2800" b="1" spc="-5" dirty="0">
                <a:latin typeface="Times New Roman"/>
                <a:cs typeface="Times New Roman"/>
              </a:rPr>
              <a:t>các  trường </a:t>
            </a:r>
            <a:r>
              <a:rPr sz="2800" b="1" spc="-10" dirty="0">
                <a:latin typeface="Times New Roman"/>
                <a:cs typeface="Times New Roman"/>
              </a:rPr>
              <a:t>hợp </a:t>
            </a:r>
            <a:r>
              <a:rPr sz="2800" b="1" dirty="0">
                <a:latin typeface="Times New Roman"/>
                <a:cs typeface="Times New Roman"/>
              </a:rPr>
              <a:t>nghi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ngờ</a:t>
            </a:r>
            <a:endParaRPr sz="280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1000"/>
              </a:spcBef>
              <a:buChar char="-"/>
              <a:tabLst>
                <a:tab pos="22034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Ưu </a:t>
            </a:r>
            <a:r>
              <a:rPr sz="2800" b="1" spc="-5" dirty="0">
                <a:latin typeface="Times New Roman"/>
                <a:cs typeface="Times New Roman"/>
              </a:rPr>
              <a:t>tiên THEO </a:t>
            </a:r>
            <a:r>
              <a:rPr sz="2800" b="1" spc="-10" dirty="0">
                <a:latin typeface="Times New Roman"/>
                <a:cs typeface="Times New Roman"/>
              </a:rPr>
              <a:t>DÕI </a:t>
            </a:r>
            <a:r>
              <a:rPr sz="2800" b="1" spc="-5" dirty="0">
                <a:latin typeface="Times New Roman"/>
                <a:cs typeface="Times New Roman"/>
              </a:rPr>
              <a:t>bệnh nhân </a:t>
            </a:r>
            <a:r>
              <a:rPr sz="2800" b="1" spc="-10" dirty="0">
                <a:latin typeface="Times New Roman"/>
                <a:cs typeface="Times New Roman"/>
              </a:rPr>
              <a:t>có </a:t>
            </a:r>
            <a:r>
              <a:rPr sz="2800" b="1" spc="-5" dirty="0">
                <a:latin typeface="Times New Roman"/>
                <a:cs typeface="Times New Roman"/>
              </a:rPr>
              <a:t>triệu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chứng</a:t>
            </a:r>
            <a:endParaRPr sz="2800">
              <a:latin typeface="Times New Roman"/>
              <a:cs typeface="Times New Roman"/>
            </a:endParaRPr>
          </a:p>
          <a:p>
            <a:pPr marL="12700" marR="322580">
              <a:lnSpc>
                <a:spcPct val="100000"/>
              </a:lnSpc>
              <a:spcBef>
                <a:spcPts val="1010"/>
              </a:spcBef>
              <a:buChar char="-"/>
              <a:tabLst>
                <a:tab pos="22034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Khi </a:t>
            </a:r>
            <a:r>
              <a:rPr sz="2800" b="1" spc="-10" dirty="0">
                <a:latin typeface="Times New Roman"/>
                <a:cs typeface="Times New Roman"/>
              </a:rPr>
              <a:t>bệnh </a:t>
            </a:r>
            <a:r>
              <a:rPr sz="2800" b="1" dirty="0">
                <a:latin typeface="Times New Roman"/>
                <a:cs typeface="Times New Roman"/>
              </a:rPr>
              <a:t>nhân </a:t>
            </a:r>
            <a:r>
              <a:rPr sz="2800" b="1" spc="-5" dirty="0">
                <a:latin typeface="Times New Roman"/>
                <a:cs typeface="Times New Roman"/>
              </a:rPr>
              <a:t>có triệu chứng </a:t>
            </a:r>
            <a:r>
              <a:rPr sz="2800" b="1" dirty="0">
                <a:latin typeface="Times New Roman"/>
                <a:cs typeface="Times New Roman"/>
              </a:rPr>
              <a:t>phải </a:t>
            </a:r>
            <a:r>
              <a:rPr sz="2800" b="1" spc="-5" dirty="0">
                <a:latin typeface="Times New Roman"/>
                <a:cs typeface="Times New Roman"/>
              </a:rPr>
              <a:t>chờ đợi, </a:t>
            </a:r>
            <a:r>
              <a:rPr sz="2800" b="1" dirty="0">
                <a:latin typeface="Times New Roman"/>
                <a:cs typeface="Times New Roman"/>
              </a:rPr>
              <a:t>đảm bảo họ </a:t>
            </a:r>
            <a:r>
              <a:rPr sz="2800" b="1" spc="-5" dirty="0">
                <a:latin typeface="Times New Roman"/>
                <a:cs typeface="Times New Roman"/>
              </a:rPr>
              <a:t>có </a:t>
            </a:r>
            <a:r>
              <a:rPr sz="2800" b="1" spc="-10" dirty="0">
                <a:latin typeface="Times New Roman"/>
                <a:cs typeface="Times New Roman"/>
              </a:rPr>
              <a:t>khu </a:t>
            </a:r>
            <a:r>
              <a:rPr sz="2800" b="1" spc="-5" dirty="0">
                <a:latin typeface="Times New Roman"/>
                <a:cs typeface="Times New Roman"/>
              </a:rPr>
              <a:t>vực  chờ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riêng</a:t>
            </a:r>
            <a:endParaRPr sz="2800">
              <a:latin typeface="Times New Roman"/>
              <a:cs typeface="Times New Roman"/>
            </a:endParaRPr>
          </a:p>
          <a:p>
            <a:pPr marL="12700" marR="111760">
              <a:lnSpc>
                <a:spcPct val="100000"/>
              </a:lnSpc>
              <a:spcBef>
                <a:spcPts val="994"/>
              </a:spcBef>
              <a:buChar char="-"/>
              <a:tabLst>
                <a:tab pos="22034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Giáo </a:t>
            </a:r>
            <a:r>
              <a:rPr sz="2800" b="1" dirty="0">
                <a:latin typeface="Times New Roman"/>
                <a:cs typeface="Times New Roman"/>
              </a:rPr>
              <a:t>dục </a:t>
            </a:r>
            <a:r>
              <a:rPr sz="2800" b="1" spc="-10" dirty="0">
                <a:latin typeface="Times New Roman"/>
                <a:cs typeface="Times New Roman"/>
              </a:rPr>
              <a:t>sức khỏe </a:t>
            </a:r>
            <a:r>
              <a:rPr sz="2800" b="1" spc="-5" dirty="0">
                <a:latin typeface="Times New Roman"/>
                <a:cs typeface="Times New Roman"/>
              </a:rPr>
              <a:t>cho </a:t>
            </a:r>
            <a:r>
              <a:rPr sz="2800" b="1" spc="-10" dirty="0">
                <a:latin typeface="Times New Roman"/>
                <a:cs typeface="Times New Roman"/>
              </a:rPr>
              <a:t>bệnh </a:t>
            </a:r>
            <a:r>
              <a:rPr sz="2800" b="1" dirty="0">
                <a:latin typeface="Times New Roman"/>
                <a:cs typeface="Times New Roman"/>
              </a:rPr>
              <a:t>nhân và gia </a:t>
            </a:r>
            <a:r>
              <a:rPr sz="2800" b="1" spc="-5" dirty="0">
                <a:latin typeface="Times New Roman"/>
                <a:cs typeface="Times New Roman"/>
              </a:rPr>
              <a:t>đình </a:t>
            </a:r>
            <a:r>
              <a:rPr sz="2800" b="1" dirty="0">
                <a:latin typeface="Times New Roman"/>
                <a:cs typeface="Times New Roman"/>
              </a:rPr>
              <a:t>về </a:t>
            </a:r>
            <a:r>
              <a:rPr sz="2800" b="1" spc="-5" dirty="0">
                <a:latin typeface="Times New Roman"/>
                <a:cs typeface="Times New Roman"/>
              </a:rPr>
              <a:t>việc </a:t>
            </a:r>
            <a:r>
              <a:rPr sz="2800" b="1" dirty="0">
                <a:latin typeface="Times New Roman"/>
                <a:cs typeface="Times New Roman"/>
              </a:rPr>
              <a:t>nhận </a:t>
            </a:r>
            <a:r>
              <a:rPr sz="2800" b="1" spc="-10" dirty="0">
                <a:latin typeface="Times New Roman"/>
                <a:cs typeface="Times New Roman"/>
              </a:rPr>
              <a:t>biết sớm  </a:t>
            </a:r>
            <a:r>
              <a:rPr sz="2800" b="1" spc="-5" dirty="0">
                <a:latin typeface="Times New Roman"/>
                <a:cs typeface="Times New Roman"/>
              </a:rPr>
              <a:t>các triệu chứng, các </a:t>
            </a:r>
            <a:r>
              <a:rPr sz="2800" b="1" spc="-10" dirty="0">
                <a:latin typeface="Times New Roman"/>
                <a:cs typeface="Times New Roman"/>
              </a:rPr>
              <a:t>biện </a:t>
            </a:r>
            <a:r>
              <a:rPr sz="2800" b="1" dirty="0">
                <a:latin typeface="Times New Roman"/>
                <a:cs typeface="Times New Roman"/>
              </a:rPr>
              <a:t>pháp phòng </a:t>
            </a:r>
            <a:r>
              <a:rPr sz="2800" b="1" spc="-5" dirty="0">
                <a:latin typeface="Times New Roman"/>
                <a:cs typeface="Times New Roman"/>
              </a:rPr>
              <a:t>ngừa cơ </a:t>
            </a:r>
            <a:r>
              <a:rPr sz="2800" b="1" dirty="0">
                <a:latin typeface="Times New Roman"/>
                <a:cs typeface="Times New Roman"/>
              </a:rPr>
              <a:t>bản </a:t>
            </a:r>
            <a:r>
              <a:rPr sz="2800" b="1" spc="-10" dirty="0">
                <a:latin typeface="Times New Roman"/>
                <a:cs typeface="Times New Roman"/>
              </a:rPr>
              <a:t>được </a:t>
            </a:r>
            <a:r>
              <a:rPr sz="2800" b="1" spc="-5" dirty="0">
                <a:latin typeface="Times New Roman"/>
                <a:cs typeface="Times New Roman"/>
              </a:rPr>
              <a:t>sử </a:t>
            </a:r>
            <a:r>
              <a:rPr sz="2800" b="1" dirty="0">
                <a:latin typeface="Times New Roman"/>
                <a:cs typeface="Times New Roman"/>
              </a:rPr>
              <a:t>dụng và </a:t>
            </a:r>
            <a:r>
              <a:rPr sz="2800" b="1" spc="-10" dirty="0">
                <a:latin typeface="Times New Roman"/>
                <a:cs typeface="Times New Roman"/>
              </a:rPr>
              <a:t>cơ  </a:t>
            </a:r>
            <a:r>
              <a:rPr sz="2800" b="1" spc="-5" dirty="0">
                <a:latin typeface="Times New Roman"/>
                <a:cs typeface="Times New Roman"/>
              </a:rPr>
              <a:t>sở </a:t>
            </a:r>
            <a:r>
              <a:rPr sz="2800" b="1" spc="-10" dirty="0">
                <a:latin typeface="Times New Roman"/>
                <a:cs typeface="Times New Roman"/>
              </a:rPr>
              <a:t>khám </a:t>
            </a:r>
            <a:r>
              <a:rPr sz="2800" b="1" spc="-5" dirty="0">
                <a:latin typeface="Times New Roman"/>
                <a:cs typeface="Times New Roman"/>
              </a:rPr>
              <a:t>chữa bệnh nào họ nên tham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khảo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638" y="2725246"/>
            <a:ext cx="828802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8385" marR="5080" indent="-1036319">
              <a:lnSpc>
                <a:spcPct val="150100"/>
              </a:lnSpc>
              <a:spcBef>
                <a:spcPts val="95"/>
              </a:spcBef>
            </a:pPr>
            <a:r>
              <a:rPr sz="2600" b="1" spc="-35" dirty="0">
                <a:solidFill>
                  <a:srgbClr val="432B6F"/>
                </a:solidFill>
                <a:latin typeface="Arial"/>
                <a:cs typeface="Arial"/>
              </a:rPr>
              <a:t>HƢỚNG </a:t>
            </a:r>
            <a:r>
              <a:rPr sz="2600" b="1" dirty="0">
                <a:solidFill>
                  <a:srgbClr val="432B6F"/>
                </a:solidFill>
                <a:latin typeface="Arial"/>
                <a:cs typeface="Arial"/>
              </a:rPr>
              <a:t>DẪN CHẨN ĐOÁN, </a:t>
            </a:r>
            <a:r>
              <a:rPr sz="2600" b="1" spc="-5" dirty="0">
                <a:solidFill>
                  <a:srgbClr val="432B6F"/>
                </a:solidFill>
                <a:latin typeface="Arial"/>
                <a:cs typeface="Arial"/>
              </a:rPr>
              <a:t>ĐIỀU </a:t>
            </a:r>
            <a:r>
              <a:rPr sz="2600" b="1" dirty="0">
                <a:solidFill>
                  <a:srgbClr val="432B6F"/>
                </a:solidFill>
                <a:latin typeface="Arial"/>
                <a:cs typeface="Arial"/>
              </a:rPr>
              <a:t>TRỊ VÀ DỰ PHÒNG  VIÊM PHỔI DO NOVEL CORONA</a:t>
            </a:r>
            <a:r>
              <a:rPr sz="2600" b="1" spc="-60" dirty="0">
                <a:solidFill>
                  <a:srgbClr val="432B6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432B6F"/>
                </a:solidFill>
                <a:latin typeface="Arial"/>
                <a:cs typeface="Arial"/>
              </a:rPr>
              <a:t>VIRUS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577" y="692912"/>
            <a:ext cx="2309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HỌC VIỆN </a:t>
            </a:r>
            <a:r>
              <a:rPr sz="2000" b="1" dirty="0">
                <a:latin typeface="Arial"/>
                <a:cs typeface="Arial"/>
              </a:rPr>
              <a:t>QUÂN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6296" y="692912"/>
            <a:ext cx="1632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CỤC </a:t>
            </a:r>
            <a:r>
              <a:rPr sz="2000" b="1" spc="5" dirty="0">
                <a:latin typeface="Arial"/>
                <a:cs typeface="Arial"/>
              </a:rPr>
              <a:t>QUÂN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339344"/>
            <a:ext cx="39331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MỤC TIÊU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HỌC</a:t>
            </a:r>
            <a:r>
              <a:rPr sz="32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TẬP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1624406"/>
            <a:ext cx="8294370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Arial"/>
                <a:cs typeface="Arial"/>
              </a:rPr>
              <a:t>Nắm chắc đặc điểm lâm sàng, xét nghiệm </a:t>
            </a:r>
            <a:r>
              <a:rPr sz="2800" b="1" spc="-10" dirty="0">
                <a:latin typeface="Arial"/>
                <a:cs typeface="Arial"/>
              </a:rPr>
              <a:t>của  </a:t>
            </a:r>
            <a:r>
              <a:rPr sz="2800" b="1" spc="-5" dirty="0">
                <a:latin typeface="Arial"/>
                <a:cs typeface="Arial"/>
              </a:rPr>
              <a:t>viêm </a:t>
            </a:r>
            <a:r>
              <a:rPr sz="2800" b="1" spc="-10" dirty="0">
                <a:latin typeface="Arial"/>
                <a:cs typeface="Arial"/>
              </a:rPr>
              <a:t>phổi </a:t>
            </a:r>
            <a:r>
              <a:rPr sz="2800" b="1" spc="-5" dirty="0">
                <a:latin typeface="Arial"/>
                <a:cs typeface="Arial"/>
              </a:rPr>
              <a:t>do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nCoV</a:t>
            </a:r>
            <a:endParaRPr sz="2800">
              <a:latin typeface="Arial"/>
              <a:cs typeface="Arial"/>
            </a:endParaRPr>
          </a:p>
          <a:p>
            <a:pPr marL="527685" marR="822960" indent="-515620">
              <a:lnSpc>
                <a:spcPct val="100000"/>
              </a:lnSpc>
              <a:spcBef>
                <a:spcPts val="24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Chẩn đoán </a:t>
            </a:r>
            <a:r>
              <a:rPr sz="2800" b="1" spc="-20" dirty="0">
                <a:solidFill>
                  <a:srgbClr val="006FC0"/>
                </a:solidFill>
                <a:latin typeface="Arial"/>
                <a:cs typeface="Arial"/>
              </a:rPr>
              <a:t>đƣợc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ca bệnh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nghi ngờ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và ca 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bệnh viêm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phổi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do</a:t>
            </a:r>
            <a:r>
              <a:rPr sz="28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nCoV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Biết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cách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dự phòng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lây nhiễm</a:t>
            </a:r>
            <a:r>
              <a:rPr sz="28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nCoV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339344"/>
            <a:ext cx="4362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TÀI LIỆU KHAM</a:t>
            </a:r>
            <a:r>
              <a:rPr sz="3200" spc="-1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KHẢO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222120"/>
            <a:ext cx="7852409" cy="394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70510" indent="-457834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1" spc="-15" dirty="0">
                <a:latin typeface="Arial"/>
                <a:cs typeface="Arial"/>
              </a:rPr>
              <a:t>Hƣớng </a:t>
            </a:r>
            <a:r>
              <a:rPr sz="2400" b="1" spc="-5" dirty="0">
                <a:latin typeface="Arial"/>
                <a:cs typeface="Arial"/>
              </a:rPr>
              <a:t>dẫn chẩn đoán và </a:t>
            </a:r>
            <a:r>
              <a:rPr sz="2400" b="1" dirty="0">
                <a:latin typeface="Arial"/>
                <a:cs typeface="Arial"/>
              </a:rPr>
              <a:t>điều trị </a:t>
            </a:r>
            <a:r>
              <a:rPr sz="2400" b="1" spc="-5" dirty="0">
                <a:latin typeface="Arial"/>
                <a:cs typeface="Arial"/>
              </a:rPr>
              <a:t>bệnh viêm phổi  cấp do chủng vi rút Corona mới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(nCoV).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ts val="4320"/>
              </a:lnSpc>
              <a:spcBef>
                <a:spcPts val="380"/>
              </a:spcBef>
              <a:tabLst>
                <a:tab pos="7179309" algn="l"/>
              </a:tabLst>
            </a:pPr>
            <a:r>
              <a:rPr sz="2400" i="1" spc="-5" dirty="0">
                <a:latin typeface="Arial"/>
                <a:cs typeface="Arial"/>
              </a:rPr>
              <a:t>(Ban hàn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kèm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theo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Quyết</a:t>
            </a:r>
            <a:r>
              <a:rPr sz="2400" i="1" spc="-5" dirty="0">
                <a:latin typeface="Arial"/>
                <a:cs typeface="Arial"/>
              </a:rPr>
              <a:t> đ</a:t>
            </a:r>
            <a:r>
              <a:rPr sz="2400" i="1" spc="-10" dirty="0">
                <a:latin typeface="Arial"/>
                <a:cs typeface="Arial"/>
              </a:rPr>
              <a:t>ị</a:t>
            </a:r>
            <a:r>
              <a:rPr sz="2400" i="1" spc="-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số </a:t>
            </a:r>
            <a:r>
              <a:rPr sz="2400" i="1" spc="-5" dirty="0">
                <a:latin typeface="Arial"/>
                <a:cs typeface="Arial"/>
              </a:rPr>
              <a:t>12</a:t>
            </a:r>
            <a:r>
              <a:rPr sz="2400" i="1" dirty="0">
                <a:latin typeface="Arial"/>
                <a:cs typeface="Arial"/>
              </a:rPr>
              <a:t>5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Q</a:t>
            </a:r>
            <a:r>
              <a:rPr sz="2400" i="1" dirty="0">
                <a:latin typeface="Arial"/>
                <a:cs typeface="Arial"/>
              </a:rPr>
              <a:t>Đ-B</a:t>
            </a:r>
            <a:r>
              <a:rPr sz="2400" i="1" spc="-10" dirty="0">
                <a:latin typeface="Arial"/>
                <a:cs typeface="Arial"/>
              </a:rPr>
              <a:t>Y</a:t>
            </a:r>
            <a:r>
              <a:rPr sz="2400" i="1" dirty="0">
                <a:latin typeface="Arial"/>
                <a:cs typeface="Arial"/>
              </a:rPr>
              <a:t>T	</a:t>
            </a:r>
            <a:r>
              <a:rPr sz="2400" i="1" spc="-5" dirty="0">
                <a:latin typeface="Arial"/>
                <a:cs typeface="Arial"/>
              </a:rPr>
              <a:t>ngày  16 </a:t>
            </a:r>
            <a:r>
              <a:rPr sz="2400" i="1" dirty="0">
                <a:latin typeface="Arial"/>
                <a:cs typeface="Arial"/>
              </a:rPr>
              <a:t>tháng 1 </a:t>
            </a:r>
            <a:r>
              <a:rPr sz="2400" i="1" spc="-5" dirty="0">
                <a:latin typeface="Arial"/>
                <a:cs typeface="Arial"/>
              </a:rPr>
              <a:t>năm 2020 </a:t>
            </a:r>
            <a:r>
              <a:rPr sz="2400" i="1" dirty="0">
                <a:latin typeface="Arial"/>
                <a:cs typeface="Arial"/>
              </a:rPr>
              <a:t>của </a:t>
            </a:r>
            <a:r>
              <a:rPr sz="2400" i="1" spc="-5" dirty="0">
                <a:latin typeface="Arial"/>
                <a:cs typeface="Arial"/>
              </a:rPr>
              <a:t>Bộ </a:t>
            </a:r>
            <a:r>
              <a:rPr sz="2400" i="1" dirty="0">
                <a:latin typeface="Arial"/>
                <a:cs typeface="Arial"/>
              </a:rPr>
              <a:t>trưởng </a:t>
            </a:r>
            <a:r>
              <a:rPr sz="2400" i="1" spc="-5" dirty="0">
                <a:latin typeface="Arial"/>
                <a:cs typeface="Arial"/>
              </a:rPr>
              <a:t>Bộ 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tế)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900" marR="95885" indent="-457834">
              <a:lnSpc>
                <a:spcPct val="150000"/>
              </a:lnSpc>
              <a:spcBef>
                <a:spcPts val="195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Clinical management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severe acute respiratory  </a:t>
            </a:r>
            <a:r>
              <a:rPr sz="2400" b="1" dirty="0">
                <a:latin typeface="Arial"/>
                <a:cs typeface="Arial"/>
              </a:rPr>
              <a:t>infection when </a:t>
            </a:r>
            <a:r>
              <a:rPr sz="2400" b="1" spc="-5" dirty="0">
                <a:latin typeface="Arial"/>
                <a:cs typeface="Arial"/>
              </a:rPr>
              <a:t>novel coronavirus (nCoV) </a:t>
            </a:r>
            <a:r>
              <a:rPr sz="2400" b="1" dirty="0">
                <a:latin typeface="Arial"/>
                <a:cs typeface="Arial"/>
              </a:rPr>
              <a:t>infection  </a:t>
            </a:r>
            <a:r>
              <a:rPr sz="2400" b="1" spc="-5" dirty="0">
                <a:latin typeface="Arial"/>
                <a:cs typeface="Arial"/>
              </a:rPr>
              <a:t>is suspected.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WHO/nCoV/Clinical/2020.1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516382"/>
            <a:ext cx="2600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1.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KHÁI</a:t>
            </a:r>
            <a:r>
              <a:rPr sz="3200" spc="-9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NIỆM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1624406"/>
            <a:ext cx="8607425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- Viêm </a:t>
            </a:r>
            <a:r>
              <a:rPr sz="2800" b="1" spc="-10" dirty="0">
                <a:latin typeface="Arial"/>
                <a:cs typeface="Arial"/>
              </a:rPr>
              <a:t>phổi </a:t>
            </a:r>
            <a:r>
              <a:rPr sz="2800" b="1" spc="-5" dirty="0">
                <a:latin typeface="Arial"/>
                <a:cs typeface="Arial"/>
              </a:rPr>
              <a:t>cấp </a:t>
            </a:r>
            <a:r>
              <a:rPr sz="2800" b="1" spc="-10" dirty="0">
                <a:latin typeface="Arial"/>
                <a:cs typeface="Arial"/>
              </a:rPr>
              <a:t>do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nCoV.</a:t>
            </a:r>
            <a:endParaRPr sz="2800">
              <a:latin typeface="Arial"/>
              <a:cs typeface="Arial"/>
            </a:endParaRPr>
          </a:p>
          <a:p>
            <a:pPr marL="355600" marR="5080" indent="-243840">
              <a:lnSpc>
                <a:spcPct val="100000"/>
              </a:lnSpc>
              <a:spcBef>
                <a:spcPts val="2400"/>
              </a:spcBef>
              <a:tabLst>
                <a:tab pos="388620" algn="l"/>
                <a:tab pos="1414780" algn="l"/>
                <a:tab pos="2679700" algn="l"/>
                <a:tab pos="3451225" algn="l"/>
                <a:tab pos="4441825" algn="l"/>
                <a:tab pos="5330190" algn="l"/>
                <a:tab pos="6237605" algn="l"/>
                <a:tab pos="6812280" algn="l"/>
                <a:tab pos="7602855" algn="l"/>
                <a:tab pos="8194675" algn="l"/>
              </a:tabLst>
            </a:pP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-		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Triệu	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chứ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lâm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à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ng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điển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hình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à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: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số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spc="10" dirty="0">
                <a:solidFill>
                  <a:srgbClr val="00AF50"/>
                </a:solidFill>
                <a:latin typeface="Arial"/>
                <a:cs typeface="Arial"/>
              </a:rPr>
              <a:t>và 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khó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thở.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2405"/>
              </a:spcBef>
              <a:tabLst>
                <a:tab pos="407034" algn="l"/>
              </a:tabLst>
            </a:pPr>
            <a:r>
              <a:rPr sz="2800" b="1" spc="-5" dirty="0">
                <a:latin typeface="Arial"/>
                <a:cs typeface="Arial"/>
              </a:rPr>
              <a:t>-		</a:t>
            </a:r>
            <a:r>
              <a:rPr sz="2800" b="1" spc="-10" dirty="0">
                <a:latin typeface="Arial"/>
                <a:cs typeface="Arial"/>
              </a:rPr>
              <a:t>Khả </a:t>
            </a:r>
            <a:r>
              <a:rPr sz="2800" b="1" dirty="0">
                <a:latin typeface="Arial"/>
                <a:cs typeface="Arial"/>
              </a:rPr>
              <a:t>năng lây rất </a:t>
            </a:r>
            <a:r>
              <a:rPr sz="2800" b="1" spc="-5" dirty="0">
                <a:latin typeface="Arial"/>
                <a:cs typeface="Arial"/>
              </a:rPr>
              <a:t>nhanh </a:t>
            </a:r>
            <a:r>
              <a:rPr sz="2800" b="1" dirty="0">
                <a:latin typeface="Arial"/>
                <a:cs typeface="Arial"/>
              </a:rPr>
              <a:t>và </a:t>
            </a:r>
            <a:r>
              <a:rPr sz="2800" b="1" spc="-10" dirty="0">
                <a:latin typeface="Arial"/>
                <a:cs typeface="Arial"/>
              </a:rPr>
              <a:t>phát </a:t>
            </a:r>
            <a:r>
              <a:rPr sz="2800" b="1" spc="-5" dirty="0">
                <a:latin typeface="Arial"/>
                <a:cs typeface="Arial"/>
              </a:rPr>
              <a:t>triển thành đại  dịch.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753871"/>
            <a:ext cx="8057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THỦ</a:t>
            </a:r>
            <a:r>
              <a:rPr b="0" spc="-409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TƯỚNG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3932" y="1302461"/>
            <a:ext cx="5437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Arial"/>
                <a:cs typeface="Arial"/>
              </a:rPr>
              <a:t>CHÍNH PHỦ, </a:t>
            </a:r>
            <a:r>
              <a:rPr sz="3600" dirty="0">
                <a:solidFill>
                  <a:srgbClr val="EBEBEB"/>
                </a:solidFill>
                <a:latin typeface="Arial"/>
                <a:cs typeface="Arial"/>
              </a:rPr>
              <a:t>BAN BÍ</a:t>
            </a:r>
            <a:r>
              <a:rPr sz="3600" spc="-14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EBEBEB"/>
                </a:solidFill>
                <a:latin typeface="Arial"/>
                <a:cs typeface="Arial"/>
              </a:rPr>
              <a:t>THƯ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3932" y="2628137"/>
            <a:ext cx="8442325" cy="271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3185" indent="-342900">
              <a:lnSpc>
                <a:spcPct val="100000"/>
              </a:lnSpc>
              <a:spcBef>
                <a:spcPts val="95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Quyết định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173/QĐ-TTg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01/02/2020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 Thủ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tướng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chính phủ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việc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công bố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dịch viêm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phổi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Corona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virus gây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ra ở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Việt</a:t>
            </a:r>
            <a:r>
              <a:rPr sz="2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Nam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văn số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79/CV/TƯ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29/01/2020</a:t>
            </a:r>
            <a:r>
              <a:rPr sz="2800" b="1" i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Thường trực Ban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Bí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thư về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việc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phòng chống bệnh  viêm đường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hô hấp cấp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virus corona gây</a:t>
            </a:r>
            <a:r>
              <a:rPr sz="28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612" y="344805"/>
            <a:ext cx="6123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2. DỊCH TỄ</a:t>
            </a:r>
            <a:r>
              <a:rPr sz="3200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493" y="882777"/>
            <a:ext cx="77857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2940" algn="l"/>
                <a:tab pos="1499870" algn="l"/>
                <a:tab pos="2454275" algn="l"/>
                <a:tab pos="4240530" algn="l"/>
                <a:tab pos="4904740" algn="l"/>
                <a:tab pos="5774055" algn="l"/>
                <a:tab pos="6339205" algn="l"/>
                <a:tab pos="7058659" algn="l"/>
                <a:tab pos="7400290" algn="l"/>
              </a:tabLst>
            </a:pPr>
            <a:r>
              <a:rPr sz="2400" b="1" spc="-10" dirty="0">
                <a:solidFill>
                  <a:srgbClr val="432B6F"/>
                </a:solidFill>
                <a:latin typeface="Arial"/>
                <a:cs typeface="Arial"/>
              </a:rPr>
              <a:t>2</a:t>
            </a:r>
            <a:r>
              <a:rPr sz="2400" b="1" spc="5" dirty="0">
                <a:solidFill>
                  <a:srgbClr val="432B6F"/>
                </a:solidFill>
                <a:latin typeface="Arial"/>
                <a:cs typeface="Arial"/>
              </a:rPr>
              <a:t>.</a:t>
            </a:r>
            <a:r>
              <a:rPr sz="2400" b="1" spc="-10" dirty="0">
                <a:solidFill>
                  <a:srgbClr val="432B6F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432B6F"/>
                </a:solidFill>
                <a:latin typeface="Arial"/>
                <a:cs typeface="Arial"/>
              </a:rPr>
              <a:t>.	M</a:t>
            </a:r>
            <a:r>
              <a:rPr sz="2400" b="1" spc="-5" dirty="0">
                <a:solidFill>
                  <a:srgbClr val="432B6F"/>
                </a:solidFill>
                <a:latin typeface="Arial"/>
                <a:cs typeface="Arial"/>
              </a:rPr>
              <a:t>ầ</a:t>
            </a:r>
            <a:r>
              <a:rPr sz="2400" b="1" dirty="0">
                <a:solidFill>
                  <a:srgbClr val="432B6F"/>
                </a:solidFill>
                <a:latin typeface="Arial"/>
                <a:cs typeface="Arial"/>
              </a:rPr>
              <a:t>m	bện</a:t>
            </a:r>
            <a:r>
              <a:rPr sz="2400" b="1" spc="-10" dirty="0">
                <a:solidFill>
                  <a:srgbClr val="432B6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:	</a:t>
            </a:r>
            <a:r>
              <a:rPr sz="2400" i="1" spc="-5" dirty="0">
                <a:latin typeface="Arial"/>
                <a:cs typeface="Arial"/>
              </a:rPr>
              <a:t>Corona</a:t>
            </a:r>
            <a:r>
              <a:rPr sz="2400" i="1" spc="10" dirty="0">
                <a:latin typeface="Arial"/>
                <a:cs typeface="Arial"/>
              </a:rPr>
              <a:t>v</a:t>
            </a:r>
            <a:r>
              <a:rPr sz="2400" i="1" spc="-5" dirty="0">
                <a:latin typeface="Arial"/>
                <a:cs typeface="Arial"/>
              </a:rPr>
              <a:t>irus</a:t>
            </a:r>
            <a:r>
              <a:rPr sz="2400" i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mới	</a:t>
            </a:r>
            <a:r>
              <a:rPr sz="2400" spc="-5" dirty="0">
                <a:latin typeface="Arial"/>
                <a:cs typeface="Arial"/>
              </a:rPr>
              <a:t>đượ</a:t>
            </a:r>
            <a:r>
              <a:rPr sz="2400" dirty="0">
                <a:latin typeface="Arial"/>
                <a:cs typeface="Arial"/>
              </a:rPr>
              <a:t>c	tìm	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ấ</a:t>
            </a:r>
            <a:r>
              <a:rPr sz="2400" dirty="0">
                <a:latin typeface="Arial"/>
                <a:cs typeface="Arial"/>
              </a:rPr>
              <a:t>y	ở	</a:t>
            </a:r>
            <a:r>
              <a:rPr sz="2400" spc="-5" dirty="0">
                <a:latin typeface="Arial"/>
                <a:cs typeface="Arial"/>
              </a:rPr>
              <a:t>Vũ  Hán, </a:t>
            </a:r>
            <a:r>
              <a:rPr sz="2400" dirty="0">
                <a:latin typeface="Arial"/>
                <a:cs typeface="Arial"/>
              </a:rPr>
              <a:t>Trung Quốc tên </a:t>
            </a:r>
            <a:r>
              <a:rPr sz="2400" spc="-5" dirty="0">
                <a:latin typeface="Arial"/>
                <a:cs typeface="Arial"/>
              </a:rPr>
              <a:t>là </a:t>
            </a:r>
            <a:r>
              <a:rPr sz="2400" i="1" dirty="0">
                <a:latin typeface="Arial"/>
                <a:cs typeface="Arial"/>
              </a:rPr>
              <a:t>Novel coronavirus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(2019-nCoV).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493" y="4724156"/>
            <a:ext cx="7659370" cy="20993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605155" lvl="1" indent="-593090">
              <a:lnSpc>
                <a:spcPct val="100000"/>
              </a:lnSpc>
              <a:spcBef>
                <a:spcPts val="1300"/>
              </a:spcBef>
              <a:buAutoNum type="arabicPeriod" startAt="2"/>
              <a:tabLst>
                <a:tab pos="605790" algn="l"/>
              </a:tabLst>
            </a:pPr>
            <a:r>
              <a:rPr sz="2400" b="1" spc="-5" dirty="0">
                <a:latin typeface="Arial"/>
                <a:cs typeface="Arial"/>
              </a:rPr>
              <a:t>Nguồn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bệnh</a:t>
            </a:r>
            <a:endParaRPr sz="2400">
              <a:latin typeface="Arial"/>
              <a:cs typeface="Arial"/>
            </a:endParaRPr>
          </a:p>
          <a:p>
            <a:pPr marL="413384" lvl="2" indent="-287020">
              <a:lnSpc>
                <a:spcPct val="100000"/>
              </a:lnSpc>
              <a:spcBef>
                <a:spcPts val="1200"/>
              </a:spcBef>
              <a:buChar char="–"/>
              <a:tabLst>
                <a:tab pos="414020" algn="l"/>
              </a:tabLst>
            </a:pPr>
            <a:r>
              <a:rPr sz="2400" spc="-5" dirty="0">
                <a:latin typeface="Arial"/>
                <a:cs typeface="Arial"/>
              </a:rPr>
              <a:t>Động </a:t>
            </a:r>
            <a:r>
              <a:rPr sz="2400" dirty="0">
                <a:latin typeface="Arial"/>
                <a:cs typeface="Arial"/>
              </a:rPr>
              <a:t>vật </a:t>
            </a:r>
            <a:r>
              <a:rPr sz="2400" spc="-5" dirty="0">
                <a:latin typeface="Arial"/>
                <a:cs typeface="Arial"/>
              </a:rPr>
              <a:t>hoang dã: Cầy hương, dơi, lạc đà,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mèo…</a:t>
            </a:r>
            <a:endParaRPr sz="2400">
              <a:latin typeface="Arial"/>
              <a:cs typeface="Arial"/>
            </a:endParaRPr>
          </a:p>
          <a:p>
            <a:pPr marL="413384" lvl="2" indent="-287020">
              <a:lnSpc>
                <a:spcPct val="100000"/>
              </a:lnSpc>
              <a:spcBef>
                <a:spcPts val="1205"/>
              </a:spcBef>
              <a:buChar char="–"/>
              <a:tabLst>
                <a:tab pos="414020" algn="l"/>
              </a:tabLst>
            </a:pPr>
            <a:r>
              <a:rPr sz="2400" spc="-5" dirty="0">
                <a:latin typeface="Arial"/>
                <a:cs typeface="Arial"/>
              </a:rPr>
              <a:t>Người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bệnh</a:t>
            </a:r>
            <a:endParaRPr sz="2400">
              <a:latin typeface="Arial"/>
              <a:cs typeface="Arial"/>
            </a:endParaRPr>
          </a:p>
          <a:p>
            <a:pPr marL="413384" lvl="2" indent="-287020">
              <a:lnSpc>
                <a:spcPct val="100000"/>
              </a:lnSpc>
              <a:spcBef>
                <a:spcPts val="1200"/>
              </a:spcBef>
              <a:buChar char="–"/>
              <a:tabLst>
                <a:tab pos="414020" algn="l"/>
              </a:tabLst>
            </a:pPr>
            <a:r>
              <a:rPr sz="2400" spc="-5" dirty="0">
                <a:latin typeface="Arial"/>
                <a:cs typeface="Arial"/>
              </a:rPr>
              <a:t>Người </a:t>
            </a:r>
            <a:r>
              <a:rPr sz="2400" dirty="0">
                <a:latin typeface="Arial"/>
                <a:cs typeface="Arial"/>
              </a:rPr>
              <a:t>có tiếp </a:t>
            </a:r>
            <a:r>
              <a:rPr sz="2400" spc="-5" dirty="0">
                <a:latin typeface="Arial"/>
                <a:cs typeface="Arial"/>
              </a:rPr>
              <a:t>xúc </a:t>
            </a:r>
            <a:r>
              <a:rPr sz="2400" dirty="0">
                <a:latin typeface="Arial"/>
                <a:cs typeface="Arial"/>
              </a:rPr>
              <a:t>với </a:t>
            </a:r>
            <a:r>
              <a:rPr sz="2400" spc="-5" dirty="0">
                <a:latin typeface="Arial"/>
                <a:cs typeface="Arial"/>
              </a:rPr>
              <a:t>người bệnh </a:t>
            </a:r>
            <a:r>
              <a:rPr sz="2400" dirty="0">
                <a:latin typeface="Arial"/>
                <a:cs typeface="Arial"/>
              </a:rPr>
              <a:t>viêm </a:t>
            </a:r>
            <a:r>
              <a:rPr sz="2400" spc="-5" dirty="0">
                <a:latin typeface="Arial"/>
                <a:cs typeface="Arial"/>
              </a:rPr>
              <a:t>phổi do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nCoV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7229" y="1935479"/>
            <a:ext cx="3493770" cy="3493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0493" y="945007"/>
            <a:ext cx="7671434" cy="46901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300"/>
              </a:spcBef>
            </a:pPr>
            <a:r>
              <a:rPr sz="2400" b="1" spc="-5" dirty="0">
                <a:latin typeface="Arial"/>
                <a:cs typeface="Arial"/>
              </a:rPr>
              <a:t>2.3. </a:t>
            </a:r>
            <a:r>
              <a:rPr sz="2400" b="1" spc="-15" dirty="0">
                <a:latin typeface="Arial"/>
                <a:cs typeface="Arial"/>
              </a:rPr>
              <a:t>Đƣờng </a:t>
            </a:r>
            <a:r>
              <a:rPr sz="2400" b="1" spc="-10" dirty="0">
                <a:latin typeface="Arial"/>
                <a:cs typeface="Arial"/>
              </a:rPr>
              <a:t>lây: </a:t>
            </a:r>
            <a:r>
              <a:rPr sz="2400" b="1" dirty="0">
                <a:latin typeface="Arial"/>
                <a:cs typeface="Arial"/>
              </a:rPr>
              <a:t>nhiều </a:t>
            </a:r>
            <a:r>
              <a:rPr sz="2400" b="1" spc="-10" dirty="0">
                <a:latin typeface="Arial"/>
                <a:cs typeface="Arial"/>
              </a:rPr>
              <a:t>đƣờng </a:t>
            </a:r>
            <a:r>
              <a:rPr sz="2400" b="1" spc="-5" dirty="0">
                <a:latin typeface="Arial"/>
                <a:cs typeface="Arial"/>
              </a:rPr>
              <a:t>khác </a:t>
            </a:r>
            <a:r>
              <a:rPr sz="2400" b="1" dirty="0"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200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Đường hô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hấp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200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Đường </a:t>
            </a:r>
            <a:r>
              <a:rPr sz="2400" dirty="0">
                <a:latin typeface="Arial"/>
                <a:cs typeface="Arial"/>
              </a:rPr>
              <a:t>tiếp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xúc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200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Đường </a:t>
            </a:r>
            <a:r>
              <a:rPr sz="2400" dirty="0">
                <a:latin typeface="Arial"/>
                <a:cs typeface="Arial"/>
              </a:rPr>
              <a:t>tiêu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hóa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Arial"/>
                <a:cs typeface="Arial"/>
              </a:rPr>
              <a:t>2.4. Cơ </a:t>
            </a:r>
            <a:r>
              <a:rPr sz="2400" b="1" dirty="0">
                <a:latin typeface="Arial"/>
                <a:cs typeface="Arial"/>
              </a:rPr>
              <a:t>thể </a:t>
            </a:r>
            <a:r>
              <a:rPr sz="2400" b="1" spc="-5" dirty="0">
                <a:latin typeface="Arial"/>
                <a:cs typeface="Arial"/>
              </a:rPr>
              <a:t>cảm</a:t>
            </a:r>
            <a:r>
              <a:rPr sz="2400" b="1" dirty="0">
                <a:latin typeface="Arial"/>
                <a:cs typeface="Arial"/>
              </a:rPr>
              <a:t> thụ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205"/>
              </a:spcBef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Mọi lứa </a:t>
            </a:r>
            <a:r>
              <a:rPr sz="2400" dirty="0">
                <a:latin typeface="Arial"/>
                <a:cs typeface="Arial"/>
              </a:rPr>
              <a:t>tuổi </a:t>
            </a:r>
            <a:r>
              <a:rPr sz="2400" spc="-5" dirty="0">
                <a:latin typeface="Arial"/>
                <a:cs typeface="Arial"/>
              </a:rPr>
              <a:t>đều </a:t>
            </a:r>
            <a:r>
              <a:rPr sz="2400" dirty="0">
                <a:latin typeface="Arial"/>
                <a:cs typeface="Arial"/>
              </a:rPr>
              <a:t>có thể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mắc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  <a:buChar char="-"/>
              <a:tabLst>
                <a:tab pos="198755" algn="l"/>
              </a:tabLst>
            </a:pP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Người cao tuổi, người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có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bệnh mãn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tính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đường hô hấp  dễ bị bệnh nặng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và tỷ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lệ 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tử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vong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cao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800"/>
              </a:spcBef>
              <a:buChar char="-"/>
              <a:tabLst>
                <a:tab pos="198755" algn="l"/>
              </a:tabLst>
            </a:pPr>
            <a:r>
              <a:rPr sz="2400" dirty="0">
                <a:latin typeface="Arial"/>
                <a:cs typeface="Arial"/>
              </a:rPr>
              <a:t>Sau khi </a:t>
            </a:r>
            <a:r>
              <a:rPr sz="2400" spc="-5" dirty="0">
                <a:latin typeface="Arial"/>
                <a:cs typeface="Arial"/>
              </a:rPr>
              <a:t>mắc bệnh </a:t>
            </a:r>
            <a:r>
              <a:rPr sz="2400" dirty="0">
                <a:latin typeface="Arial"/>
                <a:cs typeface="Arial"/>
              </a:rPr>
              <a:t>có </a:t>
            </a:r>
            <a:r>
              <a:rPr sz="2400" spc="-5" dirty="0">
                <a:latin typeface="Arial"/>
                <a:cs typeface="Arial"/>
              </a:rPr>
              <a:t>miễn dịch đặc hiệu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không???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325882"/>
            <a:ext cx="4437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3.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CƠ CHẾ </a:t>
            </a: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BỆNH</a:t>
            </a:r>
            <a:r>
              <a:rPr sz="3200" spc="-9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SINH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116" y="1587246"/>
            <a:ext cx="7597775" cy="3286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Giả </a:t>
            </a:r>
            <a:r>
              <a:rPr sz="2800" b="1" spc="-10" dirty="0">
                <a:latin typeface="Arial"/>
                <a:cs typeface="Arial"/>
              </a:rPr>
              <a:t>thuyết </a:t>
            </a:r>
            <a:r>
              <a:rPr sz="2800" b="1" spc="-5" dirty="0">
                <a:latin typeface="Arial"/>
                <a:cs typeface="Arial"/>
              </a:rPr>
              <a:t>bệnh sinh bao </a:t>
            </a:r>
            <a:r>
              <a:rPr sz="2800" b="1" spc="-10" dirty="0">
                <a:latin typeface="Arial"/>
                <a:cs typeface="Arial"/>
              </a:rPr>
              <a:t>gồm </a:t>
            </a:r>
            <a:r>
              <a:rPr sz="2800" b="1" spc="-5" dirty="0">
                <a:latin typeface="Arial"/>
                <a:cs typeface="Arial"/>
              </a:rPr>
              <a:t>3 giai</a:t>
            </a:r>
            <a:r>
              <a:rPr sz="2800" b="1" spc="1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đoạn: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547370" indent="-535305">
              <a:lnSpc>
                <a:spcPct val="100000"/>
              </a:lnSpc>
              <a:buAutoNum type="arabicParenBoth"/>
              <a:tabLst>
                <a:tab pos="548005" algn="l"/>
              </a:tabLst>
            </a:pPr>
            <a:r>
              <a:rPr sz="2800" dirty="0">
                <a:latin typeface="Arial"/>
                <a:cs typeface="Arial"/>
              </a:rPr>
              <a:t>virus </a:t>
            </a:r>
            <a:r>
              <a:rPr sz="2800" spc="-5" dirty="0">
                <a:latin typeface="Arial"/>
                <a:cs typeface="Arial"/>
              </a:rPr>
              <a:t>xâm nhập và nhân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lên;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arenBoth"/>
            </a:pPr>
            <a:endParaRPr sz="3550">
              <a:latin typeface="Times New Roman"/>
              <a:cs typeface="Times New Roman"/>
            </a:endParaRPr>
          </a:p>
          <a:p>
            <a:pPr marL="547370" indent="-535305">
              <a:lnSpc>
                <a:spcPct val="100000"/>
              </a:lnSpc>
              <a:buAutoNum type="arabicParenBoth"/>
              <a:tabLst>
                <a:tab pos="548005" algn="l"/>
              </a:tabLst>
            </a:pPr>
            <a:r>
              <a:rPr sz="2800" dirty="0">
                <a:latin typeface="Arial"/>
                <a:cs typeface="Arial"/>
              </a:rPr>
              <a:t>đáp </a:t>
            </a:r>
            <a:r>
              <a:rPr sz="2800" spc="-10" dirty="0">
                <a:latin typeface="Arial"/>
                <a:cs typeface="Arial"/>
              </a:rPr>
              <a:t>ứng </a:t>
            </a:r>
            <a:r>
              <a:rPr sz="2800" spc="-5" dirty="0">
                <a:latin typeface="Arial"/>
                <a:cs typeface="Arial"/>
              </a:rPr>
              <a:t>miễn dịch </a:t>
            </a:r>
            <a:r>
              <a:rPr sz="2800" dirty="0">
                <a:latin typeface="Arial"/>
                <a:cs typeface="Arial"/>
              </a:rPr>
              <a:t>quá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mức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arenBoth"/>
            </a:pPr>
            <a:endParaRPr sz="3500">
              <a:latin typeface="Times New Roman"/>
              <a:cs typeface="Times New Roman"/>
            </a:endParaRPr>
          </a:p>
          <a:p>
            <a:pPr marL="547370" indent="-535305">
              <a:lnSpc>
                <a:spcPct val="100000"/>
              </a:lnSpc>
              <a:buAutoNum type="arabicParenBoth"/>
              <a:tabLst>
                <a:tab pos="548005" algn="l"/>
              </a:tabLst>
            </a:pPr>
            <a:r>
              <a:rPr sz="2800" spc="-5" dirty="0">
                <a:latin typeface="Arial"/>
                <a:cs typeface="Arial"/>
              </a:rPr>
              <a:t>tổn thương </a:t>
            </a:r>
            <a:r>
              <a:rPr sz="2800" dirty="0">
                <a:latin typeface="Arial"/>
                <a:cs typeface="Arial"/>
              </a:rPr>
              <a:t>phá hủy nhu </a:t>
            </a:r>
            <a:r>
              <a:rPr sz="2800" spc="-10" dirty="0">
                <a:latin typeface="Arial"/>
                <a:cs typeface="Arial"/>
              </a:rPr>
              <a:t>mô </a:t>
            </a:r>
            <a:r>
              <a:rPr sz="2800" dirty="0">
                <a:latin typeface="Arial"/>
                <a:cs typeface="Arial"/>
              </a:rPr>
              <a:t>phổi </a:t>
            </a:r>
            <a:r>
              <a:rPr sz="2800" spc="-5" dirty="0">
                <a:latin typeface="Arial"/>
                <a:cs typeface="Arial"/>
              </a:rPr>
              <a:t>thứ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phát.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5965" y="370458"/>
            <a:ext cx="2644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4.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LÂM</a:t>
            </a:r>
            <a:r>
              <a:rPr sz="3200" spc="-9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SÀNG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797641"/>
            <a:ext cx="8396605" cy="59524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Arial"/>
                <a:cs typeface="Arial"/>
              </a:rPr>
              <a:t>Thời </a:t>
            </a:r>
            <a:r>
              <a:rPr sz="2400" b="1" i="1" dirty="0">
                <a:latin typeface="Arial"/>
                <a:cs typeface="Arial"/>
              </a:rPr>
              <a:t>gian ủ </a:t>
            </a:r>
            <a:r>
              <a:rPr sz="2400" b="1" i="1" spc="-5" dirty="0">
                <a:latin typeface="Arial"/>
                <a:cs typeface="Arial"/>
              </a:rPr>
              <a:t>bệnh</a:t>
            </a:r>
            <a:r>
              <a:rPr sz="2400" spc="-5" dirty="0">
                <a:latin typeface="Arial"/>
                <a:cs typeface="Arial"/>
              </a:rPr>
              <a:t>: 3-14 ngày. Bệnh nhân không có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triệu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chứng </a:t>
            </a:r>
            <a:r>
              <a:rPr sz="2400" spc="-5" dirty="0">
                <a:latin typeface="Arial"/>
                <a:cs typeface="Arial"/>
              </a:rPr>
              <a:t>lâm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sàng.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Arial"/>
                <a:cs typeface="Arial"/>
              </a:rPr>
              <a:t>Khởi phát bệnh: </a:t>
            </a:r>
            <a:r>
              <a:rPr sz="2400" dirty="0">
                <a:latin typeface="Arial"/>
                <a:cs typeface="Arial"/>
              </a:rPr>
              <a:t>cấp tính với các </a:t>
            </a:r>
            <a:r>
              <a:rPr sz="2400" spc="-5" dirty="0">
                <a:latin typeface="Arial"/>
                <a:cs typeface="Arial"/>
              </a:rPr>
              <a:t>triệu chứng hội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chứng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viêm long đường hô hấp: Ho, hắt hơi, </a:t>
            </a:r>
            <a:r>
              <a:rPr sz="2400" dirty="0">
                <a:latin typeface="Arial"/>
                <a:cs typeface="Arial"/>
              </a:rPr>
              <a:t>sổ </a:t>
            </a:r>
            <a:r>
              <a:rPr sz="2400" spc="-5" dirty="0">
                <a:latin typeface="Arial"/>
                <a:cs typeface="Arial"/>
              </a:rPr>
              <a:t>mũi, đau </a:t>
            </a:r>
            <a:r>
              <a:rPr sz="2400" dirty="0">
                <a:latin typeface="Arial"/>
                <a:cs typeface="Arial"/>
              </a:rPr>
              <a:t>rát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họng.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Arial"/>
                <a:cs typeface="Arial"/>
              </a:rPr>
              <a:t>Toàn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phát:</a:t>
            </a:r>
            <a:endParaRPr sz="2400">
              <a:latin typeface="Arial"/>
              <a:cs typeface="Arial"/>
            </a:endParaRPr>
          </a:p>
          <a:p>
            <a:pPr marL="355600" marR="402590">
              <a:lnSpc>
                <a:spcPct val="150100"/>
              </a:lnSpc>
              <a:spcBef>
                <a:spcPts val="57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 Sốt: </a:t>
            </a:r>
            <a:r>
              <a:rPr sz="2400" spc="-5" dirty="0">
                <a:latin typeface="Arial"/>
                <a:cs typeface="Arial"/>
              </a:rPr>
              <a:t>Thường </a:t>
            </a:r>
            <a:r>
              <a:rPr sz="2400" dirty="0">
                <a:latin typeface="Arial"/>
                <a:cs typeface="Arial"/>
              </a:rPr>
              <a:t>sốt </a:t>
            </a:r>
            <a:r>
              <a:rPr sz="2400" spc="-5" dirty="0">
                <a:latin typeface="Arial"/>
                <a:cs typeface="Arial"/>
              </a:rPr>
              <a:t>nhẹ, </a:t>
            </a:r>
            <a:r>
              <a:rPr sz="2400" dirty="0">
                <a:latin typeface="Arial"/>
                <a:cs typeface="Arial"/>
              </a:rPr>
              <a:t>sốt </a:t>
            </a:r>
            <a:r>
              <a:rPr sz="2400" spc="-5" dirty="0">
                <a:latin typeface="Arial"/>
                <a:cs typeface="Arial"/>
              </a:rPr>
              <a:t>nóng, </a:t>
            </a:r>
            <a:r>
              <a:rPr sz="2400" dirty="0">
                <a:latin typeface="Arial"/>
                <a:cs typeface="Arial"/>
              </a:rPr>
              <a:t>có </a:t>
            </a:r>
            <a:r>
              <a:rPr sz="2400" spc="-5" dirty="0">
                <a:latin typeface="Arial"/>
                <a:cs typeface="Arial"/>
              </a:rPr>
              <a:t>gai </a:t>
            </a:r>
            <a:r>
              <a:rPr sz="2400" dirty="0">
                <a:latin typeface="Arial"/>
                <a:cs typeface="Arial"/>
              </a:rPr>
              <a:t>rét. Trường </a:t>
            </a:r>
            <a:r>
              <a:rPr sz="2400" spc="-5" dirty="0">
                <a:latin typeface="Arial"/>
                <a:cs typeface="Arial"/>
              </a:rPr>
              <a:t>hợp  nặng </a:t>
            </a:r>
            <a:r>
              <a:rPr sz="2400" dirty="0">
                <a:latin typeface="Arial"/>
                <a:cs typeface="Arial"/>
              </a:rPr>
              <a:t>sốt </a:t>
            </a:r>
            <a:r>
              <a:rPr sz="2400" spc="-5" dirty="0">
                <a:latin typeface="Arial"/>
                <a:cs typeface="Arial"/>
              </a:rPr>
              <a:t>cao </a:t>
            </a:r>
            <a:r>
              <a:rPr sz="2400" dirty="0">
                <a:latin typeface="Arial"/>
                <a:cs typeface="Arial"/>
              </a:rPr>
              <a:t>từ </a:t>
            </a:r>
            <a:r>
              <a:rPr sz="2400" spc="-5" dirty="0">
                <a:latin typeface="Arial"/>
                <a:cs typeface="Arial"/>
              </a:rPr>
              <a:t>39-40 độ, </a:t>
            </a:r>
            <a:r>
              <a:rPr sz="2400" dirty="0">
                <a:latin typeface="Arial"/>
                <a:cs typeface="Arial"/>
              </a:rPr>
              <a:t>sốt </a:t>
            </a:r>
            <a:r>
              <a:rPr sz="2400" spc="-5" dirty="0">
                <a:latin typeface="Arial"/>
                <a:cs typeface="Arial"/>
              </a:rPr>
              <a:t>liên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tục.</a:t>
            </a:r>
            <a:endParaRPr sz="2400">
              <a:latin typeface="Arial"/>
              <a:cs typeface="Arial"/>
            </a:endParaRPr>
          </a:p>
          <a:p>
            <a:pPr marL="541020" indent="-186055">
              <a:lnSpc>
                <a:spcPct val="100000"/>
              </a:lnSpc>
              <a:spcBef>
                <a:spcPts val="2020"/>
              </a:spcBef>
              <a:buChar char="-"/>
              <a:tabLst>
                <a:tab pos="541655" algn="l"/>
              </a:tabLst>
            </a:pPr>
            <a:r>
              <a:rPr sz="2400" spc="-5" dirty="0">
                <a:latin typeface="Arial"/>
                <a:cs typeface="Arial"/>
              </a:rPr>
              <a:t>Đau đầu, đau </a:t>
            </a:r>
            <a:r>
              <a:rPr sz="2400" dirty="0">
                <a:latin typeface="Arial"/>
                <a:cs typeface="Arial"/>
              </a:rPr>
              <a:t>mỏi cơ khớp toàn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thân.</a:t>
            </a:r>
            <a:endParaRPr sz="2400">
              <a:latin typeface="Arial"/>
              <a:cs typeface="Arial"/>
            </a:endParaRPr>
          </a:p>
          <a:p>
            <a:pPr marL="541020" indent="-186055">
              <a:lnSpc>
                <a:spcPct val="100000"/>
              </a:lnSpc>
              <a:spcBef>
                <a:spcPts val="2014"/>
              </a:spcBef>
              <a:buChar char="-"/>
              <a:tabLst>
                <a:tab pos="541655" algn="l"/>
              </a:tabLst>
            </a:pPr>
            <a:r>
              <a:rPr sz="2400" dirty="0">
                <a:latin typeface="Arial"/>
                <a:cs typeface="Arial"/>
              </a:rPr>
              <a:t>Mệt </a:t>
            </a:r>
            <a:r>
              <a:rPr sz="2400" spc="-5" dirty="0">
                <a:latin typeface="Arial"/>
                <a:cs typeface="Arial"/>
              </a:rPr>
              <a:t>mỏi, giảm </a:t>
            </a:r>
            <a:r>
              <a:rPr sz="2400" dirty="0">
                <a:latin typeface="Arial"/>
                <a:cs typeface="Arial"/>
              </a:rPr>
              <a:t>khả </a:t>
            </a:r>
            <a:r>
              <a:rPr sz="2400" spc="-5" dirty="0">
                <a:latin typeface="Arial"/>
                <a:cs typeface="Arial"/>
              </a:rPr>
              <a:t>năng hoạt động </a:t>
            </a:r>
            <a:r>
              <a:rPr sz="2400" dirty="0">
                <a:latin typeface="Arial"/>
                <a:cs typeface="Arial"/>
              </a:rPr>
              <a:t>thể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lực.</a:t>
            </a:r>
            <a:endParaRPr sz="2400">
              <a:latin typeface="Arial"/>
              <a:cs typeface="Arial"/>
            </a:endParaRPr>
          </a:p>
          <a:p>
            <a:pPr marL="541020" indent="-186055">
              <a:lnSpc>
                <a:spcPct val="100000"/>
              </a:lnSpc>
              <a:spcBef>
                <a:spcPts val="2020"/>
              </a:spcBef>
              <a:buChar char="-"/>
              <a:tabLst>
                <a:tab pos="541655" algn="l"/>
              </a:tabLst>
            </a:pPr>
            <a:r>
              <a:rPr sz="2400" spc="-5" dirty="0">
                <a:latin typeface="Arial"/>
                <a:cs typeface="Arial"/>
              </a:rPr>
              <a:t>Có </a:t>
            </a:r>
            <a:r>
              <a:rPr sz="2400" dirty="0">
                <a:latin typeface="Arial"/>
                <a:cs typeface="Arial"/>
              </a:rPr>
              <a:t>thể </a:t>
            </a:r>
            <a:r>
              <a:rPr sz="2400" spc="-5" dirty="0">
                <a:latin typeface="Arial"/>
                <a:cs typeface="Arial"/>
              </a:rPr>
              <a:t>đi ngoài phân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lỏng.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5965" y="370458"/>
            <a:ext cx="2644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4.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LÂM</a:t>
            </a:r>
            <a:r>
              <a:rPr sz="3200" spc="-9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SÀNG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288" y="1552447"/>
            <a:ext cx="8326120" cy="342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dirty="0">
                <a:latin typeface="Arial"/>
                <a:cs typeface="Arial"/>
              </a:rPr>
              <a:t>Triệu </a:t>
            </a:r>
            <a:r>
              <a:rPr sz="2400" b="1" i="1" spc="-5" dirty="0">
                <a:latin typeface="Arial"/>
                <a:cs typeface="Arial"/>
              </a:rPr>
              <a:t>chứng cơ </a:t>
            </a:r>
            <a:r>
              <a:rPr sz="2400" b="1" i="1" dirty="0">
                <a:latin typeface="Arial"/>
                <a:cs typeface="Arial"/>
              </a:rPr>
              <a:t>năng hô</a:t>
            </a:r>
            <a:r>
              <a:rPr sz="2400" b="1" i="1" spc="-6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hấp</a:t>
            </a:r>
            <a:endParaRPr sz="2400">
              <a:latin typeface="Arial"/>
              <a:cs typeface="Arial"/>
            </a:endParaRPr>
          </a:p>
          <a:p>
            <a:pPr marL="541655" lvl="1" indent="-186690">
              <a:lnSpc>
                <a:spcPct val="100000"/>
              </a:lnSpc>
              <a:spcBef>
                <a:spcPts val="2014"/>
              </a:spcBef>
              <a:buClr>
                <a:srgbClr val="000000"/>
              </a:buClr>
              <a:buFont typeface="Arial"/>
              <a:buChar char="-"/>
              <a:tabLst>
                <a:tab pos="54229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Ho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nhiều: </a:t>
            </a:r>
            <a:r>
              <a:rPr sz="2400" dirty="0">
                <a:latin typeface="Arial"/>
                <a:cs typeface="Arial"/>
              </a:rPr>
              <a:t>Ban </a:t>
            </a:r>
            <a:r>
              <a:rPr sz="2400" spc="-5" dirty="0">
                <a:latin typeface="Arial"/>
                <a:cs typeface="Arial"/>
              </a:rPr>
              <a:t>đầu </a:t>
            </a:r>
            <a:r>
              <a:rPr sz="2400" dirty="0">
                <a:latin typeface="Arial"/>
                <a:cs typeface="Arial"/>
              </a:rPr>
              <a:t>thường ho khan, sau có </a:t>
            </a:r>
            <a:r>
              <a:rPr sz="2400" spc="-5" dirty="0">
                <a:latin typeface="Arial"/>
                <a:cs typeface="Arial"/>
              </a:rPr>
              <a:t>đờm </a:t>
            </a:r>
            <a:r>
              <a:rPr sz="2400" dirty="0">
                <a:latin typeface="Arial"/>
                <a:cs typeface="Arial"/>
              </a:rPr>
              <a:t>trong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ít.</a:t>
            </a:r>
            <a:endParaRPr sz="2400">
              <a:latin typeface="Arial"/>
              <a:cs typeface="Arial"/>
            </a:endParaRPr>
          </a:p>
          <a:p>
            <a:pPr marL="541655" lvl="1" indent="-186690">
              <a:lnSpc>
                <a:spcPct val="100000"/>
              </a:lnSpc>
              <a:spcBef>
                <a:spcPts val="2020"/>
              </a:spcBef>
              <a:buClr>
                <a:srgbClr val="000000"/>
              </a:buClr>
              <a:buFont typeface="Arial"/>
              <a:buChar char="-"/>
              <a:tabLst>
                <a:tab pos="54229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Khó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thở </a:t>
            </a:r>
            <a:r>
              <a:rPr sz="2400" dirty="0">
                <a:latin typeface="Arial"/>
                <a:cs typeface="Arial"/>
              </a:rPr>
              <a:t>tăng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dần.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dirty="0">
                <a:latin typeface="Arial"/>
                <a:cs typeface="Arial"/>
              </a:rPr>
              <a:t>Triệu chứng thực thể </a:t>
            </a:r>
            <a:r>
              <a:rPr sz="2400" i="1" spc="-5" dirty="0">
                <a:latin typeface="Arial"/>
                <a:cs typeface="Arial"/>
              </a:rPr>
              <a:t>hô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hấp</a:t>
            </a:r>
            <a:endParaRPr sz="2400">
              <a:latin typeface="Arial"/>
              <a:cs typeface="Arial"/>
            </a:endParaRPr>
          </a:p>
          <a:p>
            <a:pPr marL="355600" marR="99695">
              <a:lnSpc>
                <a:spcPct val="150100"/>
              </a:lnSpc>
              <a:spcBef>
                <a:spcPts val="575"/>
              </a:spcBef>
            </a:pPr>
            <a:r>
              <a:rPr sz="2400" i="1" dirty="0">
                <a:latin typeface="Arial"/>
                <a:cs typeface="Arial"/>
              </a:rPr>
              <a:t>- </a:t>
            </a:r>
            <a:r>
              <a:rPr sz="2400" dirty="0">
                <a:latin typeface="Arial"/>
                <a:cs typeface="Arial"/>
              </a:rPr>
              <a:t>Khám </a:t>
            </a:r>
            <a:r>
              <a:rPr sz="2400" spc="-5" dirty="0">
                <a:latin typeface="Arial"/>
                <a:cs typeface="Arial"/>
              </a:rPr>
              <a:t>phổi </a:t>
            </a:r>
            <a:r>
              <a:rPr sz="2400" dirty="0">
                <a:latin typeface="Arial"/>
                <a:cs typeface="Arial"/>
              </a:rPr>
              <a:t>có thể </a:t>
            </a:r>
            <a:r>
              <a:rPr sz="2400" spc="-5" dirty="0">
                <a:latin typeface="Arial"/>
                <a:cs typeface="Arial"/>
              </a:rPr>
              <a:t>bình thường hoặc nghe </a:t>
            </a:r>
            <a:r>
              <a:rPr sz="2400" dirty="0">
                <a:latin typeface="Arial"/>
                <a:cs typeface="Arial"/>
              </a:rPr>
              <a:t>thấy </a:t>
            </a:r>
            <a:r>
              <a:rPr sz="2400" spc="-5" dirty="0">
                <a:latin typeface="Arial"/>
                <a:cs typeface="Arial"/>
              </a:rPr>
              <a:t>ran nổ </a:t>
            </a:r>
            <a:r>
              <a:rPr sz="2400" dirty="0">
                <a:latin typeface="Arial"/>
                <a:cs typeface="Arial"/>
              </a:rPr>
              <a:t>rải  rác </a:t>
            </a:r>
            <a:r>
              <a:rPr sz="2400" spc="-5" dirty="0">
                <a:latin typeface="Arial"/>
                <a:cs typeface="Arial"/>
              </a:rPr>
              <a:t>hai phổi, </a:t>
            </a:r>
            <a:r>
              <a:rPr sz="2400" dirty="0">
                <a:latin typeface="Arial"/>
                <a:cs typeface="Arial"/>
              </a:rPr>
              <a:t>rì rào </a:t>
            </a:r>
            <a:r>
              <a:rPr sz="2400" spc="-5" dirty="0">
                <a:latin typeface="Arial"/>
                <a:cs typeface="Arial"/>
              </a:rPr>
              <a:t>phế nang hai phổi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giảm.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4642" y="373125"/>
            <a:ext cx="3185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42C49"/>
                </a:solidFill>
                <a:latin typeface="Arial"/>
                <a:cs typeface="Arial"/>
              </a:rPr>
              <a:t>5. </a:t>
            </a:r>
            <a:r>
              <a:rPr sz="2800" spc="-10" dirty="0">
                <a:solidFill>
                  <a:srgbClr val="642C49"/>
                </a:solidFill>
                <a:latin typeface="Arial"/>
                <a:cs typeface="Arial"/>
              </a:rPr>
              <a:t>CẬN </a:t>
            </a:r>
            <a:r>
              <a:rPr sz="2800" spc="-5" dirty="0">
                <a:solidFill>
                  <a:srgbClr val="642C49"/>
                </a:solidFill>
                <a:latin typeface="Arial"/>
                <a:cs typeface="Arial"/>
              </a:rPr>
              <a:t>LÂM</a:t>
            </a:r>
            <a:r>
              <a:rPr sz="2800" spc="-20" dirty="0">
                <a:solidFill>
                  <a:srgbClr val="642C4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42C49"/>
                </a:solidFill>
                <a:latin typeface="Arial"/>
                <a:cs typeface="Arial"/>
              </a:rPr>
              <a:t>SÀNG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440" y="1184122"/>
            <a:ext cx="7602855" cy="17335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i="1" dirty="0">
                <a:latin typeface="Arial"/>
                <a:cs typeface="Arial"/>
              </a:rPr>
              <a:t>6.1. Xét </a:t>
            </a:r>
            <a:r>
              <a:rPr sz="2000" i="1" spc="-5" dirty="0">
                <a:latin typeface="Arial"/>
                <a:cs typeface="Arial"/>
              </a:rPr>
              <a:t>nghiệm </a:t>
            </a:r>
            <a:r>
              <a:rPr sz="2000" i="1" dirty="0">
                <a:latin typeface="Arial"/>
                <a:cs typeface="Arial"/>
              </a:rPr>
              <a:t>Xquang tim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phổi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  <a:buChar char="-"/>
              <a:tabLst>
                <a:tab pos="167005" algn="l"/>
              </a:tabLst>
            </a:pPr>
            <a:r>
              <a:rPr sz="2000" dirty="0">
                <a:latin typeface="Arial"/>
                <a:cs typeface="Arial"/>
              </a:rPr>
              <a:t>Khi bệnh nhân chưa có </a:t>
            </a:r>
            <a:r>
              <a:rPr sz="2000" spc="-5" dirty="0">
                <a:latin typeface="Arial"/>
                <a:cs typeface="Arial"/>
              </a:rPr>
              <a:t>viêm </a:t>
            </a:r>
            <a:r>
              <a:rPr sz="2000" dirty="0">
                <a:latin typeface="Arial"/>
                <a:cs typeface="Arial"/>
              </a:rPr>
              <a:t>phổi: </a:t>
            </a:r>
            <a:r>
              <a:rPr sz="2000" spc="-5" dirty="0">
                <a:latin typeface="Arial"/>
                <a:cs typeface="Arial"/>
              </a:rPr>
              <a:t>hình </a:t>
            </a:r>
            <a:r>
              <a:rPr sz="2000" dirty="0">
                <a:latin typeface="Arial"/>
                <a:cs typeface="Arial"/>
              </a:rPr>
              <a:t>ảnh Xquang phổi quy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ước  </a:t>
            </a:r>
            <a:r>
              <a:rPr sz="2000" spc="-5" dirty="0">
                <a:latin typeface="Arial"/>
                <a:cs typeface="Arial"/>
              </a:rPr>
              <a:t>bình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thương.</a:t>
            </a:r>
            <a:endParaRPr sz="2000">
              <a:latin typeface="Arial"/>
              <a:cs typeface="Arial"/>
            </a:endParaRPr>
          </a:p>
          <a:p>
            <a:pPr marL="12700" marR="11176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167005" algn="l"/>
              </a:tabLst>
            </a:pPr>
            <a:r>
              <a:rPr sz="2000" b="1" i="1" dirty="0">
                <a:latin typeface="Arial"/>
                <a:cs typeface="Arial"/>
              </a:rPr>
              <a:t>Khi có </a:t>
            </a:r>
            <a:r>
              <a:rPr sz="2000" b="1" i="1" spc="-5" dirty="0">
                <a:latin typeface="Arial"/>
                <a:cs typeface="Arial"/>
              </a:rPr>
              <a:t>viêm phổi: Tổn </a:t>
            </a:r>
            <a:r>
              <a:rPr sz="2000" b="1" i="1" dirty="0">
                <a:latin typeface="Arial"/>
                <a:cs typeface="Arial"/>
              </a:rPr>
              <a:t>thương thường lan tỏa 2 </a:t>
            </a:r>
            <a:r>
              <a:rPr sz="2000" b="1" i="1" spc="-5" dirty="0">
                <a:latin typeface="Arial"/>
                <a:cs typeface="Arial"/>
              </a:rPr>
              <a:t>phổi, với</a:t>
            </a:r>
            <a:r>
              <a:rPr sz="2000" b="1" i="1" spc="-1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các  dạng hình </a:t>
            </a:r>
            <a:r>
              <a:rPr sz="2000" b="1" i="1" spc="-5" dirty="0">
                <a:latin typeface="Arial"/>
                <a:cs typeface="Arial"/>
              </a:rPr>
              <a:t>ảnh: lưới nốt, nốt mờ, kính mờ </a:t>
            </a:r>
            <a:r>
              <a:rPr sz="2000" b="1" i="1" dirty="0">
                <a:latin typeface="Arial"/>
                <a:cs typeface="Arial"/>
              </a:rPr>
              <a:t>hoặc đám</a:t>
            </a:r>
            <a:r>
              <a:rPr sz="2000" b="1" i="1" spc="-12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mờ.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6244844"/>
            <a:ext cx="8397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Hình </a:t>
            </a:r>
            <a:r>
              <a:rPr sz="2000" dirty="0">
                <a:latin typeface="Arial"/>
                <a:cs typeface="Arial"/>
              </a:rPr>
              <a:t>1: </a:t>
            </a:r>
            <a:r>
              <a:rPr sz="2000" spc="-5" dirty="0">
                <a:latin typeface="Arial"/>
                <a:cs typeface="Arial"/>
              </a:rPr>
              <a:t>Hình </a:t>
            </a:r>
            <a:r>
              <a:rPr sz="2000" dirty="0">
                <a:latin typeface="Arial"/>
                <a:cs typeface="Arial"/>
              </a:rPr>
              <a:t>ảnh Xquang bệnh nhân tại </a:t>
            </a:r>
            <a:r>
              <a:rPr sz="2000" spc="-5" dirty="0">
                <a:latin typeface="Arial"/>
                <a:cs typeface="Arial"/>
              </a:rPr>
              <a:t>Vũ </a:t>
            </a:r>
            <a:r>
              <a:rPr sz="2000" dirty="0">
                <a:latin typeface="Arial"/>
                <a:cs typeface="Arial"/>
              </a:rPr>
              <a:t>Hán ban đầu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sau 8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ngày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4412" y="3000324"/>
            <a:ext cx="3000375" cy="3214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7876" y="3000324"/>
            <a:ext cx="3014726" cy="3214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4642" y="373125"/>
            <a:ext cx="3185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42C49"/>
                </a:solidFill>
                <a:latin typeface="Arial"/>
                <a:cs typeface="Arial"/>
              </a:rPr>
              <a:t>5. </a:t>
            </a:r>
            <a:r>
              <a:rPr sz="2800" spc="-10" dirty="0">
                <a:solidFill>
                  <a:srgbClr val="642C49"/>
                </a:solidFill>
                <a:latin typeface="Arial"/>
                <a:cs typeface="Arial"/>
              </a:rPr>
              <a:t>CẬN </a:t>
            </a:r>
            <a:r>
              <a:rPr sz="2800" spc="-5" dirty="0">
                <a:solidFill>
                  <a:srgbClr val="642C49"/>
                </a:solidFill>
                <a:latin typeface="Arial"/>
                <a:cs typeface="Arial"/>
              </a:rPr>
              <a:t>LÂM</a:t>
            </a:r>
            <a:r>
              <a:rPr sz="2800" spc="-20" dirty="0">
                <a:solidFill>
                  <a:srgbClr val="642C4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42C49"/>
                </a:solidFill>
                <a:latin typeface="Arial"/>
                <a:cs typeface="Arial"/>
              </a:rPr>
              <a:t>SÀNG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440" y="1176380"/>
            <a:ext cx="7582534" cy="4159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6700">
              <a:lnSpc>
                <a:spcPct val="150100"/>
              </a:lnSpc>
              <a:spcBef>
                <a:spcPts val="95"/>
              </a:spcBef>
            </a:pPr>
            <a:r>
              <a:rPr sz="2400" i="1" spc="-5" dirty="0">
                <a:latin typeface="Arial"/>
                <a:cs typeface="Arial"/>
              </a:rPr>
              <a:t>6.2. </a:t>
            </a:r>
            <a:r>
              <a:rPr sz="2400" b="1" i="1" spc="-5" dirty="0">
                <a:latin typeface="Arial"/>
                <a:cs typeface="Arial"/>
              </a:rPr>
              <a:t>Xét </a:t>
            </a:r>
            <a:r>
              <a:rPr sz="2400" b="1" i="1" dirty="0">
                <a:latin typeface="Arial"/>
                <a:cs typeface="Arial"/>
              </a:rPr>
              <a:t>nghiệm </a:t>
            </a:r>
            <a:r>
              <a:rPr sz="2400" b="1" i="1" spc="-5" dirty="0">
                <a:latin typeface="Arial"/>
                <a:cs typeface="Arial"/>
              </a:rPr>
              <a:t>vi sinh: Đây </a:t>
            </a:r>
            <a:r>
              <a:rPr sz="2400" b="1" i="1" dirty="0">
                <a:latin typeface="Arial"/>
                <a:cs typeface="Arial"/>
              </a:rPr>
              <a:t>là </a:t>
            </a:r>
            <a:r>
              <a:rPr sz="2400" b="1" i="1" spc="-5" dirty="0">
                <a:latin typeface="Arial"/>
                <a:cs typeface="Arial"/>
              </a:rPr>
              <a:t>xét </a:t>
            </a:r>
            <a:r>
              <a:rPr sz="2400" b="1" i="1" dirty="0">
                <a:latin typeface="Arial"/>
                <a:cs typeface="Arial"/>
              </a:rPr>
              <a:t>nghiệm </a:t>
            </a:r>
            <a:r>
              <a:rPr sz="2400" b="1" i="1" spc="-5" dirty="0">
                <a:latin typeface="Arial"/>
                <a:cs typeface="Arial"/>
              </a:rPr>
              <a:t>đặc </a:t>
            </a:r>
            <a:r>
              <a:rPr sz="2400" b="1" i="1" dirty="0">
                <a:latin typeface="Arial"/>
                <a:cs typeface="Arial"/>
              </a:rPr>
              <a:t>biệt  </a:t>
            </a:r>
            <a:r>
              <a:rPr sz="2400" b="1" i="1" spc="-5" dirty="0">
                <a:latin typeface="Arial"/>
                <a:cs typeface="Arial"/>
              </a:rPr>
              <a:t>quan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trọng</a:t>
            </a:r>
            <a:endParaRPr sz="2400">
              <a:latin typeface="Arial"/>
              <a:cs typeface="Arial"/>
            </a:endParaRPr>
          </a:p>
          <a:p>
            <a:pPr marL="12700" marR="5080" indent="571500">
              <a:lnSpc>
                <a:spcPct val="1501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Bệnh phẩm: Dịch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tiết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của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đƣờng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hô hấp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(dịch tỵ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hầu, đờm,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dịch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khí phế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quản).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2014"/>
              </a:spcBef>
            </a:pPr>
            <a:r>
              <a:rPr sz="2400" spc="-5" dirty="0">
                <a:latin typeface="Arial"/>
                <a:cs typeface="Arial"/>
              </a:rPr>
              <a:t>Phương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pháp: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2020"/>
              </a:spcBef>
            </a:pPr>
            <a:r>
              <a:rPr sz="2400" b="1" dirty="0">
                <a:latin typeface="Arial"/>
                <a:cs typeface="Arial"/>
              </a:rPr>
              <a:t>+ </a:t>
            </a:r>
            <a:r>
              <a:rPr sz="2400" b="1" spc="-10" dirty="0">
                <a:latin typeface="Arial"/>
                <a:cs typeface="Arial"/>
              </a:rPr>
              <a:t>Real </a:t>
            </a:r>
            <a:r>
              <a:rPr sz="2400" b="1" dirty="0">
                <a:latin typeface="Arial"/>
                <a:cs typeface="Arial"/>
              </a:rPr>
              <a:t>time </a:t>
            </a:r>
            <a:r>
              <a:rPr sz="2400" b="1" spc="-5" dirty="0">
                <a:latin typeface="Arial"/>
                <a:cs typeface="Arial"/>
              </a:rPr>
              <a:t>RT-PCR </a:t>
            </a:r>
            <a:r>
              <a:rPr sz="2400" b="1" spc="-10" dirty="0">
                <a:latin typeface="Arial"/>
                <a:cs typeface="Arial"/>
              </a:rPr>
              <a:t>dƣơng </a:t>
            </a:r>
            <a:r>
              <a:rPr sz="2400" b="1" dirty="0">
                <a:latin typeface="Arial"/>
                <a:cs typeface="Arial"/>
              </a:rPr>
              <a:t>tính </a:t>
            </a:r>
            <a:r>
              <a:rPr sz="2400" b="1" spc="-5" dirty="0">
                <a:latin typeface="Arial"/>
                <a:cs typeface="Arial"/>
              </a:rPr>
              <a:t>với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2019-nCoV.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2014"/>
              </a:spcBef>
            </a:pPr>
            <a:r>
              <a:rPr sz="2400" dirty="0">
                <a:latin typeface="Arial"/>
                <a:cs typeface="Arial"/>
              </a:rPr>
              <a:t>+ Giải trình tự </a:t>
            </a:r>
            <a:r>
              <a:rPr sz="2400" spc="-5" dirty="0">
                <a:latin typeface="Arial"/>
                <a:cs typeface="Arial"/>
              </a:rPr>
              <a:t>gen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virus.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6219" y="2694558"/>
            <a:ext cx="7472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6. </a:t>
            </a:r>
            <a:r>
              <a:rPr sz="2800" spc="-10" dirty="0">
                <a:solidFill>
                  <a:srgbClr val="00AF50"/>
                </a:solidFill>
                <a:latin typeface="Arial"/>
                <a:cs typeface="Arial"/>
              </a:rPr>
              <a:t>CHẨN ĐOÁN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VÀ </a:t>
            </a:r>
            <a:r>
              <a:rPr sz="2800" spc="-10" dirty="0">
                <a:solidFill>
                  <a:srgbClr val="00AF50"/>
                </a:solidFill>
                <a:latin typeface="Arial"/>
                <a:cs typeface="Arial"/>
              </a:rPr>
              <a:t>CHẨN ĐOÁN PHÂN</a:t>
            </a:r>
            <a:r>
              <a:rPr sz="2800" spc="1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Arial"/>
                <a:cs typeface="Arial"/>
              </a:rPr>
              <a:t>BIỆT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9740" y="264617"/>
            <a:ext cx="6422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6.1.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Chẩn đoán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ca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bệnh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nghi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ngờ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787653"/>
            <a:ext cx="8599805" cy="526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671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bao </a:t>
            </a:r>
            <a:r>
              <a:rPr sz="2000" b="1" spc="-5" dirty="0">
                <a:latin typeface="Arial"/>
                <a:cs typeface="Arial"/>
              </a:rPr>
              <a:t>gồm </a:t>
            </a:r>
            <a:r>
              <a:rPr sz="2000" b="1" dirty="0">
                <a:latin typeface="Arial"/>
                <a:cs typeface="Arial"/>
              </a:rPr>
              <a:t>các </a:t>
            </a:r>
            <a:r>
              <a:rPr sz="2000" b="1" spc="-5" dirty="0">
                <a:latin typeface="Arial"/>
                <a:cs typeface="Arial"/>
              </a:rPr>
              <a:t>trƣờng </a:t>
            </a:r>
            <a:r>
              <a:rPr sz="2000" b="1" dirty="0">
                <a:latin typeface="Arial"/>
                <a:cs typeface="Arial"/>
              </a:rPr>
              <a:t>hợp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sau: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115570" lvl="2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15645" algn="l"/>
              </a:tabLst>
            </a:pP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Người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bệnh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sống hoặc đi du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lịch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tại vùng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dịch tễ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có bệnh nhân vi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rút  corona mới trong vòng 14 ngày hoặc tiếp xúc với người sốt có triệu  chứng hô hấp chưa rõ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nguyên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nhân mà họ vừa du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lịch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trong vùng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có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dịch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trong vòng 14 ngày. Xuất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hiện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sốt,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viêm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phổi,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viêm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phổi kẽ, ARDS  mà không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lý giải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được bằng các căn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nguyên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khác.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55600" marR="100965" lvl="2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15645" algn="l"/>
              </a:tabLst>
            </a:pPr>
            <a:r>
              <a:rPr sz="2000" b="1" i="1" spc="-5" dirty="0">
                <a:latin typeface="Arial"/>
                <a:cs typeface="Arial"/>
              </a:rPr>
              <a:t>Người </a:t>
            </a:r>
            <a:r>
              <a:rPr sz="2000" b="1" i="1" dirty="0">
                <a:latin typeface="Arial"/>
                <a:cs typeface="Arial"/>
              </a:rPr>
              <a:t>bệnh </a:t>
            </a:r>
            <a:r>
              <a:rPr sz="2000" dirty="0">
                <a:latin typeface="Arial"/>
                <a:cs typeface="Arial"/>
              </a:rPr>
              <a:t>có mặt tại cơ sở y </a:t>
            </a:r>
            <a:r>
              <a:rPr sz="2000" spc="-5" dirty="0">
                <a:latin typeface="Arial"/>
                <a:cs typeface="Arial"/>
              </a:rPr>
              <a:t>tế </a:t>
            </a:r>
            <a:r>
              <a:rPr sz="2000" dirty="0">
                <a:latin typeface="Arial"/>
                <a:cs typeface="Arial"/>
              </a:rPr>
              <a:t>đang có bệnh nhân </a:t>
            </a:r>
            <a:r>
              <a:rPr sz="2000" spc="-5" dirty="0">
                <a:latin typeface="Arial"/>
                <a:cs typeface="Arial"/>
              </a:rPr>
              <a:t>nhiễm </a:t>
            </a:r>
            <a:r>
              <a:rPr sz="2000" dirty="0">
                <a:latin typeface="Arial"/>
                <a:cs typeface="Arial"/>
              </a:rPr>
              <a:t>corona  mới </a:t>
            </a:r>
            <a:r>
              <a:rPr sz="2000" spc="-5" dirty="0">
                <a:latin typeface="Arial"/>
                <a:cs typeface="Arial"/>
              </a:rPr>
              <a:t>liên </a:t>
            </a:r>
            <a:r>
              <a:rPr sz="2000" dirty="0">
                <a:latin typeface="Arial"/>
                <a:cs typeface="Arial"/>
              </a:rPr>
              <a:t>quan chăm sóc y </a:t>
            </a:r>
            <a:r>
              <a:rPr sz="2000" spc="-5" dirty="0">
                <a:latin typeface="Arial"/>
                <a:cs typeface="Arial"/>
              </a:rPr>
              <a:t>tế </a:t>
            </a:r>
            <a:r>
              <a:rPr sz="2000" dirty="0">
                <a:latin typeface="Arial"/>
                <a:cs typeface="Arial"/>
              </a:rPr>
              <a:t>hoặc tiếp xúc với vật nuôi bị bệnh, động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vật  hoang dã </a:t>
            </a:r>
            <a:r>
              <a:rPr sz="2000" spc="-5" dirty="0">
                <a:latin typeface="Arial"/>
                <a:cs typeface="Arial"/>
              </a:rPr>
              <a:t>vùng </a:t>
            </a:r>
            <a:r>
              <a:rPr sz="2000" dirty="0">
                <a:latin typeface="Arial"/>
                <a:cs typeface="Arial"/>
              </a:rPr>
              <a:t>có </a:t>
            </a:r>
            <a:r>
              <a:rPr sz="2000" spc="-5" dirty="0">
                <a:latin typeface="Arial"/>
                <a:cs typeface="Arial"/>
              </a:rPr>
              <a:t>dịch </a:t>
            </a:r>
            <a:r>
              <a:rPr sz="2000" dirty="0">
                <a:latin typeface="Arial"/>
                <a:cs typeface="Arial"/>
              </a:rPr>
              <a:t>trong </a:t>
            </a:r>
            <a:r>
              <a:rPr sz="2000" spc="-5" dirty="0">
                <a:latin typeface="Arial"/>
                <a:cs typeface="Arial"/>
              </a:rPr>
              <a:t>vòng </a:t>
            </a:r>
            <a:r>
              <a:rPr sz="2000" dirty="0">
                <a:latin typeface="Arial"/>
                <a:cs typeface="Arial"/>
              </a:rPr>
              <a:t>14 ngày. </a:t>
            </a:r>
            <a:r>
              <a:rPr sz="2000" spc="-5" dirty="0">
                <a:latin typeface="Arial"/>
                <a:cs typeface="Arial"/>
              </a:rPr>
              <a:t>Xuất hiện: Sốt, </a:t>
            </a:r>
            <a:r>
              <a:rPr sz="2000" dirty="0">
                <a:latin typeface="Arial"/>
                <a:cs typeface="Arial"/>
              </a:rPr>
              <a:t>ho </a:t>
            </a:r>
            <a:r>
              <a:rPr sz="2000" spc="-5" dirty="0">
                <a:latin typeface="Arial"/>
                <a:cs typeface="Arial"/>
              </a:rPr>
              <a:t>và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khó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thở.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080" lvl="2" indent="-342900">
              <a:lnSpc>
                <a:spcPct val="100000"/>
              </a:lnSpc>
              <a:buAutoNum type="arabicPeriod" startAt="3"/>
              <a:tabLst>
                <a:tab pos="715645" algn="l"/>
              </a:tabLst>
            </a:pPr>
            <a:r>
              <a:rPr sz="2000" b="1" spc="-10" dirty="0">
                <a:latin typeface="Arial"/>
                <a:cs typeface="Arial"/>
              </a:rPr>
              <a:t>Ngƣời </a:t>
            </a:r>
            <a:r>
              <a:rPr sz="2000" b="1" dirty="0">
                <a:latin typeface="Arial"/>
                <a:cs typeface="Arial"/>
              </a:rPr>
              <a:t>bệnh </a:t>
            </a:r>
            <a:r>
              <a:rPr sz="2000" dirty="0">
                <a:latin typeface="Arial"/>
                <a:cs typeface="Arial"/>
              </a:rPr>
              <a:t>sốt hoặc có các triệu chứng hô hấp khởi phát trong  </a:t>
            </a:r>
            <a:r>
              <a:rPr sz="2000" spc="-5" dirty="0">
                <a:latin typeface="Arial"/>
                <a:cs typeface="Arial"/>
              </a:rPr>
              <a:t>vòng </a:t>
            </a:r>
            <a:r>
              <a:rPr sz="2000" dirty="0">
                <a:latin typeface="Arial"/>
                <a:cs typeface="Arial"/>
              </a:rPr>
              <a:t>14 ngày sau khi </a:t>
            </a:r>
            <a:r>
              <a:rPr sz="2000" spc="-5" dirty="0">
                <a:latin typeface="Arial"/>
                <a:cs typeface="Arial"/>
              </a:rPr>
              <a:t>tiếp xúc với </a:t>
            </a:r>
            <a:r>
              <a:rPr sz="2000" dirty="0">
                <a:latin typeface="Arial"/>
                <a:cs typeface="Arial"/>
              </a:rPr>
              <a:t>trường hợp có thể hoặc đã </a:t>
            </a:r>
            <a:r>
              <a:rPr sz="2000" spc="-5" dirty="0">
                <a:latin typeface="Arial"/>
                <a:cs typeface="Arial"/>
              </a:rPr>
              <a:t>xác định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  mắc bệnh do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nCoV.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0491" y="922146"/>
            <a:ext cx="5864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6.2. Chẩn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đoán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ca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bệnh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có</a:t>
            </a:r>
            <a:r>
              <a:rPr sz="32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thể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1711833"/>
            <a:ext cx="839470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9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là </a:t>
            </a:r>
            <a:r>
              <a:rPr sz="2400" b="1" spc="-5" dirty="0">
                <a:latin typeface="Arial"/>
                <a:cs typeface="Arial"/>
              </a:rPr>
              <a:t>khi có bằng chứng về </a:t>
            </a:r>
            <a:r>
              <a:rPr sz="2400" b="1" dirty="0">
                <a:latin typeface="Arial"/>
                <a:cs typeface="Arial"/>
              </a:rPr>
              <a:t>lâm </a:t>
            </a:r>
            <a:r>
              <a:rPr sz="2400" b="1" spc="-5" dirty="0">
                <a:latin typeface="Arial"/>
                <a:cs typeface="Arial"/>
              </a:rPr>
              <a:t>sàng và </a:t>
            </a:r>
            <a:r>
              <a:rPr sz="2400" b="1" dirty="0">
                <a:latin typeface="Arial"/>
                <a:cs typeface="Arial"/>
              </a:rPr>
              <a:t>dịch tễ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nhƣ: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50100"/>
              </a:lnSpc>
              <a:spcBef>
                <a:spcPts val="570"/>
              </a:spcBef>
              <a:buFont typeface="Arial"/>
              <a:buChar char="-"/>
              <a:tabLst>
                <a:tab pos="541655" algn="l"/>
              </a:tabLst>
            </a:pPr>
            <a:r>
              <a:rPr sz="2400" b="1" spc="-5" dirty="0">
                <a:latin typeface="Arial"/>
                <a:cs typeface="Arial"/>
              </a:rPr>
              <a:t>Dịch tễ: </a:t>
            </a:r>
            <a:r>
              <a:rPr sz="2400" spc="-5" dirty="0">
                <a:latin typeface="Arial"/>
                <a:cs typeface="Arial"/>
              </a:rPr>
              <a:t>Người </a:t>
            </a:r>
            <a:r>
              <a:rPr sz="2400" dirty="0">
                <a:latin typeface="Arial"/>
                <a:cs typeface="Arial"/>
              </a:rPr>
              <a:t>tiếp </a:t>
            </a:r>
            <a:r>
              <a:rPr sz="2400" spc="-10" dirty="0">
                <a:latin typeface="Arial"/>
                <a:cs typeface="Arial"/>
              </a:rPr>
              <a:t>xúc </a:t>
            </a:r>
            <a:r>
              <a:rPr sz="2400" dirty="0">
                <a:latin typeface="Arial"/>
                <a:cs typeface="Arial"/>
              </a:rPr>
              <a:t>trực tiếp với </a:t>
            </a:r>
            <a:r>
              <a:rPr sz="2400" spc="-5" dirty="0">
                <a:latin typeface="Arial"/>
                <a:cs typeface="Arial"/>
              </a:rPr>
              <a:t>người bệnh do nCoV  (NVYT, người nhà, người </a:t>
            </a:r>
            <a:r>
              <a:rPr sz="2400" dirty="0">
                <a:latin typeface="Arial"/>
                <a:cs typeface="Arial"/>
              </a:rPr>
              <a:t>thăm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hỏi…).</a:t>
            </a:r>
            <a:endParaRPr sz="2400">
              <a:latin typeface="Arial"/>
              <a:cs typeface="Arial"/>
            </a:endParaRPr>
          </a:p>
          <a:p>
            <a:pPr marL="355600" marR="208279">
              <a:lnSpc>
                <a:spcPct val="150100"/>
              </a:lnSpc>
              <a:spcBef>
                <a:spcPts val="575"/>
              </a:spcBef>
              <a:buFont typeface="Arial"/>
              <a:buChar char="-"/>
              <a:tabLst>
                <a:tab pos="541655" algn="l"/>
              </a:tabLst>
            </a:pPr>
            <a:r>
              <a:rPr sz="2400" b="1" spc="-5" dirty="0">
                <a:latin typeface="Arial"/>
                <a:cs typeface="Arial"/>
              </a:rPr>
              <a:t>Lâm sàng: </a:t>
            </a:r>
            <a:r>
              <a:rPr sz="2400" spc="-5" dirty="0">
                <a:latin typeface="Arial"/>
                <a:cs typeface="Arial"/>
              </a:rPr>
              <a:t>Có </a:t>
            </a:r>
            <a:r>
              <a:rPr sz="2400" dirty="0">
                <a:latin typeface="Arial"/>
                <a:cs typeface="Arial"/>
              </a:rPr>
              <a:t>sốt, ho, khó thở </a:t>
            </a:r>
            <a:r>
              <a:rPr sz="2400" spc="-5" dirty="0">
                <a:latin typeface="Arial"/>
                <a:cs typeface="Arial"/>
              </a:rPr>
              <a:t>hoặc </a:t>
            </a:r>
            <a:r>
              <a:rPr sz="2400" dirty="0">
                <a:latin typeface="Arial"/>
                <a:cs typeface="Arial"/>
              </a:rPr>
              <a:t>XQ, </a:t>
            </a:r>
            <a:r>
              <a:rPr sz="2400" spc="-5" dirty="0">
                <a:latin typeface="Arial"/>
                <a:cs typeface="Arial"/>
              </a:rPr>
              <a:t>giải phẫu bệnh  phù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hợp.</a:t>
            </a:r>
            <a:endParaRPr sz="2400">
              <a:latin typeface="Arial"/>
              <a:cs typeface="Arial"/>
            </a:endParaRPr>
          </a:p>
          <a:p>
            <a:pPr marL="355600" marR="110489" indent="-342900">
              <a:lnSpc>
                <a:spcPct val="1501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Và không có xét </a:t>
            </a:r>
            <a:r>
              <a:rPr sz="2400" b="1" dirty="0">
                <a:latin typeface="Arial"/>
                <a:cs typeface="Arial"/>
              </a:rPr>
              <a:t>nghiệm </a:t>
            </a:r>
            <a:r>
              <a:rPr sz="2400" b="1" spc="-5" dirty="0">
                <a:latin typeface="Arial"/>
                <a:cs typeface="Arial"/>
              </a:rPr>
              <a:t>chẩn đoán </a:t>
            </a:r>
            <a:r>
              <a:rPr sz="2400" spc="-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không </a:t>
            </a:r>
            <a:r>
              <a:rPr sz="2400" spc="-5" dirty="0">
                <a:latin typeface="Arial"/>
                <a:cs typeface="Arial"/>
              </a:rPr>
              <a:t>lấy được  bệnh phẩm và không lý giải được do nguyên nhân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khác.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58671"/>
            <a:ext cx="6261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sz="3200"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BỘ Y</a:t>
            </a:r>
            <a:r>
              <a:rPr sz="3200" b="0" spc="-42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EBEBEB"/>
                </a:solidFill>
                <a:latin typeface="Arial"/>
                <a:cs typeface="Arial"/>
              </a:rPr>
              <a:t>TẾ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3932" y="2556509"/>
            <a:ext cx="8604885" cy="3152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30175" indent="-342900">
              <a:lnSpc>
                <a:spcPct val="8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. Quyết định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số 125/QĐ-BYT ngày 16/01/2020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việc Ban  hành Hướng dẫn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chẩn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đoán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và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điều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trị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bệnh viêm phổi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cấp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do chủng Corona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mới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(nCoV): gồm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các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triệu chứng lâm  sàng,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xác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định ca bệnh, bằng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chứng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dịch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tễ và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lâm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sàng và  các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biện pháp điều</a:t>
            </a:r>
            <a:r>
              <a:rPr sz="2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trị.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  <a:tabLst>
                <a:tab pos="354965" algn="l"/>
                <a:tab pos="5831840" algn="l"/>
              </a:tabLst>
            </a:pPr>
            <a:r>
              <a:rPr sz="1900" spc="15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B31166"/>
                </a:solidFill>
                <a:latin typeface="Times New Roman"/>
                <a:cs typeface="Times New Roman"/>
              </a:rPr>
              <a:t>	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Quyết định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số 156 QĐ-BYT ngày 20/01/2020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việc Ban  hành Kế hoạch hành động đáp</a:t>
            </a:r>
            <a:r>
              <a:rPr sz="24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ứng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với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bệnh viêm phổi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cấp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chủng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Corona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mới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(nCoV): nội dung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việc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và các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giải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pháp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thực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hiện,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phân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nhiệm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vụ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cho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các cơ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quan đơn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vị  trong toàn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ngành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 tế và các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Sở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 tế các</a:t>
            </a:r>
            <a:r>
              <a:rPr sz="24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tỉnh.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4642" y="709073"/>
            <a:ext cx="8449945" cy="2112645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6.3.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Chẩn đoán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ca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bệnh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khẳng</a:t>
            </a:r>
            <a:r>
              <a:rPr sz="32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định</a:t>
            </a:r>
            <a:endParaRPr sz="3200">
              <a:latin typeface="Arial"/>
              <a:cs typeface="Arial"/>
            </a:endParaRPr>
          </a:p>
          <a:p>
            <a:pPr marL="734695" marR="5080" indent="-542925">
              <a:lnSpc>
                <a:spcPct val="150000"/>
              </a:lnSpc>
              <a:spcBef>
                <a:spcPts val="270"/>
              </a:spcBef>
            </a:pPr>
            <a:r>
              <a:rPr sz="2800" spc="-5" dirty="0">
                <a:latin typeface="Arial"/>
                <a:cs typeface="Arial"/>
              </a:rPr>
              <a:t>là ca bệnh </a:t>
            </a:r>
            <a:r>
              <a:rPr sz="2800" dirty="0">
                <a:latin typeface="Arial"/>
                <a:cs typeface="Arial"/>
              </a:rPr>
              <a:t>có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sốt, ho, </a:t>
            </a:r>
            <a:r>
              <a:rPr sz="2800" spc="-10" dirty="0">
                <a:solidFill>
                  <a:srgbClr val="00AF50"/>
                </a:solidFill>
                <a:latin typeface="Arial"/>
                <a:cs typeface="Arial"/>
              </a:rPr>
              <a:t>khó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thở </a:t>
            </a:r>
            <a:r>
              <a:rPr sz="2800" dirty="0">
                <a:latin typeface="Arial"/>
                <a:cs typeface="Arial"/>
              </a:rPr>
              <a:t>kèm </a:t>
            </a:r>
            <a:r>
              <a:rPr sz="2800" spc="-20" dirty="0">
                <a:latin typeface="Arial"/>
                <a:cs typeface="Arial"/>
              </a:rPr>
              <a:t>yếu </a:t>
            </a:r>
            <a:r>
              <a:rPr sz="2800" spc="-5" dirty="0">
                <a:latin typeface="Arial"/>
                <a:cs typeface="Arial"/>
              </a:rPr>
              <a:t>tố dịch tễ  </a:t>
            </a:r>
            <a:r>
              <a:rPr sz="2800" dirty="0">
                <a:latin typeface="Arial"/>
                <a:cs typeface="Arial"/>
              </a:rPr>
              <a:t>và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xét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nghiệm RT-PCR </a:t>
            </a:r>
            <a:r>
              <a:rPr sz="2800" spc="-15" dirty="0">
                <a:solidFill>
                  <a:srgbClr val="00AF50"/>
                </a:solidFill>
                <a:latin typeface="Arial"/>
                <a:cs typeface="Arial"/>
              </a:rPr>
              <a:t>dƣơng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tính với</a:t>
            </a:r>
            <a:r>
              <a:rPr sz="2800" spc="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Arial"/>
                <a:cs typeface="Arial"/>
              </a:rPr>
              <a:t>nCoV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3570633"/>
            <a:ext cx="7948930" cy="261366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6.4.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Chẩn đoán phân</a:t>
            </a:r>
            <a:r>
              <a:rPr sz="28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biệt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95"/>
              </a:spcBef>
            </a:pP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Nhiễm </a:t>
            </a:r>
            <a:r>
              <a:rPr sz="2400" dirty="0">
                <a:latin typeface="Arial"/>
                <a:cs typeface="Arial"/>
              </a:rPr>
              <a:t>cúm, á cúm, </a:t>
            </a:r>
            <a:r>
              <a:rPr sz="2400" spc="-5" dirty="0">
                <a:latin typeface="Arial"/>
                <a:cs typeface="Arial"/>
              </a:rPr>
              <a:t>rhinovirus, myxovirus,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adenovirus.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Nhiễm </a:t>
            </a:r>
            <a:r>
              <a:rPr sz="2400" spc="-5" dirty="0">
                <a:latin typeface="Arial"/>
                <a:cs typeface="Arial"/>
              </a:rPr>
              <a:t>coronavirus </a:t>
            </a:r>
            <a:r>
              <a:rPr sz="2400" dirty="0">
                <a:latin typeface="Arial"/>
                <a:cs typeface="Arial"/>
              </a:rPr>
              <a:t>thông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thường.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Viêm phổi do SARS-CoV,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MERS-CoV.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Viêm phổi do vi </a:t>
            </a:r>
            <a:r>
              <a:rPr sz="2400" dirty="0">
                <a:latin typeface="Arial"/>
                <a:cs typeface="Arial"/>
              </a:rPr>
              <a:t>khuẩn không </a:t>
            </a:r>
            <a:r>
              <a:rPr sz="2400" spc="-5" dirty="0">
                <a:latin typeface="Arial"/>
                <a:cs typeface="Arial"/>
              </a:rPr>
              <a:t>điển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hình.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41014" y="2665552"/>
            <a:ext cx="2216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7. ĐIỀU</a:t>
            </a:r>
            <a:r>
              <a:rPr sz="3200" spc="-1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TRỊ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140" y="673049"/>
            <a:ext cx="8348345" cy="452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7. 1.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Nguyên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tắc điều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trị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50100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Ca bệnh nghi ngờ cần </a:t>
            </a:r>
            <a:r>
              <a:rPr sz="2400" b="1" spc="-15" dirty="0">
                <a:latin typeface="Arial"/>
                <a:cs typeface="Arial"/>
              </a:rPr>
              <a:t>đƣợc </a:t>
            </a:r>
            <a:r>
              <a:rPr sz="2400" b="1" spc="-5" dirty="0">
                <a:latin typeface="Arial"/>
                <a:cs typeface="Arial"/>
              </a:rPr>
              <a:t>khám </a:t>
            </a:r>
            <a:r>
              <a:rPr sz="2400" b="1" dirty="0">
                <a:latin typeface="Arial"/>
                <a:cs typeface="Arial"/>
              </a:rPr>
              <a:t>ở </a:t>
            </a:r>
            <a:r>
              <a:rPr sz="2400" b="1" spc="-5" dirty="0">
                <a:latin typeface="Arial"/>
                <a:cs typeface="Arial"/>
              </a:rPr>
              <a:t>khu vực riêng của  bệnh viện, </a:t>
            </a:r>
            <a:r>
              <a:rPr sz="2400" b="1" dirty="0">
                <a:latin typeface="Arial"/>
                <a:cs typeface="Arial"/>
              </a:rPr>
              <a:t>lấy </a:t>
            </a:r>
            <a:r>
              <a:rPr sz="2400" b="1" spc="-5" dirty="0">
                <a:latin typeface="Arial"/>
                <a:cs typeface="Arial"/>
              </a:rPr>
              <a:t>bệnh phẩm để xét </a:t>
            </a:r>
            <a:r>
              <a:rPr sz="2400" b="1" dirty="0">
                <a:latin typeface="Arial"/>
                <a:cs typeface="Arial"/>
              </a:rPr>
              <a:t>nghiệm </a:t>
            </a:r>
            <a:r>
              <a:rPr sz="2400" b="1" spc="-5" dirty="0">
                <a:latin typeface="Arial"/>
                <a:cs typeface="Arial"/>
              </a:rPr>
              <a:t>khẳng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định.</a:t>
            </a:r>
            <a:endParaRPr sz="2400">
              <a:latin typeface="Arial"/>
              <a:cs typeface="Arial"/>
            </a:endParaRPr>
          </a:p>
          <a:p>
            <a:pPr marL="355600" marR="45720" indent="-343535">
              <a:lnSpc>
                <a:spcPct val="1501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Mọi </a:t>
            </a: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trƣờng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hợp </a:t>
            </a: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đƣợc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phát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hiện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bị bệnh đều phải nhập  viện và cách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ly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hoàn</a:t>
            </a:r>
            <a:r>
              <a:rPr sz="24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toàn.</a:t>
            </a:r>
            <a:endParaRPr sz="2400">
              <a:latin typeface="Arial"/>
              <a:cs typeface="Arial"/>
            </a:endParaRPr>
          </a:p>
          <a:p>
            <a:pPr marL="355600" marR="82550" indent="-343535">
              <a:lnSpc>
                <a:spcPct val="1501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Hiện nay </a:t>
            </a:r>
            <a:r>
              <a:rPr sz="2400" b="1" spc="-20" dirty="0">
                <a:latin typeface="Arial"/>
                <a:cs typeface="Arial"/>
              </a:rPr>
              <a:t>chƣa </a:t>
            </a:r>
            <a:r>
              <a:rPr sz="2400" b="1" spc="-5" dirty="0">
                <a:latin typeface="Arial"/>
                <a:cs typeface="Arial"/>
              </a:rPr>
              <a:t>có </a:t>
            </a:r>
            <a:r>
              <a:rPr sz="2400" b="1" dirty="0">
                <a:latin typeface="Arial"/>
                <a:cs typeface="Arial"/>
              </a:rPr>
              <a:t>thuốc điều trị </a:t>
            </a:r>
            <a:r>
              <a:rPr sz="2400" b="1" spc="-5" dirty="0">
                <a:latin typeface="Arial"/>
                <a:cs typeface="Arial"/>
              </a:rPr>
              <a:t>đặc </a:t>
            </a:r>
            <a:r>
              <a:rPr sz="2400" b="1" dirty="0">
                <a:latin typeface="Arial"/>
                <a:cs typeface="Arial"/>
              </a:rPr>
              <a:t>hiệu, </a:t>
            </a:r>
            <a:r>
              <a:rPr sz="2400" b="1" spc="-5" dirty="0">
                <a:latin typeface="Arial"/>
                <a:cs typeface="Arial"/>
              </a:rPr>
              <a:t>chủ </a:t>
            </a:r>
            <a:r>
              <a:rPr sz="2400" b="1" spc="-15" dirty="0">
                <a:latin typeface="Arial"/>
                <a:cs typeface="Arial"/>
              </a:rPr>
              <a:t>yếu </a:t>
            </a:r>
            <a:r>
              <a:rPr sz="2400" b="1" dirty="0">
                <a:latin typeface="Arial"/>
                <a:cs typeface="Arial"/>
              </a:rPr>
              <a:t>điều  trị triệu </a:t>
            </a:r>
            <a:r>
              <a:rPr sz="2400" b="1" spc="-5" dirty="0">
                <a:latin typeface="Arial"/>
                <a:cs typeface="Arial"/>
              </a:rPr>
              <a:t>chứng, phát </a:t>
            </a:r>
            <a:r>
              <a:rPr sz="2400" b="1" dirty="0">
                <a:latin typeface="Arial"/>
                <a:cs typeface="Arial"/>
              </a:rPr>
              <a:t>hiện </a:t>
            </a:r>
            <a:r>
              <a:rPr sz="2400" b="1" spc="-5" dirty="0">
                <a:latin typeface="Arial"/>
                <a:cs typeface="Arial"/>
              </a:rPr>
              <a:t>và xử </a:t>
            </a:r>
            <a:r>
              <a:rPr sz="2400" b="1" dirty="0">
                <a:latin typeface="Arial"/>
                <a:cs typeface="Arial"/>
              </a:rPr>
              <a:t>trí </a:t>
            </a:r>
            <a:r>
              <a:rPr sz="2400" b="1" spc="-5" dirty="0">
                <a:latin typeface="Arial"/>
                <a:cs typeface="Arial"/>
              </a:rPr>
              <a:t>kịp </a:t>
            </a:r>
            <a:r>
              <a:rPr sz="2400" b="1" dirty="0">
                <a:latin typeface="Arial"/>
                <a:cs typeface="Arial"/>
              </a:rPr>
              <a:t>thời tình trạng  </a:t>
            </a:r>
            <a:r>
              <a:rPr sz="2400" b="1" spc="-5" dirty="0">
                <a:latin typeface="Arial"/>
                <a:cs typeface="Arial"/>
              </a:rPr>
              <a:t>suy hô hấp và suy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thận.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7340" y="161036"/>
            <a:ext cx="5834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7.2.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Điều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trị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cơ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chế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bệnh</a:t>
            </a:r>
            <a:r>
              <a:rPr sz="2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sinh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883665"/>
            <a:ext cx="8625205" cy="578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4860" lvl="2" indent="-77279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84860" algn="l"/>
                <a:tab pos="785495" algn="l"/>
              </a:tabLst>
            </a:pPr>
            <a:r>
              <a:rPr sz="2000" b="1" spc="-5" dirty="0">
                <a:latin typeface="Arial"/>
                <a:cs typeface="Arial"/>
              </a:rPr>
              <a:t>Điều </a:t>
            </a:r>
            <a:r>
              <a:rPr sz="2000" b="1" dirty="0">
                <a:latin typeface="Arial"/>
                <a:cs typeface="Arial"/>
              </a:rPr>
              <a:t>trị triệu </a:t>
            </a:r>
            <a:r>
              <a:rPr sz="2000" b="1" spc="-5" dirty="0">
                <a:latin typeface="Arial"/>
                <a:cs typeface="Arial"/>
              </a:rPr>
              <a:t>chứng</a:t>
            </a:r>
            <a:r>
              <a:rPr sz="2000" spc="-5" dirty="0">
                <a:latin typeface="Arial"/>
                <a:cs typeface="Arial"/>
              </a:rPr>
              <a:t>: Sốt, </a:t>
            </a:r>
            <a:r>
              <a:rPr sz="2000" dirty="0">
                <a:latin typeface="Arial"/>
                <a:cs typeface="Arial"/>
              </a:rPr>
              <a:t>ho, khó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thở</a:t>
            </a:r>
            <a:endParaRPr sz="2000">
              <a:latin typeface="Arial"/>
              <a:cs typeface="Arial"/>
            </a:endParaRPr>
          </a:p>
          <a:p>
            <a:pPr marL="715010" lvl="2" indent="-702945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715645" algn="l"/>
              </a:tabLst>
            </a:pPr>
            <a:r>
              <a:rPr sz="2000" b="1" dirty="0">
                <a:latin typeface="Arial"/>
                <a:cs typeface="Arial"/>
              </a:rPr>
              <a:t>Dinh </a:t>
            </a:r>
            <a:r>
              <a:rPr sz="2000" b="1" spc="-5" dirty="0">
                <a:latin typeface="Arial"/>
                <a:cs typeface="Arial"/>
              </a:rPr>
              <a:t>dƣỡng, </a:t>
            </a:r>
            <a:r>
              <a:rPr sz="2000" b="1" dirty="0">
                <a:latin typeface="Arial"/>
                <a:cs typeface="Arial"/>
              </a:rPr>
              <a:t>điều </a:t>
            </a:r>
            <a:r>
              <a:rPr sz="2000" b="1" spc="-5" dirty="0">
                <a:latin typeface="Arial"/>
                <a:cs typeface="Arial"/>
              </a:rPr>
              <a:t>chỉnh </a:t>
            </a:r>
            <a:r>
              <a:rPr sz="2000" b="1" dirty="0">
                <a:latin typeface="Arial"/>
                <a:cs typeface="Arial"/>
              </a:rPr>
              <a:t>rối loại </a:t>
            </a:r>
            <a:r>
              <a:rPr sz="2000" b="1" spc="-10" dirty="0">
                <a:latin typeface="Arial"/>
                <a:cs typeface="Arial"/>
              </a:rPr>
              <a:t>nƣớc </a:t>
            </a:r>
            <a:r>
              <a:rPr sz="2000" b="1" spc="-15" dirty="0">
                <a:latin typeface="Arial"/>
                <a:cs typeface="Arial"/>
              </a:rPr>
              <a:t>và </a:t>
            </a:r>
            <a:r>
              <a:rPr sz="2000" b="1" dirty="0">
                <a:latin typeface="Arial"/>
                <a:cs typeface="Arial"/>
              </a:rPr>
              <a:t>điện </a:t>
            </a:r>
            <a:r>
              <a:rPr sz="2000" b="1" spc="-5" dirty="0">
                <a:latin typeface="Arial"/>
                <a:cs typeface="Arial"/>
              </a:rPr>
              <a:t>giải: </a:t>
            </a:r>
            <a:r>
              <a:rPr sz="2000" dirty="0">
                <a:latin typeface="Arial"/>
                <a:cs typeface="Arial"/>
              </a:rPr>
              <a:t>Đảm bảo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đủ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dinh dưỡng cho người bệnh; uống </a:t>
            </a:r>
            <a:r>
              <a:rPr sz="2000" spc="-5" dirty="0">
                <a:latin typeface="Arial"/>
                <a:cs typeface="Arial"/>
              </a:rPr>
              <a:t>nhiều </a:t>
            </a:r>
            <a:r>
              <a:rPr sz="2000" dirty="0">
                <a:latin typeface="Arial"/>
                <a:cs typeface="Arial"/>
              </a:rPr>
              <a:t>nước hoa quả, truyền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dịch.</a:t>
            </a:r>
            <a:endParaRPr sz="2000">
              <a:latin typeface="Arial"/>
              <a:cs typeface="Arial"/>
            </a:endParaRPr>
          </a:p>
          <a:p>
            <a:pPr marL="715010" lvl="2" indent="-702945">
              <a:lnSpc>
                <a:spcPct val="100000"/>
              </a:lnSpc>
              <a:spcBef>
                <a:spcPts val="1680"/>
              </a:spcBef>
              <a:buAutoNum type="arabicPeriod" startAt="3"/>
              <a:tabLst>
                <a:tab pos="715645" algn="l"/>
              </a:tabLst>
            </a:pPr>
            <a:r>
              <a:rPr sz="2000" b="1" spc="-5" dirty="0">
                <a:latin typeface="Arial"/>
                <a:cs typeface="Arial"/>
              </a:rPr>
              <a:t>Điều </a:t>
            </a:r>
            <a:r>
              <a:rPr sz="2000" b="1" dirty="0">
                <a:latin typeface="Arial"/>
                <a:cs typeface="Arial"/>
              </a:rPr>
              <a:t>trị </a:t>
            </a:r>
            <a:r>
              <a:rPr sz="2000" b="1" spc="-5" dirty="0">
                <a:latin typeface="Arial"/>
                <a:cs typeface="Arial"/>
              </a:rPr>
              <a:t>hỗ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trợ:</a:t>
            </a:r>
            <a:endParaRPr sz="2000">
              <a:latin typeface="Arial"/>
              <a:cs typeface="Arial"/>
            </a:endParaRPr>
          </a:p>
          <a:p>
            <a:pPr marL="355600" marR="5080" lvl="3">
              <a:lnSpc>
                <a:spcPct val="150000"/>
              </a:lnSpc>
              <a:spcBef>
                <a:spcPts val="484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Trường hợp </a:t>
            </a:r>
            <a:r>
              <a:rPr sz="2000" spc="-5" dirty="0">
                <a:latin typeface="Arial"/>
                <a:cs typeface="Arial"/>
              </a:rPr>
              <a:t>nặng </a:t>
            </a:r>
            <a:r>
              <a:rPr sz="2000" dirty="0">
                <a:latin typeface="Arial"/>
                <a:cs typeface="Arial"/>
              </a:rPr>
              <a:t>cã thể dùng Gammaglobulin truyền </a:t>
            </a:r>
            <a:r>
              <a:rPr sz="2000" spc="-10" dirty="0">
                <a:latin typeface="Arial"/>
                <a:cs typeface="Arial"/>
              </a:rPr>
              <a:t>tĩnh </a:t>
            </a:r>
            <a:r>
              <a:rPr sz="2000" dirty="0">
                <a:latin typeface="Arial"/>
                <a:cs typeface="Arial"/>
              </a:rPr>
              <a:t>mạch với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liều  </a:t>
            </a:r>
            <a:r>
              <a:rPr sz="2000" dirty="0">
                <a:latin typeface="Arial"/>
                <a:cs typeface="Arial"/>
              </a:rPr>
              <a:t>200- 400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mg/kg.</a:t>
            </a:r>
            <a:endParaRPr sz="2000">
              <a:latin typeface="Arial"/>
              <a:cs typeface="Arial"/>
            </a:endParaRPr>
          </a:p>
          <a:p>
            <a:pPr marL="509270" lvl="3" indent="-154305">
              <a:lnSpc>
                <a:spcPct val="100000"/>
              </a:lnSpc>
              <a:spcBef>
                <a:spcPts val="1675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Kiểm soát </a:t>
            </a:r>
            <a:r>
              <a:rPr sz="2000" spc="-5" dirty="0">
                <a:latin typeface="Arial"/>
                <a:cs typeface="Arial"/>
              </a:rPr>
              <a:t>huyết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động</a:t>
            </a:r>
            <a:endParaRPr sz="2000">
              <a:latin typeface="Arial"/>
              <a:cs typeface="Arial"/>
            </a:endParaRPr>
          </a:p>
          <a:p>
            <a:pPr marL="509270" lvl="3" indent="-154305">
              <a:lnSpc>
                <a:spcPct val="100000"/>
              </a:lnSpc>
              <a:spcBef>
                <a:spcPts val="1685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Hỗ trợ chức năng thận khi có </a:t>
            </a:r>
            <a:r>
              <a:rPr sz="2000" spc="-5" dirty="0">
                <a:latin typeface="Arial"/>
                <a:cs typeface="Arial"/>
              </a:rPr>
              <a:t>biểu hiện </a:t>
            </a:r>
            <a:r>
              <a:rPr sz="2000" dirty="0">
                <a:latin typeface="Arial"/>
                <a:cs typeface="Arial"/>
              </a:rPr>
              <a:t>suy thận như: </a:t>
            </a:r>
            <a:r>
              <a:rPr sz="2000" spc="-5" dirty="0">
                <a:latin typeface="Arial"/>
                <a:cs typeface="Arial"/>
              </a:rPr>
              <a:t>lợi tiểu </a:t>
            </a:r>
            <a:r>
              <a:rPr sz="2000" dirty="0">
                <a:latin typeface="Arial"/>
                <a:cs typeface="Arial"/>
              </a:rPr>
              <a:t>hoặc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lọc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máu ngắt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quãng.</a:t>
            </a:r>
            <a:endParaRPr sz="2000">
              <a:latin typeface="Arial"/>
              <a:cs typeface="Arial"/>
            </a:endParaRPr>
          </a:p>
          <a:p>
            <a:pPr marL="355600" marR="223520" lvl="3">
              <a:lnSpc>
                <a:spcPct val="150000"/>
              </a:lnSpc>
              <a:spcBef>
                <a:spcPts val="484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Trường hợp bội </a:t>
            </a:r>
            <a:r>
              <a:rPr sz="2000" spc="-5" dirty="0">
                <a:latin typeface="Arial"/>
                <a:cs typeface="Arial"/>
              </a:rPr>
              <a:t>nhiễm </a:t>
            </a:r>
            <a:r>
              <a:rPr sz="2000" dirty="0">
                <a:latin typeface="Arial"/>
                <a:cs typeface="Arial"/>
              </a:rPr>
              <a:t>cần cho kháng sinh phổ rộng theo kinh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nghiệm  </a:t>
            </a:r>
            <a:r>
              <a:rPr sz="2000" dirty="0">
                <a:latin typeface="Arial"/>
                <a:cs typeface="Arial"/>
              </a:rPr>
              <a:t>mầm bệnh tại Bệnh </a:t>
            </a:r>
            <a:r>
              <a:rPr sz="2000" spc="-5" dirty="0">
                <a:latin typeface="Arial"/>
                <a:cs typeface="Arial"/>
              </a:rPr>
              <a:t>viện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đó.</a:t>
            </a:r>
            <a:endParaRPr sz="2000">
              <a:latin typeface="Arial"/>
              <a:cs typeface="Arial"/>
            </a:endParaRPr>
          </a:p>
          <a:p>
            <a:pPr marL="509270" lvl="3" indent="-154305">
              <a:lnSpc>
                <a:spcPct val="100000"/>
              </a:lnSpc>
              <a:spcBef>
                <a:spcPts val="1680"/>
              </a:spcBef>
              <a:buChar char="-"/>
              <a:tabLst>
                <a:tab pos="509905" algn="l"/>
              </a:tabLst>
            </a:pPr>
            <a:r>
              <a:rPr sz="2000" spc="-5" dirty="0">
                <a:latin typeface="Arial"/>
                <a:cs typeface="Arial"/>
              </a:rPr>
              <a:t>Điều </a:t>
            </a:r>
            <a:r>
              <a:rPr sz="2000" dirty="0">
                <a:latin typeface="Arial"/>
                <a:cs typeface="Arial"/>
              </a:rPr>
              <a:t>trị bệnh nền (nếu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có).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7340" y="161036"/>
            <a:ext cx="5834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7.2.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Điều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trị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cơ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chế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bệnh</a:t>
            </a:r>
            <a:r>
              <a:rPr sz="2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sinh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612495"/>
            <a:ext cx="8554085" cy="587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95"/>
              </a:spcBef>
            </a:pPr>
            <a:r>
              <a:rPr sz="2000" b="1" dirty="0">
                <a:latin typeface="Arial"/>
                <a:cs typeface="Arial"/>
              </a:rPr>
              <a:t>7.2.4.. </a:t>
            </a:r>
            <a:r>
              <a:rPr sz="2000" b="1" spc="-5" dirty="0">
                <a:latin typeface="Arial"/>
                <a:cs typeface="Arial"/>
              </a:rPr>
              <a:t>Điều </a:t>
            </a:r>
            <a:r>
              <a:rPr sz="2000" b="1" dirty="0">
                <a:latin typeface="Arial"/>
                <a:cs typeface="Arial"/>
              </a:rPr>
              <a:t>trị suy </a:t>
            </a:r>
            <a:r>
              <a:rPr sz="2000" b="1" spc="-5" dirty="0">
                <a:latin typeface="Arial"/>
                <a:cs typeface="Arial"/>
              </a:rPr>
              <a:t>hô </a:t>
            </a:r>
            <a:r>
              <a:rPr sz="2000" b="1" dirty="0">
                <a:latin typeface="Arial"/>
                <a:cs typeface="Arial"/>
              </a:rPr>
              <a:t>hấp: </a:t>
            </a:r>
            <a:r>
              <a:rPr sz="2000" dirty="0">
                <a:latin typeface="Arial"/>
                <a:cs typeface="Arial"/>
              </a:rPr>
              <a:t>Tùy thuộc mức độ suy hô hấp trên </a:t>
            </a:r>
            <a:r>
              <a:rPr sz="2000" spc="-5" dirty="0">
                <a:latin typeface="Arial"/>
                <a:cs typeface="Arial"/>
              </a:rPr>
              <a:t>lâm </a:t>
            </a:r>
            <a:r>
              <a:rPr sz="2000" dirty="0">
                <a:latin typeface="Arial"/>
                <a:cs typeface="Arial"/>
              </a:rPr>
              <a:t>sàng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để  chọn phương pháp hỗ trợ, cụ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thể.</a:t>
            </a:r>
            <a:endParaRPr sz="2000">
              <a:latin typeface="Arial"/>
              <a:cs typeface="Arial"/>
            </a:endParaRPr>
          </a:p>
          <a:p>
            <a:pPr marL="355600" marR="176530">
              <a:lnSpc>
                <a:spcPct val="150000"/>
              </a:lnSpc>
              <a:spcBef>
                <a:spcPts val="480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Mức độ nhẹ: cho thở Oxy hỗ trợ qua gọng kính múi, mặt nại hoặc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mặt  nạ có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túi.</a:t>
            </a:r>
            <a:endParaRPr sz="2000">
              <a:latin typeface="Arial"/>
              <a:cs typeface="Arial"/>
            </a:endParaRPr>
          </a:p>
          <a:p>
            <a:pPr marL="509270" indent="-154305">
              <a:lnSpc>
                <a:spcPct val="100000"/>
              </a:lnSpc>
              <a:spcBef>
                <a:spcPts val="1685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Mức độ trung </a:t>
            </a:r>
            <a:r>
              <a:rPr sz="2000" spc="-5" dirty="0">
                <a:latin typeface="Arial"/>
                <a:cs typeface="Arial"/>
              </a:rPr>
              <a:t>bình: </a:t>
            </a:r>
            <a:r>
              <a:rPr sz="2000" dirty="0">
                <a:latin typeface="Arial"/>
                <a:cs typeface="Arial"/>
              </a:rPr>
              <a:t>Có thể cho thở Oxy dòng cao qua mũi, thở máy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hỗ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trợ không xâm nhập (CPAP,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BiPAP).</a:t>
            </a:r>
            <a:endParaRPr sz="2000">
              <a:latin typeface="Arial"/>
              <a:cs typeface="Arial"/>
            </a:endParaRPr>
          </a:p>
          <a:p>
            <a:pPr marL="355600" marR="29209">
              <a:lnSpc>
                <a:spcPct val="150000"/>
              </a:lnSpc>
              <a:spcBef>
                <a:spcPts val="480"/>
              </a:spcBef>
              <a:buChar char="-"/>
              <a:tabLst>
                <a:tab pos="509905" algn="l"/>
              </a:tabLst>
            </a:pPr>
            <a:r>
              <a:rPr sz="2000" dirty="0">
                <a:latin typeface="Arial"/>
                <a:cs typeface="Arial"/>
              </a:rPr>
              <a:t>Mức độ nặng: Thông khí nhân tạo, trao đổi Oxy qua màng ngoài cơ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thể  (ECMO)</a:t>
            </a:r>
            <a:endParaRPr sz="2000">
              <a:latin typeface="Arial"/>
              <a:cs typeface="Arial"/>
            </a:endParaRPr>
          </a:p>
          <a:p>
            <a:pPr marL="784860" lvl="2" indent="-772795">
              <a:lnSpc>
                <a:spcPct val="100000"/>
              </a:lnSpc>
              <a:spcBef>
                <a:spcPts val="1680"/>
              </a:spcBef>
              <a:buAutoNum type="arabicPeriod" startAt="5"/>
              <a:tabLst>
                <a:tab pos="784860" algn="l"/>
                <a:tab pos="785495" algn="l"/>
              </a:tabLst>
            </a:pPr>
            <a:r>
              <a:rPr sz="2000" b="1" dirty="0">
                <a:latin typeface="Arial"/>
                <a:cs typeface="Arial"/>
              </a:rPr>
              <a:t>Tiêu </a:t>
            </a:r>
            <a:r>
              <a:rPr sz="2000" b="1" spc="-5" dirty="0">
                <a:latin typeface="Arial"/>
                <a:cs typeface="Arial"/>
              </a:rPr>
              <a:t>chuẩn 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viện:</a:t>
            </a:r>
            <a:endParaRPr sz="2000">
              <a:latin typeface="Arial"/>
              <a:cs typeface="Arial"/>
            </a:endParaRPr>
          </a:p>
          <a:p>
            <a:pPr marL="509270" lvl="3" indent="-154305">
              <a:lnSpc>
                <a:spcPct val="100000"/>
              </a:lnSpc>
              <a:spcBef>
                <a:spcPts val="1685"/>
              </a:spcBef>
              <a:buChar char="-"/>
              <a:tabLst>
                <a:tab pos="509905" algn="l"/>
              </a:tabLst>
            </a:pPr>
            <a:r>
              <a:rPr sz="2000" b="1" i="1" dirty="0">
                <a:latin typeface="Arial"/>
                <a:cs typeface="Arial"/>
              </a:rPr>
              <a:t>Hết </a:t>
            </a:r>
            <a:r>
              <a:rPr sz="2000" b="1" i="1" spc="-5" dirty="0">
                <a:latin typeface="Arial"/>
                <a:cs typeface="Arial"/>
              </a:rPr>
              <a:t>sốt ít </a:t>
            </a:r>
            <a:r>
              <a:rPr sz="2000" b="1" i="1" dirty="0">
                <a:latin typeface="Arial"/>
                <a:cs typeface="Arial"/>
              </a:rPr>
              <a:t>nhất 3</a:t>
            </a:r>
            <a:r>
              <a:rPr sz="2000" b="1" i="1" spc="-7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ngày</a:t>
            </a:r>
            <a:endParaRPr sz="2000">
              <a:latin typeface="Arial"/>
              <a:cs typeface="Arial"/>
            </a:endParaRPr>
          </a:p>
          <a:p>
            <a:pPr marL="355600" marR="306070" lvl="3">
              <a:lnSpc>
                <a:spcPct val="150000"/>
              </a:lnSpc>
              <a:spcBef>
                <a:spcPts val="480"/>
              </a:spcBef>
              <a:buChar char="-"/>
              <a:tabLst>
                <a:tab pos="509905" algn="l"/>
              </a:tabLst>
            </a:pPr>
            <a:r>
              <a:rPr sz="2000" b="1" i="1" dirty="0">
                <a:latin typeface="Arial"/>
                <a:cs typeface="Arial"/>
              </a:rPr>
              <a:t>Toàn trạng tốt, các xét </a:t>
            </a:r>
            <a:r>
              <a:rPr sz="2000" b="1" i="1" spc="-5" dirty="0">
                <a:latin typeface="Arial"/>
                <a:cs typeface="Arial"/>
              </a:rPr>
              <a:t>nghiệm </a:t>
            </a:r>
            <a:r>
              <a:rPr sz="2000" b="1" i="1" dirty="0">
                <a:latin typeface="Arial"/>
                <a:cs typeface="Arial"/>
              </a:rPr>
              <a:t>về bình thường; Xquang </a:t>
            </a:r>
            <a:r>
              <a:rPr sz="2000" b="1" i="1" spc="-5" dirty="0">
                <a:latin typeface="Arial"/>
                <a:cs typeface="Arial"/>
              </a:rPr>
              <a:t>phổi</a:t>
            </a:r>
            <a:r>
              <a:rPr sz="2000" b="1" i="1" spc="-1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cải  thiện.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363677"/>
            <a:ext cx="3234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8. PHÒNG</a:t>
            </a:r>
            <a:r>
              <a:rPr sz="3200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BỆNH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978788"/>
            <a:ext cx="7995920" cy="566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4825" lvl="1" indent="-492759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05459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Phòng lây nhiễm ngoài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cộng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đồng</a:t>
            </a:r>
            <a:endParaRPr sz="2000">
              <a:latin typeface="Arial"/>
              <a:cs typeface="Arial"/>
            </a:endParaRPr>
          </a:p>
          <a:p>
            <a:pPr marL="355600" marR="190500" lvl="2">
              <a:lnSpc>
                <a:spcPct val="150000"/>
              </a:lnSpc>
              <a:spcBef>
                <a:spcPts val="480"/>
              </a:spcBef>
              <a:buChar char="-"/>
              <a:tabLst>
                <a:tab pos="509905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Đeo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khẩu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trang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đến cơ sở y </a:t>
            </a:r>
            <a:r>
              <a:rPr sz="2000" spc="-5" dirty="0">
                <a:latin typeface="Arial"/>
                <a:cs typeface="Arial"/>
              </a:rPr>
              <a:t>tế </a:t>
            </a:r>
            <a:r>
              <a:rPr sz="2000" dirty="0">
                <a:latin typeface="Arial"/>
                <a:cs typeface="Arial"/>
              </a:rPr>
              <a:t>khám ngay khi có triệu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chứng  hô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hấp.</a:t>
            </a:r>
            <a:endParaRPr sz="2000">
              <a:latin typeface="Arial"/>
              <a:cs typeface="Arial"/>
            </a:endParaRPr>
          </a:p>
          <a:p>
            <a:pPr marL="509270" lvl="2" indent="-154305">
              <a:lnSpc>
                <a:spcPct val="100000"/>
              </a:lnSpc>
              <a:spcBef>
                <a:spcPts val="1685"/>
              </a:spcBef>
              <a:buChar char="-"/>
              <a:tabLst>
                <a:tab pos="509905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Vệ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sinh cá nhân: </a:t>
            </a:r>
            <a:r>
              <a:rPr sz="2000" dirty="0">
                <a:latin typeface="Arial"/>
                <a:cs typeface="Arial"/>
              </a:rPr>
              <a:t>Rửa tay sạch bằng </a:t>
            </a:r>
            <a:r>
              <a:rPr sz="2000" spc="-5" dirty="0">
                <a:latin typeface="Arial"/>
                <a:cs typeface="Arial"/>
              </a:rPr>
              <a:t>xà </a:t>
            </a:r>
            <a:r>
              <a:rPr sz="2000" dirty="0">
                <a:latin typeface="Arial"/>
                <a:cs typeface="Arial"/>
              </a:rPr>
              <a:t>phòng hoặc dung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dịch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50000"/>
              </a:lnSpc>
            </a:pPr>
            <a:r>
              <a:rPr sz="2000" dirty="0">
                <a:latin typeface="Arial"/>
                <a:cs typeface="Arial"/>
              </a:rPr>
              <a:t>có cồn, ho hắt hơi vào khăn </a:t>
            </a:r>
            <a:r>
              <a:rPr sz="2000" spc="-5" dirty="0">
                <a:latin typeface="Arial"/>
                <a:cs typeface="Arial"/>
              </a:rPr>
              <a:t>giấy </a:t>
            </a:r>
            <a:r>
              <a:rPr sz="2000" dirty="0">
                <a:latin typeface="Arial"/>
                <a:cs typeface="Arial"/>
              </a:rPr>
              <a:t>lau miệng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vứt vào thùng có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nắp  đậy, </a:t>
            </a:r>
            <a:r>
              <a:rPr sz="2000" dirty="0">
                <a:latin typeface="Arial"/>
                <a:cs typeface="Arial"/>
              </a:rPr>
              <a:t>uống nước đều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ăn đủ chat, không hút thuốc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lá.</a:t>
            </a:r>
            <a:endParaRPr sz="2000">
              <a:latin typeface="Arial"/>
              <a:cs typeface="Arial"/>
            </a:endParaRPr>
          </a:p>
          <a:p>
            <a:pPr marL="355600" marR="15875" lvl="2">
              <a:lnSpc>
                <a:spcPct val="150000"/>
              </a:lnSpc>
              <a:spcBef>
                <a:spcPts val="480"/>
              </a:spcBef>
              <a:buChar char="-"/>
              <a:tabLst>
                <a:tab pos="509905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Vệ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sinh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môi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trường: </a:t>
            </a:r>
            <a:r>
              <a:rPr sz="2000" dirty="0">
                <a:latin typeface="Arial"/>
                <a:cs typeface="Arial"/>
              </a:rPr>
              <a:t>duy trì thông khí nơi ở hoặc nơi </a:t>
            </a:r>
            <a:r>
              <a:rPr sz="2000" spc="-5" dirty="0">
                <a:latin typeface="Arial"/>
                <a:cs typeface="Arial"/>
              </a:rPr>
              <a:t>làm việc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tốt,  </a:t>
            </a:r>
            <a:r>
              <a:rPr sz="2000" dirty="0">
                <a:latin typeface="Arial"/>
                <a:cs typeface="Arial"/>
              </a:rPr>
              <a:t>tránh tiếp xúc </a:t>
            </a:r>
            <a:r>
              <a:rPr sz="2000" spc="-5" dirty="0">
                <a:latin typeface="Arial"/>
                <a:cs typeface="Arial"/>
              </a:rPr>
              <a:t>và tụ </a:t>
            </a:r>
            <a:r>
              <a:rPr sz="2000" dirty="0">
                <a:latin typeface="Arial"/>
                <a:cs typeface="Arial"/>
              </a:rPr>
              <a:t>tập nơi đông người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nơi không thoáng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khí,</a:t>
            </a:r>
            <a:endParaRPr sz="2000">
              <a:latin typeface="Arial"/>
              <a:cs typeface="Arial"/>
            </a:endParaRPr>
          </a:p>
          <a:p>
            <a:pPr marL="355600" marR="15748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hạn chế tiếp xúc với vật nuôi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động vật hoang dã, chủ động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tiêm  phòng vắc </a:t>
            </a:r>
            <a:r>
              <a:rPr sz="2000" spc="-5" dirty="0">
                <a:latin typeface="Arial"/>
                <a:cs typeface="Arial"/>
              </a:rPr>
              <a:t>xin </a:t>
            </a:r>
            <a:r>
              <a:rPr sz="2000" dirty="0">
                <a:latin typeface="Arial"/>
                <a:cs typeface="Arial"/>
              </a:rPr>
              <a:t>đầy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đủ.</a:t>
            </a:r>
            <a:endParaRPr sz="2000">
              <a:latin typeface="Arial"/>
              <a:cs typeface="Arial"/>
            </a:endParaRPr>
          </a:p>
          <a:p>
            <a:pPr marL="504825" lvl="1" indent="-492759">
              <a:lnSpc>
                <a:spcPct val="100000"/>
              </a:lnSpc>
              <a:spcBef>
                <a:spcPts val="1675"/>
              </a:spcBef>
              <a:buAutoNum type="arabicPeriod" startAt="2"/>
              <a:tabLst>
                <a:tab pos="505459" algn="l"/>
              </a:tabLst>
            </a:pPr>
            <a:r>
              <a:rPr sz="2000" b="1" dirty="0">
                <a:latin typeface="Arial"/>
                <a:cs typeface="Arial"/>
              </a:rPr>
              <a:t>Phòng lây nhiễm trong Bệnh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viện</a:t>
            </a:r>
            <a:endParaRPr sz="2000">
              <a:latin typeface="Arial"/>
              <a:cs typeface="Arial"/>
            </a:endParaRPr>
          </a:p>
          <a:p>
            <a:pPr marL="504825" lvl="1" indent="-492759">
              <a:lnSpc>
                <a:spcPct val="100000"/>
              </a:lnSpc>
              <a:spcBef>
                <a:spcPts val="1685"/>
              </a:spcBef>
              <a:buAutoNum type="arabicPeriod" startAt="2"/>
              <a:tabLst>
                <a:tab pos="505459" algn="l"/>
              </a:tabLst>
            </a:pPr>
            <a:r>
              <a:rPr sz="2000" b="1" dirty="0">
                <a:latin typeface="Arial"/>
                <a:cs typeface="Arial"/>
              </a:rPr>
              <a:t>Phòng bệnh đặc </a:t>
            </a:r>
            <a:r>
              <a:rPr sz="2000" b="1" spc="-5" dirty="0">
                <a:latin typeface="Arial"/>
                <a:cs typeface="Arial"/>
              </a:rPr>
              <a:t>hiệu: </a:t>
            </a:r>
            <a:r>
              <a:rPr sz="2000" b="1" spc="-10" dirty="0">
                <a:latin typeface="Arial"/>
                <a:cs typeface="Arial"/>
              </a:rPr>
              <a:t>chƣa </a:t>
            </a:r>
            <a:r>
              <a:rPr sz="2000" b="1" dirty="0">
                <a:latin typeface="Arial"/>
                <a:cs typeface="Arial"/>
              </a:rPr>
              <a:t>có </a:t>
            </a:r>
            <a:r>
              <a:rPr sz="2000" b="1" spc="-10" dirty="0">
                <a:latin typeface="Arial"/>
                <a:cs typeface="Arial"/>
              </a:rPr>
              <a:t>vắc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xin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363677"/>
            <a:ext cx="3234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50"/>
                </a:solidFill>
                <a:latin typeface="Arial"/>
                <a:cs typeface="Arial"/>
              </a:rPr>
              <a:t>8. PHÒNG</a:t>
            </a:r>
            <a:r>
              <a:rPr sz="3200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Arial"/>
                <a:cs typeface="Arial"/>
              </a:rPr>
              <a:t>BỆNH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288" y="1224229"/>
            <a:ext cx="8355330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</a:tabLst>
            </a:pPr>
            <a:r>
              <a:rPr sz="2400" b="1" spc="-5" dirty="0">
                <a:latin typeface="Arial"/>
                <a:cs typeface="Arial"/>
              </a:rPr>
              <a:t>Hãy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nhớ:	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VU HAN –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2700" marR="1740535">
              <a:lnSpc>
                <a:spcPct val="170000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: Vệ sinh cá nhân, vệ sinh tay </a:t>
            </a:r>
            <a:r>
              <a:rPr sz="2400" b="1" spc="-15" dirty="0">
                <a:latin typeface="Arial"/>
                <a:cs typeface="Arial"/>
              </a:rPr>
              <a:t>thƣờng </a:t>
            </a:r>
            <a:r>
              <a:rPr sz="2400" b="1" spc="-10" dirty="0">
                <a:latin typeface="Arial"/>
                <a:cs typeface="Arial"/>
              </a:rPr>
              <a:t>xuyên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: Uống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nhiều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nƣớc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và theo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dõi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thân nhiệt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H</a:t>
            </a:r>
            <a:r>
              <a:rPr sz="2400" b="1" spc="-5" dirty="0">
                <a:solidFill>
                  <a:srgbClr val="6B9434"/>
                </a:solidFill>
                <a:latin typeface="Arial"/>
                <a:cs typeface="Arial"/>
              </a:rPr>
              <a:t>: Hạn chế </a:t>
            </a:r>
            <a:r>
              <a:rPr sz="2400" b="1" spc="-20" dirty="0">
                <a:solidFill>
                  <a:srgbClr val="6B9434"/>
                </a:solidFill>
                <a:latin typeface="Arial"/>
                <a:cs typeface="Arial"/>
              </a:rPr>
              <a:t>đƣa </a:t>
            </a:r>
            <a:r>
              <a:rPr sz="2400" b="1" spc="-5" dirty="0">
                <a:solidFill>
                  <a:srgbClr val="6B9434"/>
                </a:solidFill>
                <a:latin typeface="Arial"/>
                <a:cs typeface="Arial"/>
              </a:rPr>
              <a:t>tay </a:t>
            </a:r>
            <a:r>
              <a:rPr sz="2400" b="1" dirty="0">
                <a:solidFill>
                  <a:srgbClr val="6B9434"/>
                </a:solidFill>
                <a:latin typeface="Arial"/>
                <a:cs typeface="Arial"/>
              </a:rPr>
              <a:t>lên </a:t>
            </a:r>
            <a:r>
              <a:rPr sz="2400" b="1" spc="-5" dirty="0">
                <a:solidFill>
                  <a:srgbClr val="6B9434"/>
                </a:solidFill>
                <a:latin typeface="Arial"/>
                <a:cs typeface="Arial"/>
              </a:rPr>
              <a:t>mặt, </a:t>
            </a:r>
            <a:r>
              <a:rPr sz="2400" b="1" dirty="0">
                <a:solidFill>
                  <a:srgbClr val="6B9434"/>
                </a:solidFill>
                <a:latin typeface="Arial"/>
                <a:cs typeface="Arial"/>
              </a:rPr>
              <a:t>hạn </a:t>
            </a:r>
            <a:r>
              <a:rPr sz="2400" b="1" spc="-5" dirty="0">
                <a:solidFill>
                  <a:srgbClr val="6B9434"/>
                </a:solidFill>
                <a:latin typeface="Arial"/>
                <a:cs typeface="Arial"/>
              </a:rPr>
              <a:t>chế </a:t>
            </a:r>
            <a:r>
              <a:rPr sz="2400" b="1" dirty="0">
                <a:solidFill>
                  <a:srgbClr val="6B9434"/>
                </a:solidFill>
                <a:latin typeface="Arial"/>
                <a:cs typeface="Arial"/>
              </a:rPr>
              <a:t>bắt</a:t>
            </a:r>
            <a:r>
              <a:rPr sz="2400" b="1" spc="-20" dirty="0">
                <a:solidFill>
                  <a:srgbClr val="6B943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B9434"/>
                </a:solidFill>
                <a:latin typeface="Arial"/>
                <a:cs typeface="Arial"/>
              </a:rPr>
              <a:t>tay</a:t>
            </a:r>
            <a:endParaRPr sz="2400">
              <a:latin typeface="Arial"/>
              <a:cs typeface="Arial"/>
            </a:endParaRPr>
          </a:p>
          <a:p>
            <a:pPr marL="355600" marR="472440" indent="-343535">
              <a:lnSpc>
                <a:spcPct val="15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6440A9"/>
                </a:solidFill>
                <a:latin typeface="Arial"/>
                <a:cs typeface="Arial"/>
              </a:rPr>
              <a:t>: Ai </a:t>
            </a:r>
            <a:r>
              <a:rPr sz="2400" b="1" dirty="0">
                <a:solidFill>
                  <a:srgbClr val="6440A9"/>
                </a:solidFill>
                <a:latin typeface="Arial"/>
                <a:cs typeface="Arial"/>
              </a:rPr>
              <a:t>bị hắt hơi, ho thì </a:t>
            </a:r>
            <a:r>
              <a:rPr sz="2400" b="1" spc="-5" dirty="0">
                <a:solidFill>
                  <a:srgbClr val="6440A9"/>
                </a:solidFill>
                <a:latin typeface="Arial"/>
                <a:cs typeface="Arial"/>
              </a:rPr>
              <a:t>che miệng </a:t>
            </a:r>
            <a:r>
              <a:rPr sz="2400" b="1" dirty="0">
                <a:solidFill>
                  <a:srgbClr val="6440A9"/>
                </a:solidFill>
                <a:latin typeface="Arial"/>
                <a:cs typeface="Arial"/>
              </a:rPr>
              <a:t>bằng </a:t>
            </a:r>
            <a:r>
              <a:rPr sz="2400" b="1" spc="-5" dirty="0">
                <a:solidFill>
                  <a:srgbClr val="6440A9"/>
                </a:solidFill>
                <a:latin typeface="Arial"/>
                <a:cs typeface="Arial"/>
              </a:rPr>
              <a:t>khăn </a:t>
            </a:r>
            <a:r>
              <a:rPr sz="2400" b="1" dirty="0">
                <a:solidFill>
                  <a:srgbClr val="6440A9"/>
                </a:solidFill>
                <a:latin typeface="Arial"/>
                <a:cs typeface="Arial"/>
              </a:rPr>
              <a:t>giấy</a:t>
            </a:r>
            <a:r>
              <a:rPr sz="2400" b="1" spc="-150" dirty="0">
                <a:solidFill>
                  <a:srgbClr val="6440A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440A9"/>
                </a:solidFill>
                <a:latin typeface="Arial"/>
                <a:cs typeface="Arial"/>
              </a:rPr>
              <a:t>hoặc  </a:t>
            </a:r>
            <a:r>
              <a:rPr sz="2400" b="1" spc="-10" dirty="0">
                <a:solidFill>
                  <a:srgbClr val="6440A9"/>
                </a:solidFill>
                <a:latin typeface="Arial"/>
                <a:cs typeface="Arial"/>
              </a:rPr>
              <a:t>khuỷu</a:t>
            </a:r>
            <a:r>
              <a:rPr sz="2400" b="1" spc="10" dirty="0">
                <a:solidFill>
                  <a:srgbClr val="6440A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440A9"/>
                </a:solidFill>
                <a:latin typeface="Arial"/>
                <a:cs typeface="Arial"/>
              </a:rPr>
              <a:t>tay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AFEF"/>
                </a:solidFill>
                <a:latin typeface="Arial"/>
                <a:cs typeface="Arial"/>
              </a:rPr>
              <a:t>: Nhớ 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đeo </a:t>
            </a:r>
            <a:r>
              <a:rPr sz="2400" b="1" spc="-5" dirty="0">
                <a:solidFill>
                  <a:srgbClr val="00AFEF"/>
                </a:solidFill>
                <a:latin typeface="Arial"/>
                <a:cs typeface="Arial"/>
              </a:rPr>
              <a:t>khẩu 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trang</a:t>
            </a:r>
            <a:r>
              <a:rPr sz="24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Arial"/>
                <a:cs typeface="Arial"/>
              </a:rPr>
              <a:t>khi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K: Không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tụ tập nơi đông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ngƣời,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không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tiếp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xúc với</a:t>
            </a:r>
            <a:r>
              <a:rPr sz="24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vật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nuôi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và súc vật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hoang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dã, không ăn thức ăn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chƣa</a:t>
            </a:r>
            <a:r>
              <a:rPr sz="2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chín.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612" y="344805"/>
            <a:ext cx="6123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8. </a:t>
            </a:r>
            <a:r>
              <a:rPr sz="3200" dirty="0">
                <a:latin typeface="Arial"/>
                <a:cs typeface="Arial"/>
              </a:rPr>
              <a:t>PHÒNG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BỆNH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5921" y="2366264"/>
            <a:ext cx="1207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sz="2400" b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Uống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0248" y="1935429"/>
            <a:ext cx="4065270" cy="399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94252" y="3919169"/>
            <a:ext cx="1762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VU HAN –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191" y="4848225"/>
            <a:ext cx="136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b="1" spc="-114" dirty="0">
                <a:solidFill>
                  <a:srgbClr val="642C49"/>
                </a:solidFill>
                <a:latin typeface="Times New Roman"/>
                <a:cs typeface="Times New Roman"/>
              </a:rPr>
              <a:t>: </a:t>
            </a:r>
            <a:r>
              <a:rPr sz="2400" b="1" spc="-5" dirty="0">
                <a:solidFill>
                  <a:srgbClr val="642C49"/>
                </a:solidFill>
                <a:latin typeface="Times New Roman"/>
                <a:cs typeface="Times New Roman"/>
              </a:rPr>
              <a:t>Vệ</a:t>
            </a:r>
            <a:r>
              <a:rPr sz="2400" b="1" spc="15" dirty="0">
                <a:solidFill>
                  <a:srgbClr val="642C4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42C49"/>
                </a:solidFill>
                <a:latin typeface="Times New Roman"/>
                <a:cs typeface="Times New Roman"/>
              </a:rPr>
              <a:t>sinh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7333" y="1346961"/>
            <a:ext cx="151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6B9434"/>
                </a:solidFill>
                <a:latin typeface="Times New Roman"/>
                <a:cs typeface="Times New Roman"/>
              </a:rPr>
              <a:t>: Hạn</a:t>
            </a:r>
            <a:r>
              <a:rPr sz="2400" b="1" spc="-100" dirty="0">
                <a:solidFill>
                  <a:srgbClr val="6B943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B9434"/>
                </a:solidFill>
                <a:latin typeface="Times New Roman"/>
                <a:cs typeface="Times New Roman"/>
              </a:rPr>
              <a:t>chế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1429" y="2380310"/>
            <a:ext cx="2118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6440A9"/>
                </a:solidFill>
                <a:latin typeface="Times New Roman"/>
                <a:cs typeface="Times New Roman"/>
              </a:rPr>
              <a:t>: </a:t>
            </a:r>
            <a:r>
              <a:rPr sz="2400" b="1" dirty="0">
                <a:solidFill>
                  <a:srgbClr val="6440A9"/>
                </a:solidFill>
                <a:latin typeface="Times New Roman"/>
                <a:cs typeface="Times New Roman"/>
              </a:rPr>
              <a:t>Ai </a:t>
            </a:r>
            <a:r>
              <a:rPr sz="2400" b="1" spc="-5" dirty="0">
                <a:solidFill>
                  <a:srgbClr val="6440A9"/>
                </a:solidFill>
                <a:latin typeface="Times New Roman"/>
                <a:cs typeface="Times New Roman"/>
              </a:rPr>
              <a:t>ho/hắt</a:t>
            </a:r>
            <a:r>
              <a:rPr sz="2400" b="1" spc="-200" dirty="0">
                <a:solidFill>
                  <a:srgbClr val="6440A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440A9"/>
                </a:solidFill>
                <a:latin typeface="Times New Roman"/>
                <a:cs typeface="Times New Roman"/>
              </a:rPr>
              <a:t>hơi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8009" y="4809870"/>
            <a:ext cx="981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:</a:t>
            </a:r>
            <a:r>
              <a:rPr sz="2400" b="1" spc="-8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Nhớ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9605" y="6032703"/>
            <a:ext cx="67335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7220" marR="5080" indent="-18751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K: Không tụ tập, không tiếp xúc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vật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nuôi và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súc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vật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hoang</a:t>
            </a:r>
            <a:r>
              <a:rPr sz="2000" b="1" spc="-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dã,  không ăn thức ăn chưa</a:t>
            </a:r>
            <a:r>
              <a:rPr sz="20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chín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0"/>
            <a:ext cx="6134100" cy="99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930" cy="990600"/>
          </a:xfrm>
          <a:custGeom>
            <a:avLst/>
            <a:gdLst/>
            <a:ahLst/>
            <a:cxnLst/>
            <a:rect l="l" t="t" r="r" b="b"/>
            <a:pathLst>
              <a:path w="201930" h="990600">
                <a:moveTo>
                  <a:pt x="0" y="990600"/>
                </a:moveTo>
                <a:lnTo>
                  <a:pt x="201612" y="990600"/>
                </a:lnTo>
                <a:lnTo>
                  <a:pt x="20161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92600"/>
            <a:ext cx="201930" cy="485775"/>
          </a:xfrm>
          <a:custGeom>
            <a:avLst/>
            <a:gdLst/>
            <a:ahLst/>
            <a:cxnLst/>
            <a:rect l="l" t="t" r="r" b="b"/>
            <a:pathLst>
              <a:path w="201930" h="485775">
                <a:moveTo>
                  <a:pt x="0" y="485775"/>
                </a:moveTo>
                <a:lnTo>
                  <a:pt x="201612" y="485775"/>
                </a:lnTo>
                <a:lnTo>
                  <a:pt x="201612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75337"/>
            <a:ext cx="201930" cy="982980"/>
          </a:xfrm>
          <a:custGeom>
            <a:avLst/>
            <a:gdLst/>
            <a:ahLst/>
            <a:cxnLst/>
            <a:rect l="l" t="t" r="r" b="b"/>
            <a:pathLst>
              <a:path w="201930" h="982979">
                <a:moveTo>
                  <a:pt x="0" y="982662"/>
                </a:moveTo>
                <a:lnTo>
                  <a:pt x="201612" y="982662"/>
                </a:lnTo>
                <a:lnTo>
                  <a:pt x="201612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BB6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75337"/>
            <a:ext cx="201930" cy="577850"/>
          </a:xfrm>
          <a:custGeom>
            <a:avLst/>
            <a:gdLst/>
            <a:ahLst/>
            <a:cxnLst/>
            <a:rect l="l" t="t" r="r" b="b"/>
            <a:pathLst>
              <a:path w="201930" h="577850">
                <a:moveTo>
                  <a:pt x="0" y="577850"/>
                </a:moveTo>
                <a:lnTo>
                  <a:pt x="201612" y="577850"/>
                </a:lnTo>
                <a:lnTo>
                  <a:pt x="201612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5350"/>
            <a:ext cx="201930" cy="69850"/>
          </a:xfrm>
          <a:custGeom>
            <a:avLst/>
            <a:gdLst/>
            <a:ahLst/>
            <a:cxnLst/>
            <a:rect l="l" t="t" r="r" b="b"/>
            <a:pathLst>
              <a:path w="201930" h="69850">
                <a:moveTo>
                  <a:pt x="0" y="69850"/>
                </a:moveTo>
                <a:lnTo>
                  <a:pt x="201612" y="69850"/>
                </a:lnTo>
                <a:lnTo>
                  <a:pt x="20161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702C4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0600"/>
            <a:ext cx="201930" cy="3302000"/>
          </a:xfrm>
          <a:custGeom>
            <a:avLst/>
            <a:gdLst/>
            <a:ahLst/>
            <a:cxnLst/>
            <a:rect l="l" t="t" r="r" b="b"/>
            <a:pathLst>
              <a:path w="201930" h="3302000">
                <a:moveTo>
                  <a:pt x="0" y="3302000"/>
                </a:moveTo>
                <a:lnTo>
                  <a:pt x="201612" y="3302000"/>
                </a:lnTo>
                <a:lnTo>
                  <a:pt x="201612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solidFill>
            <a:srgbClr val="702C4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63"/>
            <a:ext cx="3400424" cy="99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37154" y="2941446"/>
            <a:ext cx="26517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dirty="0">
                <a:solidFill>
                  <a:srgbClr val="00AF50"/>
                </a:solidFill>
                <a:latin typeface="Times New Roman"/>
                <a:cs typeface="Times New Roman"/>
              </a:rPr>
              <a:t>CẢM</a:t>
            </a:r>
            <a:r>
              <a:rPr sz="4800" i="1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4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ƠN!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513" y="388442"/>
            <a:ext cx="8555355" cy="30714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065" marR="5080" indent="1270" algn="ctr">
              <a:lnSpc>
                <a:spcPts val="5830"/>
              </a:lnSpc>
              <a:spcBef>
                <a:spcPts val="835"/>
              </a:spcBef>
            </a:pP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Một số </a:t>
            </a:r>
            <a:r>
              <a:rPr sz="5400" i="1" dirty="0">
                <a:solidFill>
                  <a:srgbClr val="FF0000"/>
                </a:solidFill>
                <a:latin typeface="Arial"/>
                <a:cs typeface="Arial"/>
              </a:rPr>
              <a:t>biện pháp </a:t>
            </a: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vệ </a:t>
            </a:r>
            <a:r>
              <a:rPr sz="5400" i="1" dirty="0">
                <a:solidFill>
                  <a:srgbClr val="FF0000"/>
                </a:solidFill>
                <a:latin typeface="Arial"/>
                <a:cs typeface="Arial"/>
              </a:rPr>
              <a:t>sinh  </a:t>
            </a: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trong dự phòng viêm phổi  cấp </a:t>
            </a:r>
            <a:r>
              <a:rPr sz="5400" i="1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endParaRPr sz="5400">
              <a:latin typeface="Arial"/>
              <a:cs typeface="Arial"/>
            </a:endParaRPr>
          </a:p>
          <a:p>
            <a:pPr marL="635" algn="ctr">
              <a:lnSpc>
                <a:spcPts val="5750"/>
              </a:lnSpc>
              <a:tabLst>
                <a:tab pos="4471035" algn="l"/>
                <a:tab pos="5461635" algn="l"/>
              </a:tabLst>
            </a:pPr>
            <a:r>
              <a:rPr sz="5400" i="1" spc="-45" dirty="0">
                <a:solidFill>
                  <a:srgbClr val="FF0000"/>
                </a:solidFill>
                <a:latin typeface="Arial"/>
                <a:cs typeface="Arial"/>
              </a:rPr>
              <a:t>Virus</a:t>
            </a:r>
            <a:r>
              <a:rPr sz="54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Corona	</a:t>
            </a:r>
            <a:r>
              <a:rPr sz="5400" i="1" dirty="0">
                <a:solidFill>
                  <a:srgbClr val="FF0000"/>
                </a:solidFill>
                <a:latin typeface="Arial"/>
                <a:cs typeface="Arial"/>
              </a:rPr>
              <a:t>tại	đơn</a:t>
            </a:r>
            <a:r>
              <a:rPr sz="54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vị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5332" y="3484524"/>
            <a:ext cx="610171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b="1" i="1" spc="-10" dirty="0">
                <a:solidFill>
                  <a:srgbClr val="2D75B6"/>
                </a:solidFill>
                <a:latin typeface="Calibri"/>
                <a:cs typeface="Calibri"/>
              </a:rPr>
              <a:t>Đại </a:t>
            </a:r>
            <a:r>
              <a:rPr sz="2800" b="1" i="1" spc="-15" dirty="0">
                <a:solidFill>
                  <a:srgbClr val="2D75B6"/>
                </a:solidFill>
                <a:latin typeface="Calibri"/>
                <a:cs typeface="Calibri"/>
              </a:rPr>
              <a:t>tá, </a:t>
            </a:r>
            <a:r>
              <a:rPr sz="2800" b="1" i="1" spc="-30" dirty="0">
                <a:solidFill>
                  <a:srgbClr val="2D75B6"/>
                </a:solidFill>
                <a:latin typeface="Calibri"/>
                <a:cs typeface="Calibri"/>
              </a:rPr>
              <a:t>PGS.TS.BS </a:t>
            </a:r>
            <a:r>
              <a:rPr sz="2800" b="1" i="1" spc="-35" dirty="0">
                <a:solidFill>
                  <a:srgbClr val="2D75B6"/>
                </a:solidFill>
                <a:latin typeface="Calibri"/>
                <a:cs typeface="Calibri"/>
              </a:rPr>
              <a:t>Trần </a:t>
            </a:r>
            <a:r>
              <a:rPr sz="2800" b="1" i="1" spc="-50" dirty="0">
                <a:solidFill>
                  <a:srgbClr val="2D75B6"/>
                </a:solidFill>
                <a:latin typeface="Calibri"/>
                <a:cs typeface="Calibri"/>
              </a:rPr>
              <a:t>Văn</a:t>
            </a:r>
            <a:r>
              <a:rPr sz="2800" b="1" i="1" spc="1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b="1" i="1" spc="-35" dirty="0">
                <a:solidFill>
                  <a:srgbClr val="2D75B6"/>
                </a:solidFill>
                <a:latin typeface="Calibri"/>
                <a:cs typeface="Calibri"/>
              </a:rPr>
              <a:t>Tuấn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800" b="1" i="1" spc="-5" dirty="0">
                <a:solidFill>
                  <a:srgbClr val="2D75B6"/>
                </a:solidFill>
                <a:latin typeface="Calibri"/>
                <a:cs typeface="Calibri"/>
              </a:rPr>
              <a:t>Chủ </a:t>
            </a:r>
            <a:r>
              <a:rPr sz="2800" b="1" i="1" spc="-10" dirty="0">
                <a:solidFill>
                  <a:srgbClr val="2D75B6"/>
                </a:solidFill>
                <a:latin typeface="Calibri"/>
                <a:cs typeface="Calibri"/>
              </a:rPr>
              <a:t>nhiệm </a:t>
            </a:r>
            <a:r>
              <a:rPr sz="2800" b="1" i="1" spc="-5" dirty="0">
                <a:solidFill>
                  <a:srgbClr val="2D75B6"/>
                </a:solidFill>
                <a:latin typeface="Calibri"/>
                <a:cs typeface="Calibri"/>
              </a:rPr>
              <a:t>Khoa vệ </a:t>
            </a:r>
            <a:r>
              <a:rPr sz="2800" b="1" i="1" spc="-10" dirty="0">
                <a:solidFill>
                  <a:srgbClr val="2D75B6"/>
                </a:solidFill>
                <a:latin typeface="Calibri"/>
                <a:cs typeface="Calibri"/>
              </a:rPr>
              <a:t>sinh </a:t>
            </a:r>
            <a:r>
              <a:rPr sz="2800" b="1" i="1" spc="-5" dirty="0">
                <a:solidFill>
                  <a:srgbClr val="2D75B6"/>
                </a:solidFill>
                <a:latin typeface="Calibri"/>
                <a:cs typeface="Calibri"/>
              </a:rPr>
              <a:t>quân </a:t>
            </a:r>
            <a:r>
              <a:rPr sz="2800" b="1" i="1" spc="-10" dirty="0">
                <a:solidFill>
                  <a:srgbClr val="2D75B6"/>
                </a:solidFill>
                <a:latin typeface="Calibri"/>
                <a:cs typeface="Calibri"/>
              </a:rPr>
              <a:t>đội </a:t>
            </a:r>
            <a:r>
              <a:rPr sz="2800" b="1" i="1" spc="-5" dirty="0">
                <a:solidFill>
                  <a:srgbClr val="2D75B6"/>
                </a:solidFill>
                <a:latin typeface="Calibri"/>
                <a:cs typeface="Calibri"/>
              </a:rPr>
              <a:t>–</a:t>
            </a:r>
            <a:r>
              <a:rPr sz="2800" b="1" i="1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b="1" i="1" spc="-35" dirty="0">
                <a:solidFill>
                  <a:srgbClr val="2D75B6"/>
                </a:solidFill>
                <a:latin typeface="Calibri"/>
                <a:cs typeface="Calibri"/>
              </a:rPr>
              <a:t>HVQY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7036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BỘ Y</a:t>
            </a:r>
            <a:r>
              <a:rPr b="0" spc="-49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4383" y="2312619"/>
            <a:ext cx="1067943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3063875" algn="l"/>
                <a:tab pos="5180965" algn="l"/>
              </a:tabLst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. Quyết định số</a:t>
            </a:r>
            <a:r>
              <a:rPr sz="2800" i="1" spc="-3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181/</a:t>
            </a:r>
            <a:r>
              <a:rPr sz="28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QĐ-BYT	ngày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21/01/2020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việc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Ban hành 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Hướng</a:t>
            </a:r>
            <a:r>
              <a:rPr sz="2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dẫn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tạm	thời giám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sát và phòng, chống bệnh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viêm</a:t>
            </a:r>
            <a:r>
              <a:rPr sz="2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phổi</a:t>
            </a:r>
            <a:endParaRPr sz="2800">
              <a:latin typeface="Arial"/>
              <a:cs typeface="Arial"/>
            </a:endParaRPr>
          </a:p>
          <a:p>
            <a:pPr marL="355600" marR="7048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cấp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chủng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Corona mới (nCoV): Quyết định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công bố các nội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dung giám sát, biện pháp phòng ngừa, các biện pháp xử lý ổ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dịch, vệ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sinh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cá nhân, tăng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cường dinh dưỡng,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xử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lý môi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trường,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tử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thi…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52640" y="4793865"/>
            <a:ext cx="4256939" cy="1821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5154"/>
            <a:ext cx="10354310" cy="46520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466725" indent="-229235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55" dirty="0">
                <a:latin typeface="Calibri"/>
                <a:cs typeface="Calibri"/>
              </a:rPr>
              <a:t>Tuyên </a:t>
            </a:r>
            <a:r>
              <a:rPr sz="3600" spc="-10" dirty="0">
                <a:latin typeface="Calibri"/>
                <a:cs typeface="Calibri"/>
              </a:rPr>
              <a:t>truyền </a:t>
            </a:r>
            <a:r>
              <a:rPr sz="3600" dirty="0">
                <a:latin typeface="Calibri"/>
                <a:cs typeface="Calibri"/>
              </a:rPr>
              <a:t>cho </a:t>
            </a:r>
            <a:r>
              <a:rPr sz="3600" spc="-5" dirty="0">
                <a:latin typeface="Calibri"/>
                <a:cs typeface="Calibri"/>
              </a:rPr>
              <a:t>CBCS </a:t>
            </a:r>
            <a:r>
              <a:rPr sz="3600" dirty="0">
                <a:latin typeface="Calibri"/>
                <a:cs typeface="Calibri"/>
              </a:rPr>
              <a:t>(qua </a:t>
            </a:r>
            <a:r>
              <a:rPr sz="3600" spc="-20" dirty="0">
                <a:latin typeface="Calibri"/>
                <a:cs typeface="Calibri"/>
              </a:rPr>
              <a:t>tờ rơi, </a:t>
            </a:r>
            <a:r>
              <a:rPr sz="3600" dirty="0">
                <a:latin typeface="Calibri"/>
                <a:cs typeface="Calibri"/>
              </a:rPr>
              <a:t>mạng </a:t>
            </a:r>
            <a:r>
              <a:rPr sz="3600" spc="-30" dirty="0">
                <a:latin typeface="Calibri"/>
                <a:cs typeface="Calibri"/>
              </a:rPr>
              <a:t>xã </a:t>
            </a:r>
            <a:r>
              <a:rPr sz="3600" spc="-5" dirty="0">
                <a:latin typeface="Calibri"/>
                <a:cs typeface="Calibri"/>
              </a:rPr>
              <a:t>hội… </a:t>
            </a:r>
            <a:r>
              <a:rPr sz="3600" spc="-30" dirty="0">
                <a:latin typeface="Calibri"/>
                <a:cs typeface="Calibri"/>
              </a:rPr>
              <a:t>về  </a:t>
            </a:r>
            <a:r>
              <a:rPr sz="3600" spc="-5" dirty="0">
                <a:latin typeface="Calibri"/>
                <a:cs typeface="Calibri"/>
              </a:rPr>
              <a:t>nguy </a:t>
            </a:r>
            <a:r>
              <a:rPr sz="3600" spc="-10" dirty="0">
                <a:latin typeface="Calibri"/>
                <a:cs typeface="Calibri"/>
              </a:rPr>
              <a:t>cơ </a:t>
            </a:r>
            <a:r>
              <a:rPr sz="3600" dirty="0">
                <a:latin typeface="Calibri"/>
                <a:cs typeface="Calibri"/>
              </a:rPr>
              <a:t>của </a:t>
            </a:r>
            <a:r>
              <a:rPr sz="3600" spc="-5" dirty="0">
                <a:latin typeface="Calibri"/>
                <a:cs typeface="Calibri"/>
              </a:rPr>
              <a:t>bệnh; </a:t>
            </a:r>
            <a:r>
              <a:rPr sz="3600" dirty="0">
                <a:latin typeface="Calibri"/>
                <a:cs typeface="Calibri"/>
              </a:rPr>
              <a:t>không dùng biện pháp </a:t>
            </a:r>
            <a:r>
              <a:rPr sz="3600" spc="-20" dirty="0">
                <a:latin typeface="Calibri"/>
                <a:cs typeface="Calibri"/>
              </a:rPr>
              <a:t>tập </a:t>
            </a:r>
            <a:r>
              <a:rPr sz="3600" dirty="0">
                <a:latin typeface="Calibri"/>
                <a:cs typeface="Calibri"/>
              </a:rPr>
              <a:t>trung  đơn vị để </a:t>
            </a:r>
            <a:r>
              <a:rPr sz="3600" spc="-10" dirty="0">
                <a:latin typeface="Calibri"/>
                <a:cs typeface="Calibri"/>
              </a:rPr>
              <a:t>tuyên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truyền).</a:t>
            </a:r>
            <a:endParaRPr sz="3600">
              <a:latin typeface="Calibri"/>
              <a:cs typeface="Calibri"/>
            </a:endParaRPr>
          </a:p>
          <a:p>
            <a:pPr marL="241300" marR="492125" indent="-229235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95" dirty="0">
                <a:latin typeface="Calibri"/>
                <a:cs typeface="Calibri"/>
              </a:rPr>
              <a:t>Tầm </a:t>
            </a:r>
            <a:r>
              <a:rPr sz="3600" spc="-15" dirty="0">
                <a:latin typeface="Calibri"/>
                <a:cs typeface="Calibri"/>
              </a:rPr>
              <a:t>soát </a:t>
            </a:r>
            <a:r>
              <a:rPr sz="3600" spc="-5" dirty="0">
                <a:latin typeface="Calibri"/>
                <a:cs typeface="Calibri"/>
              </a:rPr>
              <a:t>CBCS </a:t>
            </a:r>
            <a:r>
              <a:rPr sz="3600" dirty="0">
                <a:latin typeface="Calibri"/>
                <a:cs typeface="Calibri"/>
              </a:rPr>
              <a:t>mới lên </a:t>
            </a:r>
            <a:r>
              <a:rPr sz="3600" spc="-5" dirty="0">
                <a:latin typeface="Calibri"/>
                <a:cs typeface="Calibri"/>
              </a:rPr>
              <a:t>hoặc </a:t>
            </a:r>
            <a:r>
              <a:rPr sz="3600" dirty="0">
                <a:latin typeface="Calibri"/>
                <a:cs typeface="Calibri"/>
              </a:rPr>
              <a:t>đi </a:t>
            </a:r>
            <a:r>
              <a:rPr sz="3600" spc="-10" dirty="0">
                <a:latin typeface="Calibri"/>
                <a:cs typeface="Calibri"/>
              </a:rPr>
              <a:t>công </a:t>
            </a:r>
            <a:r>
              <a:rPr sz="3600" spc="-20" dirty="0">
                <a:latin typeface="Calibri"/>
                <a:cs typeface="Calibri"/>
              </a:rPr>
              <a:t>tác </a:t>
            </a:r>
            <a:r>
              <a:rPr sz="3600" spc="-15" dirty="0">
                <a:latin typeface="Calibri"/>
                <a:cs typeface="Calibri"/>
              </a:rPr>
              <a:t>về. </a:t>
            </a:r>
            <a:r>
              <a:rPr sz="3600" dirty="0">
                <a:latin typeface="Calibri"/>
                <a:cs typeface="Calibri"/>
              </a:rPr>
              <a:t>Đặc </a:t>
            </a:r>
            <a:r>
              <a:rPr sz="3600" spc="-10" dirty="0">
                <a:latin typeface="Calibri"/>
                <a:cs typeface="Calibri"/>
              </a:rPr>
              <a:t>biệt  </a:t>
            </a:r>
            <a:r>
              <a:rPr sz="3600" dirty="0">
                <a:latin typeface="Calibri"/>
                <a:cs typeface="Calibri"/>
              </a:rPr>
              <a:t>chú ý </a:t>
            </a:r>
            <a:r>
              <a:rPr sz="3600" spc="-10" dirty="0">
                <a:latin typeface="Calibri"/>
                <a:cs typeface="Calibri"/>
              </a:rPr>
              <a:t>các </a:t>
            </a:r>
            <a:r>
              <a:rPr sz="3600" dirty="0">
                <a:latin typeface="Calibri"/>
                <a:cs typeface="Calibri"/>
              </a:rPr>
              <a:t>trường </a:t>
            </a:r>
            <a:r>
              <a:rPr sz="3600" spc="-5" dirty="0">
                <a:latin typeface="Calibri"/>
                <a:cs typeface="Calibri"/>
              </a:rPr>
              <a:t>hợp nghi </a:t>
            </a:r>
            <a:r>
              <a:rPr sz="3600" spc="-10" dirty="0">
                <a:latin typeface="Calibri"/>
                <a:cs typeface="Calibri"/>
              </a:rPr>
              <a:t>ngờ. </a:t>
            </a:r>
            <a:r>
              <a:rPr sz="3600" dirty="0">
                <a:latin typeface="Calibri"/>
                <a:cs typeface="Calibri"/>
              </a:rPr>
              <a:t>Nếu </a:t>
            </a:r>
            <a:r>
              <a:rPr sz="3600" spc="-20" dirty="0">
                <a:latin typeface="Calibri"/>
                <a:cs typeface="Calibri"/>
              </a:rPr>
              <a:t>xuất </a:t>
            </a:r>
            <a:r>
              <a:rPr sz="3600" dirty="0">
                <a:latin typeface="Calibri"/>
                <a:cs typeface="Calibri"/>
              </a:rPr>
              <a:t>hiện triệu  chứng viêm đường hô hấp </a:t>
            </a:r>
            <a:r>
              <a:rPr sz="3600" spc="-5" dirty="0">
                <a:latin typeface="Calibri"/>
                <a:cs typeface="Calibri"/>
              </a:rPr>
              <a:t>hoặc nghi </a:t>
            </a:r>
            <a:r>
              <a:rPr sz="3600" spc="-10" dirty="0">
                <a:latin typeface="Calibri"/>
                <a:cs typeface="Calibri"/>
              </a:rPr>
              <a:t>ngờ </a:t>
            </a:r>
            <a:r>
              <a:rPr sz="3600" dirty="0">
                <a:latin typeface="Calibri"/>
                <a:cs typeface="Calibri"/>
              </a:rPr>
              <a:t>mắc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bệnh</a:t>
            </a:r>
            <a:endParaRPr sz="36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</a:pPr>
            <a:r>
              <a:rPr sz="3600" dirty="0">
                <a:latin typeface="Calibri"/>
                <a:cs typeface="Calibri"/>
              </a:rPr>
              <a:t>như </a:t>
            </a:r>
            <a:r>
              <a:rPr sz="3600" spc="-10" dirty="0">
                <a:latin typeface="Calibri"/>
                <a:cs typeface="Calibri"/>
              </a:rPr>
              <a:t>sốt, </a:t>
            </a:r>
            <a:r>
              <a:rPr sz="3600" spc="-20" dirty="0">
                <a:latin typeface="Calibri"/>
                <a:cs typeface="Calibri"/>
              </a:rPr>
              <a:t>ho, </a:t>
            </a:r>
            <a:r>
              <a:rPr sz="3600" dirty="0">
                <a:latin typeface="Calibri"/>
                <a:cs typeface="Calibri"/>
              </a:rPr>
              <a:t>khó thở </a:t>
            </a:r>
            <a:r>
              <a:rPr sz="3600" spc="-10" dirty="0">
                <a:latin typeface="Calibri"/>
                <a:cs typeface="Calibri"/>
              </a:rPr>
              <a:t>cần </a:t>
            </a:r>
            <a:r>
              <a:rPr sz="3600" dirty="0">
                <a:latin typeface="Calibri"/>
                <a:cs typeface="Calibri"/>
              </a:rPr>
              <a:t>đeo khẩu </a:t>
            </a:r>
            <a:r>
              <a:rPr sz="3600" spc="-10" dirty="0">
                <a:latin typeface="Calibri"/>
                <a:cs typeface="Calibri"/>
              </a:rPr>
              <a:t>trang, </a:t>
            </a:r>
            <a:r>
              <a:rPr sz="3600" dirty="0">
                <a:latin typeface="Calibri"/>
                <a:cs typeface="Calibri"/>
              </a:rPr>
              <a:t>báo </a:t>
            </a:r>
            <a:r>
              <a:rPr sz="3600" spc="-10" dirty="0">
                <a:latin typeface="Calibri"/>
                <a:cs typeface="Calibri"/>
              </a:rPr>
              <a:t>cáo </a:t>
            </a:r>
            <a:r>
              <a:rPr sz="3600" spc="-35" dirty="0">
                <a:latin typeface="Calibri"/>
                <a:cs typeface="Calibri"/>
              </a:rPr>
              <a:t>ngay  </a:t>
            </a:r>
            <a:r>
              <a:rPr sz="3600" dirty="0">
                <a:latin typeface="Calibri"/>
                <a:cs typeface="Calibri"/>
              </a:rPr>
              <a:t>đơn vị để tiến </a:t>
            </a:r>
            <a:r>
              <a:rPr sz="3600" spc="-5" dirty="0">
                <a:latin typeface="Calibri"/>
                <a:cs typeface="Calibri"/>
              </a:rPr>
              <a:t>hành </a:t>
            </a:r>
            <a:r>
              <a:rPr sz="3600" dirty="0">
                <a:latin typeface="Calibri"/>
                <a:cs typeface="Calibri"/>
              </a:rPr>
              <a:t>kiểm </a:t>
            </a:r>
            <a:r>
              <a:rPr sz="3600" spc="-25" dirty="0">
                <a:latin typeface="Calibri"/>
                <a:cs typeface="Calibri"/>
              </a:rPr>
              <a:t>tra </a:t>
            </a:r>
            <a:r>
              <a:rPr sz="3600" spc="-5" dirty="0">
                <a:latin typeface="Calibri"/>
                <a:cs typeface="Calibri"/>
              </a:rPr>
              <a:t>sức khỏe, </a:t>
            </a:r>
            <a:r>
              <a:rPr sz="3600" spc="-10" dirty="0">
                <a:latin typeface="Calibri"/>
                <a:cs typeface="Calibri"/>
              </a:rPr>
              <a:t>cách </a:t>
            </a:r>
            <a:r>
              <a:rPr sz="3600" dirty="0">
                <a:latin typeface="Calibri"/>
                <a:cs typeface="Calibri"/>
              </a:rPr>
              <a:t>ly </a:t>
            </a:r>
            <a:r>
              <a:rPr sz="3600" spc="-20" dirty="0">
                <a:latin typeface="Calibri"/>
                <a:cs typeface="Calibri"/>
              </a:rPr>
              <a:t>và </a:t>
            </a:r>
            <a:r>
              <a:rPr sz="3600" dirty="0">
                <a:latin typeface="Calibri"/>
                <a:cs typeface="Calibri"/>
              </a:rPr>
              <a:t>điều  trị phù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hợp.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94233"/>
            <a:ext cx="10274300" cy="36645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marR="269875" indent="-229235">
              <a:lnSpc>
                <a:spcPts val="3890"/>
              </a:lnSpc>
              <a:spcBef>
                <a:spcPts val="59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Che </a:t>
            </a:r>
            <a:r>
              <a:rPr sz="3600" dirty="0">
                <a:latin typeface="Calibri"/>
                <a:cs typeface="Calibri"/>
              </a:rPr>
              <a:t>miệng </a:t>
            </a:r>
            <a:r>
              <a:rPr sz="3600" spc="-25" dirty="0">
                <a:latin typeface="Calibri"/>
                <a:cs typeface="Calibri"/>
              </a:rPr>
              <a:t>và </a:t>
            </a:r>
            <a:r>
              <a:rPr sz="3600" dirty="0">
                <a:latin typeface="Calibri"/>
                <a:cs typeface="Calibri"/>
              </a:rPr>
              <a:t>mũi khi </a:t>
            </a:r>
            <a:r>
              <a:rPr sz="3600" spc="-10" dirty="0">
                <a:latin typeface="Calibri"/>
                <a:cs typeface="Calibri"/>
              </a:rPr>
              <a:t>ho/hắt </a:t>
            </a:r>
            <a:r>
              <a:rPr sz="3600" spc="-5" dirty="0">
                <a:latin typeface="Calibri"/>
                <a:cs typeface="Calibri"/>
              </a:rPr>
              <a:t>hơi </a:t>
            </a:r>
            <a:r>
              <a:rPr sz="3600" dirty="0">
                <a:latin typeface="Calibri"/>
                <a:cs typeface="Calibri"/>
              </a:rPr>
              <a:t>để giảm </a:t>
            </a:r>
            <a:r>
              <a:rPr sz="3600" spc="-15" dirty="0">
                <a:latin typeface="Calibri"/>
                <a:cs typeface="Calibri"/>
              </a:rPr>
              <a:t>tối </a:t>
            </a:r>
            <a:r>
              <a:rPr sz="3600" dirty="0">
                <a:latin typeface="Calibri"/>
                <a:cs typeface="Calibri"/>
              </a:rPr>
              <a:t>đa </a:t>
            </a:r>
            <a:r>
              <a:rPr sz="3600" spc="-10" dirty="0">
                <a:latin typeface="Calibri"/>
                <a:cs typeface="Calibri"/>
              </a:rPr>
              <a:t>phát  </a:t>
            </a:r>
            <a:r>
              <a:rPr sz="3600" spc="-20" dirty="0">
                <a:latin typeface="Calibri"/>
                <a:cs typeface="Calibri"/>
              </a:rPr>
              <a:t>tán </a:t>
            </a:r>
            <a:r>
              <a:rPr sz="3600" dirty="0">
                <a:latin typeface="Calibri"/>
                <a:cs typeface="Calibri"/>
              </a:rPr>
              <a:t>dịch </a:t>
            </a:r>
            <a:r>
              <a:rPr sz="3600" spc="-10" dirty="0">
                <a:latin typeface="Calibri"/>
                <a:cs typeface="Calibri"/>
              </a:rPr>
              <a:t>tiết </a:t>
            </a:r>
            <a:r>
              <a:rPr sz="3600" spc="-5" dirty="0">
                <a:latin typeface="Calibri"/>
                <a:cs typeface="Calibri"/>
              </a:rPr>
              <a:t>đường </a:t>
            </a:r>
            <a:r>
              <a:rPr sz="3600" dirty="0">
                <a:latin typeface="Calibri"/>
                <a:cs typeface="Calibri"/>
              </a:rPr>
              <a:t>hô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hấp.</a:t>
            </a:r>
            <a:endParaRPr sz="3600">
              <a:latin typeface="Calibri"/>
              <a:cs typeface="Calibri"/>
            </a:endParaRPr>
          </a:p>
          <a:p>
            <a:pPr marL="241300" indent="-229235">
              <a:lnSpc>
                <a:spcPts val="4105"/>
              </a:lnSpc>
              <a:spcBef>
                <a:spcPts val="505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Hạn </a:t>
            </a:r>
            <a:r>
              <a:rPr sz="3600" dirty="0">
                <a:latin typeface="Calibri"/>
                <a:cs typeface="Calibri"/>
              </a:rPr>
              <a:t>chế </a:t>
            </a:r>
            <a:r>
              <a:rPr sz="3600" spc="-15" dirty="0">
                <a:latin typeface="Calibri"/>
                <a:cs typeface="Calibri"/>
              </a:rPr>
              <a:t>tối </a:t>
            </a:r>
            <a:r>
              <a:rPr sz="3600" dirty="0">
                <a:latin typeface="Calibri"/>
                <a:cs typeface="Calibri"/>
              </a:rPr>
              <a:t>đa </a:t>
            </a:r>
            <a:r>
              <a:rPr sz="3600" spc="-10" dirty="0">
                <a:latin typeface="Calibri"/>
                <a:cs typeface="Calibri"/>
              </a:rPr>
              <a:t>họp/tập </a:t>
            </a:r>
            <a:r>
              <a:rPr sz="3600" dirty="0">
                <a:latin typeface="Calibri"/>
                <a:cs typeface="Calibri"/>
              </a:rPr>
              <a:t>trung đông </a:t>
            </a:r>
            <a:r>
              <a:rPr sz="3600" spc="-5" dirty="0">
                <a:latin typeface="Calibri"/>
                <a:cs typeface="Calibri"/>
              </a:rPr>
              <a:t>người </a:t>
            </a:r>
            <a:r>
              <a:rPr sz="3600" spc="-25" dirty="0">
                <a:latin typeface="Calibri"/>
                <a:cs typeface="Calibri"/>
              </a:rPr>
              <a:t>và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tăng</a:t>
            </a:r>
            <a:endParaRPr sz="36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215"/>
              </a:spcBef>
            </a:pPr>
            <a:r>
              <a:rPr sz="3600" dirty="0">
                <a:latin typeface="Calibri"/>
                <a:cs typeface="Calibri"/>
              </a:rPr>
              <a:t>cường làm việc trực </a:t>
            </a:r>
            <a:r>
              <a:rPr sz="3600" spc="-10" dirty="0">
                <a:latin typeface="Calibri"/>
                <a:cs typeface="Calibri"/>
              </a:rPr>
              <a:t>tuyến. </a:t>
            </a:r>
            <a:r>
              <a:rPr sz="3600" spc="-60" dirty="0">
                <a:latin typeface="Calibri"/>
                <a:cs typeface="Calibri"/>
              </a:rPr>
              <a:t>Tránh </a:t>
            </a:r>
            <a:r>
              <a:rPr sz="3600" dirty="0">
                <a:latin typeface="Calibri"/>
                <a:cs typeface="Calibri"/>
              </a:rPr>
              <a:t>tiếp xúc </a:t>
            </a:r>
            <a:r>
              <a:rPr sz="3600" spc="-15" dirty="0">
                <a:latin typeface="Calibri"/>
                <a:cs typeface="Calibri"/>
              </a:rPr>
              <a:t>với </a:t>
            </a:r>
            <a:r>
              <a:rPr sz="3600" spc="-5" dirty="0">
                <a:latin typeface="Calibri"/>
                <a:cs typeface="Calibri"/>
              </a:rPr>
              <a:t>người </a:t>
            </a:r>
            <a:r>
              <a:rPr sz="3600" spc="5" dirty="0">
                <a:latin typeface="Calibri"/>
                <a:cs typeface="Calibri"/>
              </a:rPr>
              <a:t>bị  </a:t>
            </a:r>
            <a:r>
              <a:rPr sz="3600" spc="-5" dirty="0">
                <a:latin typeface="Calibri"/>
                <a:cs typeface="Calibri"/>
              </a:rPr>
              <a:t>sốt </a:t>
            </a:r>
            <a:r>
              <a:rPr sz="3600" spc="-20" dirty="0">
                <a:latin typeface="Calibri"/>
                <a:cs typeface="Calibri"/>
              </a:rPr>
              <a:t>ho, </a:t>
            </a:r>
            <a:r>
              <a:rPr sz="3600" spc="-5" dirty="0">
                <a:latin typeface="Calibri"/>
                <a:cs typeface="Calibri"/>
              </a:rPr>
              <a:t>người </a:t>
            </a:r>
            <a:r>
              <a:rPr sz="3600" dirty="0">
                <a:latin typeface="Calibri"/>
                <a:cs typeface="Calibri"/>
              </a:rPr>
              <a:t>bị viêm </a:t>
            </a:r>
            <a:r>
              <a:rPr sz="3600" spc="-5" dirty="0">
                <a:latin typeface="Calibri"/>
                <a:cs typeface="Calibri"/>
              </a:rPr>
              <a:t>đường </a:t>
            </a:r>
            <a:r>
              <a:rPr sz="3600" dirty="0">
                <a:latin typeface="Calibri"/>
                <a:cs typeface="Calibri"/>
              </a:rPr>
              <a:t>hô hấp </a:t>
            </a:r>
            <a:r>
              <a:rPr sz="3600" spc="-10" dirty="0">
                <a:latin typeface="Calibri"/>
                <a:cs typeface="Calibri"/>
              </a:rPr>
              <a:t>cấp </a:t>
            </a:r>
            <a:r>
              <a:rPr sz="3600" dirty="0">
                <a:latin typeface="Calibri"/>
                <a:cs typeface="Calibri"/>
              </a:rPr>
              <a:t>tính; khi </a:t>
            </a:r>
            <a:r>
              <a:rPr sz="3600" spc="-10" dirty="0">
                <a:latin typeface="Calibri"/>
                <a:cs typeface="Calibri"/>
              </a:rPr>
              <a:t>bắt  </a:t>
            </a:r>
            <a:r>
              <a:rPr sz="3600" dirty="0">
                <a:latin typeface="Calibri"/>
                <a:cs typeface="Calibri"/>
              </a:rPr>
              <a:t>buộc phải tiếp </a:t>
            </a:r>
            <a:r>
              <a:rPr sz="3600" spc="-5" dirty="0">
                <a:latin typeface="Calibri"/>
                <a:cs typeface="Calibri"/>
              </a:rPr>
              <a:t>xúc </a:t>
            </a:r>
            <a:r>
              <a:rPr sz="3600" spc="-15" dirty="0">
                <a:latin typeface="Calibri"/>
                <a:cs typeface="Calibri"/>
              </a:rPr>
              <a:t>với </a:t>
            </a:r>
            <a:r>
              <a:rPr sz="3600" spc="-5" dirty="0">
                <a:latin typeface="Calibri"/>
                <a:cs typeface="Calibri"/>
              </a:rPr>
              <a:t>người bệnh </a:t>
            </a:r>
            <a:r>
              <a:rPr sz="3600" dirty="0">
                <a:latin typeface="Calibri"/>
                <a:cs typeface="Calibri"/>
              </a:rPr>
              <a:t>phải đeo khẩu  </a:t>
            </a:r>
            <a:r>
              <a:rPr sz="3600" spc="-15" dirty="0">
                <a:latin typeface="Calibri"/>
                <a:cs typeface="Calibri"/>
              </a:rPr>
              <a:t>trang </a:t>
            </a:r>
            <a:r>
              <a:rPr sz="3600" dirty="0">
                <a:latin typeface="Calibri"/>
                <a:cs typeface="Calibri"/>
              </a:rPr>
              <a:t>y </a:t>
            </a:r>
            <a:r>
              <a:rPr sz="3600" spc="-20" dirty="0">
                <a:latin typeface="Calibri"/>
                <a:cs typeface="Calibri"/>
              </a:rPr>
              <a:t>tế </a:t>
            </a:r>
            <a:r>
              <a:rPr sz="3600" dirty="0">
                <a:latin typeface="Calibri"/>
                <a:cs typeface="Calibri"/>
              </a:rPr>
              <a:t>đúng </a:t>
            </a:r>
            <a:r>
              <a:rPr sz="3600" spc="-10" dirty="0">
                <a:latin typeface="Calibri"/>
                <a:cs typeface="Calibri"/>
              </a:rPr>
              <a:t>cách </a:t>
            </a:r>
            <a:r>
              <a:rPr sz="3600" spc="-20" dirty="0">
                <a:latin typeface="Calibri"/>
                <a:cs typeface="Calibri"/>
              </a:rPr>
              <a:t>và </a:t>
            </a:r>
            <a:r>
              <a:rPr sz="3600" dirty="0">
                <a:latin typeface="Calibri"/>
                <a:cs typeface="Calibri"/>
              </a:rPr>
              <a:t>giữ khoảng </a:t>
            </a:r>
            <a:r>
              <a:rPr sz="3600" spc="-10" dirty="0">
                <a:latin typeface="Calibri"/>
                <a:cs typeface="Calibri"/>
              </a:rPr>
              <a:t>cách </a:t>
            </a:r>
            <a:r>
              <a:rPr sz="3600" dirty="0">
                <a:latin typeface="Calibri"/>
                <a:cs typeface="Calibri"/>
              </a:rPr>
              <a:t>khi tiếp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xúc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52869"/>
            <a:ext cx="10272395" cy="42303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Thường </a:t>
            </a:r>
            <a:r>
              <a:rPr sz="3600" spc="-20" dirty="0">
                <a:latin typeface="Calibri"/>
                <a:cs typeface="Calibri"/>
              </a:rPr>
              <a:t>xuyên </a:t>
            </a:r>
            <a:r>
              <a:rPr sz="3600" spc="-5" dirty="0">
                <a:latin typeface="Calibri"/>
                <a:cs typeface="Calibri"/>
              </a:rPr>
              <a:t>súc </a:t>
            </a:r>
            <a:r>
              <a:rPr sz="3600" dirty="0">
                <a:latin typeface="Calibri"/>
                <a:cs typeface="Calibri"/>
              </a:rPr>
              <a:t>họng bằng </a:t>
            </a:r>
            <a:r>
              <a:rPr sz="3600" spc="-5" dirty="0">
                <a:latin typeface="Calibri"/>
                <a:cs typeface="Calibri"/>
              </a:rPr>
              <a:t>nước </a:t>
            </a:r>
            <a:r>
              <a:rPr sz="3600" spc="-15" dirty="0">
                <a:latin typeface="Calibri"/>
                <a:cs typeface="Calibri"/>
              </a:rPr>
              <a:t>sát </a:t>
            </a:r>
            <a:r>
              <a:rPr sz="3600" dirty="0">
                <a:latin typeface="Calibri"/>
                <a:cs typeface="Calibri"/>
              </a:rPr>
              <a:t>khuẩn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miệng.</a:t>
            </a:r>
            <a:endParaRPr sz="3600">
              <a:latin typeface="Calibri"/>
              <a:cs typeface="Calibri"/>
            </a:endParaRPr>
          </a:p>
          <a:p>
            <a:pPr marL="241300" marR="632460" indent="-229235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3600" dirty="0">
                <a:latin typeface="Calibri"/>
                <a:cs typeface="Calibri"/>
              </a:rPr>
              <a:t>Giữ </a:t>
            </a:r>
            <a:r>
              <a:rPr sz="3600" spc="-15" dirty="0">
                <a:latin typeface="Calibri"/>
                <a:cs typeface="Calibri"/>
              </a:rPr>
              <a:t>vệ </a:t>
            </a:r>
            <a:r>
              <a:rPr sz="3600" spc="-5" dirty="0">
                <a:latin typeface="Calibri"/>
                <a:cs typeface="Calibri"/>
              </a:rPr>
              <a:t>sinh </a:t>
            </a:r>
            <a:r>
              <a:rPr sz="3600" spc="-10" dirty="0">
                <a:latin typeface="Calibri"/>
                <a:cs typeface="Calibri"/>
              </a:rPr>
              <a:t>cá </a:t>
            </a:r>
            <a:r>
              <a:rPr sz="3600" dirty="0">
                <a:latin typeface="Calibri"/>
                <a:cs typeface="Calibri"/>
              </a:rPr>
              <a:t>nhân </a:t>
            </a:r>
            <a:r>
              <a:rPr sz="3600" spc="-15" dirty="0">
                <a:latin typeface="Calibri"/>
                <a:cs typeface="Calibri"/>
              </a:rPr>
              <a:t>tốt: </a:t>
            </a:r>
            <a:r>
              <a:rPr sz="3600" dirty="0">
                <a:latin typeface="Calibri"/>
                <a:cs typeface="Calibri"/>
              </a:rPr>
              <a:t>Giữ ấm </a:t>
            </a:r>
            <a:r>
              <a:rPr sz="3600" spc="-10" dirty="0">
                <a:latin typeface="Calibri"/>
                <a:cs typeface="Calibri"/>
              </a:rPr>
              <a:t>cơ </a:t>
            </a:r>
            <a:r>
              <a:rPr sz="3600" spc="-5" dirty="0">
                <a:latin typeface="Calibri"/>
                <a:cs typeface="Calibri"/>
              </a:rPr>
              <a:t>thể. </a:t>
            </a:r>
            <a:r>
              <a:rPr sz="3600" dirty="0">
                <a:latin typeface="Calibri"/>
                <a:cs typeface="Calibri"/>
              </a:rPr>
              <a:t>Súc </a:t>
            </a:r>
            <a:r>
              <a:rPr sz="3600" spc="5" dirty="0">
                <a:latin typeface="Calibri"/>
                <a:cs typeface="Calibri"/>
              </a:rPr>
              <a:t>miệng,  </a:t>
            </a:r>
            <a:r>
              <a:rPr sz="3600" dirty="0">
                <a:latin typeface="Calibri"/>
                <a:cs typeface="Calibri"/>
              </a:rPr>
              <a:t>họng </a:t>
            </a:r>
            <a:r>
              <a:rPr sz="3600" spc="-5" dirty="0">
                <a:latin typeface="Calibri"/>
                <a:cs typeface="Calibri"/>
              </a:rPr>
              <a:t>bằng nước </a:t>
            </a:r>
            <a:r>
              <a:rPr sz="3600" dirty="0">
                <a:latin typeface="Calibri"/>
                <a:cs typeface="Calibri"/>
              </a:rPr>
              <a:t>xúc </a:t>
            </a:r>
            <a:r>
              <a:rPr sz="3600" spc="5" dirty="0">
                <a:latin typeface="Calibri"/>
                <a:cs typeface="Calibri"/>
              </a:rPr>
              <a:t>miệng, </a:t>
            </a:r>
            <a:r>
              <a:rPr sz="3600" spc="-15" dirty="0">
                <a:latin typeface="Calibri"/>
                <a:cs typeface="Calibri"/>
              </a:rPr>
              <a:t>tránh </a:t>
            </a:r>
            <a:r>
              <a:rPr sz="3600" dirty="0">
                <a:latin typeface="Calibri"/>
                <a:cs typeface="Calibri"/>
              </a:rPr>
              <a:t>đưa </a:t>
            </a:r>
            <a:r>
              <a:rPr sz="3600" spc="-40" dirty="0">
                <a:latin typeface="Calibri"/>
                <a:cs typeface="Calibri"/>
              </a:rPr>
              <a:t>tay </a:t>
            </a:r>
            <a:r>
              <a:rPr sz="3600" dirty="0">
                <a:latin typeface="Calibri"/>
                <a:cs typeface="Calibri"/>
              </a:rPr>
              <a:t>lên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mắt,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615"/>
              </a:lnSpc>
            </a:pPr>
            <a:r>
              <a:rPr sz="3600" dirty="0">
                <a:latin typeface="Calibri"/>
                <a:cs typeface="Calibri"/>
              </a:rPr>
              <a:t>mũi, miệng để </a:t>
            </a:r>
            <a:r>
              <a:rPr sz="3600" spc="-5" dirty="0">
                <a:latin typeface="Calibri"/>
                <a:cs typeface="Calibri"/>
              </a:rPr>
              <a:t>phòng </a:t>
            </a:r>
            <a:r>
              <a:rPr sz="3600" spc="-25" dirty="0">
                <a:latin typeface="Calibri"/>
                <a:cs typeface="Calibri"/>
              </a:rPr>
              <a:t>lây </a:t>
            </a:r>
            <a:r>
              <a:rPr sz="3600" dirty="0">
                <a:latin typeface="Calibri"/>
                <a:cs typeface="Calibri"/>
              </a:rPr>
              <a:t>nhiễm bệnh. Rửa </a:t>
            </a:r>
            <a:r>
              <a:rPr sz="3600" spc="-45" dirty="0">
                <a:latin typeface="Calibri"/>
                <a:cs typeface="Calibri"/>
              </a:rPr>
              <a:t>tay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thường</a:t>
            </a:r>
            <a:endParaRPr sz="3600">
              <a:latin typeface="Calibri"/>
              <a:cs typeface="Calibri"/>
            </a:endParaRPr>
          </a:p>
          <a:p>
            <a:pPr marL="241300" marR="18415">
              <a:lnSpc>
                <a:spcPct val="90000"/>
              </a:lnSpc>
              <a:spcBef>
                <a:spcPts val="215"/>
              </a:spcBef>
            </a:pPr>
            <a:r>
              <a:rPr sz="3600" spc="-20" dirty="0">
                <a:latin typeface="Calibri"/>
                <a:cs typeface="Calibri"/>
              </a:rPr>
              <a:t>xuyên và </a:t>
            </a:r>
            <a:r>
              <a:rPr sz="3600" dirty="0">
                <a:latin typeface="Calibri"/>
                <a:cs typeface="Calibri"/>
              </a:rPr>
              <a:t>đúng </a:t>
            </a:r>
            <a:r>
              <a:rPr sz="3600" spc="-10" dirty="0">
                <a:latin typeface="Calibri"/>
                <a:cs typeface="Calibri"/>
              </a:rPr>
              <a:t>cách </a:t>
            </a:r>
            <a:r>
              <a:rPr sz="3600" spc="-5" dirty="0">
                <a:latin typeface="Calibri"/>
                <a:cs typeface="Calibri"/>
              </a:rPr>
              <a:t>bằng </a:t>
            </a:r>
            <a:r>
              <a:rPr sz="3600" dirty="0">
                <a:latin typeface="Calibri"/>
                <a:cs typeface="Calibri"/>
              </a:rPr>
              <a:t>dung dịch </a:t>
            </a:r>
            <a:r>
              <a:rPr sz="3600" spc="-15" dirty="0">
                <a:latin typeface="Calibri"/>
                <a:cs typeface="Calibri"/>
              </a:rPr>
              <a:t>sát </a:t>
            </a:r>
            <a:r>
              <a:rPr sz="3600" dirty="0">
                <a:latin typeface="Calibri"/>
                <a:cs typeface="Calibri"/>
              </a:rPr>
              <a:t>khuẩn </a:t>
            </a:r>
            <a:r>
              <a:rPr sz="3600" spc="-40" dirty="0">
                <a:latin typeface="Calibri"/>
                <a:cs typeface="Calibri"/>
              </a:rPr>
              <a:t>tay  </a:t>
            </a:r>
            <a:r>
              <a:rPr sz="3600" spc="-5" dirty="0">
                <a:latin typeface="Calibri"/>
                <a:cs typeface="Calibri"/>
              </a:rPr>
              <a:t>hoặc </a:t>
            </a:r>
            <a:r>
              <a:rPr sz="3600" spc="-10" dirty="0">
                <a:latin typeface="Calibri"/>
                <a:cs typeface="Calibri"/>
              </a:rPr>
              <a:t>cồn. </a:t>
            </a:r>
            <a:r>
              <a:rPr sz="3600" dirty="0">
                <a:latin typeface="Calibri"/>
                <a:cs typeface="Calibri"/>
              </a:rPr>
              <a:t>Nếu không </a:t>
            </a:r>
            <a:r>
              <a:rPr sz="3600" spc="-15" dirty="0">
                <a:latin typeface="Calibri"/>
                <a:cs typeface="Calibri"/>
              </a:rPr>
              <a:t>có </a:t>
            </a:r>
            <a:r>
              <a:rPr sz="3600" dirty="0">
                <a:latin typeface="Calibri"/>
                <a:cs typeface="Calibri"/>
              </a:rPr>
              <a:t>thì cũng </a:t>
            </a:r>
            <a:r>
              <a:rPr sz="3600" spc="-15" dirty="0">
                <a:latin typeface="Calibri"/>
                <a:cs typeface="Calibri"/>
              </a:rPr>
              <a:t>có </a:t>
            </a:r>
            <a:r>
              <a:rPr sz="3600" dirty="0">
                <a:latin typeface="Calibri"/>
                <a:cs typeface="Calibri"/>
              </a:rPr>
              <a:t>thể pha dung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dịch  </a:t>
            </a:r>
            <a:r>
              <a:rPr sz="3600" dirty="0">
                <a:latin typeface="Calibri"/>
                <a:cs typeface="Calibri"/>
              </a:rPr>
              <a:t>chứa 0,5 % clo </a:t>
            </a:r>
            <a:r>
              <a:rPr sz="3600" spc="-10" dirty="0">
                <a:latin typeface="Calibri"/>
                <a:cs typeface="Calibri"/>
              </a:rPr>
              <a:t>hoạt </a:t>
            </a:r>
            <a:r>
              <a:rPr sz="3600" dirty="0">
                <a:latin typeface="Calibri"/>
                <a:cs typeface="Calibri"/>
              </a:rPr>
              <a:t>tính, </a:t>
            </a:r>
            <a:r>
              <a:rPr sz="3600" spc="-20" dirty="0">
                <a:latin typeface="Calibri"/>
                <a:cs typeface="Calibri"/>
              </a:rPr>
              <a:t>ngâm </a:t>
            </a:r>
            <a:r>
              <a:rPr sz="3600" spc="-40" dirty="0">
                <a:latin typeface="Calibri"/>
                <a:cs typeface="Calibri"/>
              </a:rPr>
              <a:t>tay </a:t>
            </a:r>
            <a:r>
              <a:rPr sz="3600" dirty="0">
                <a:latin typeface="Calibri"/>
                <a:cs typeface="Calibri"/>
              </a:rPr>
              <a:t>1’ </a:t>
            </a:r>
            <a:r>
              <a:rPr sz="3600" spc="-5" dirty="0">
                <a:latin typeface="Calibri"/>
                <a:cs typeface="Calibri"/>
              </a:rPr>
              <a:t>sau </a:t>
            </a:r>
            <a:r>
              <a:rPr sz="3600" dirty="0">
                <a:latin typeface="Calibri"/>
                <a:cs typeface="Calibri"/>
              </a:rPr>
              <a:t>đó rửa lại  </a:t>
            </a:r>
            <a:r>
              <a:rPr sz="3600" spc="-5" dirty="0">
                <a:latin typeface="Calibri"/>
                <a:cs typeface="Calibri"/>
              </a:rPr>
              <a:t>bằng nước sạch.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77037"/>
            <a:ext cx="9707245" cy="45396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marR="5080" indent="-229235">
              <a:lnSpc>
                <a:spcPts val="3890"/>
              </a:lnSpc>
              <a:spcBef>
                <a:spcPts val="59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Thông </a:t>
            </a:r>
            <a:r>
              <a:rPr sz="3600" dirty="0">
                <a:latin typeface="Calibri"/>
                <a:cs typeface="Calibri"/>
              </a:rPr>
              <a:t>khí nhà </a:t>
            </a:r>
            <a:r>
              <a:rPr sz="3600" spc="-5" dirty="0">
                <a:latin typeface="Calibri"/>
                <a:cs typeface="Calibri"/>
              </a:rPr>
              <a:t>ở: </a:t>
            </a:r>
            <a:r>
              <a:rPr sz="3600" dirty="0">
                <a:latin typeface="Calibri"/>
                <a:cs typeface="Calibri"/>
              </a:rPr>
              <a:t>mở </a:t>
            </a:r>
            <a:r>
              <a:rPr sz="3600" spc="-10" dirty="0">
                <a:latin typeface="Calibri"/>
                <a:cs typeface="Calibri"/>
              </a:rPr>
              <a:t>các </a:t>
            </a:r>
            <a:r>
              <a:rPr sz="3600" dirty="0">
                <a:latin typeface="Calibri"/>
                <a:cs typeface="Calibri"/>
              </a:rPr>
              <a:t>cửa thoáng để </a:t>
            </a:r>
            <a:r>
              <a:rPr sz="3600" spc="-15" dirty="0">
                <a:latin typeface="Calibri"/>
                <a:cs typeface="Calibri"/>
              </a:rPr>
              <a:t>tăng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thông  </a:t>
            </a:r>
            <a:r>
              <a:rPr sz="3600" spc="-5" dirty="0">
                <a:latin typeface="Calibri"/>
                <a:cs typeface="Calibri"/>
              </a:rPr>
              <a:t>khí. Không sử </a:t>
            </a:r>
            <a:r>
              <a:rPr sz="3600" dirty="0">
                <a:latin typeface="Calibri"/>
                <a:cs typeface="Calibri"/>
              </a:rPr>
              <a:t>dụng điều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hòa.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241300" indent="-229235">
              <a:lnSpc>
                <a:spcPts val="4105"/>
              </a:lnSpc>
              <a:buFont typeface="Arial"/>
              <a:buChar char="•"/>
              <a:tabLst>
                <a:tab pos="241935" algn="l"/>
              </a:tabLst>
            </a:pPr>
            <a:r>
              <a:rPr sz="3600" dirty="0">
                <a:latin typeface="Calibri"/>
                <a:cs typeface="Calibri"/>
              </a:rPr>
              <a:t>Khử trùng </a:t>
            </a:r>
            <a:r>
              <a:rPr sz="3600" spc="-5" dirty="0">
                <a:latin typeface="Calibri"/>
                <a:cs typeface="Calibri"/>
              </a:rPr>
              <a:t>nền </a:t>
            </a:r>
            <a:r>
              <a:rPr sz="3600" dirty="0">
                <a:latin typeface="Calibri"/>
                <a:cs typeface="Calibri"/>
              </a:rPr>
              <a:t>nhà, </a:t>
            </a:r>
            <a:r>
              <a:rPr sz="3600" spc="-30" dirty="0">
                <a:latin typeface="Calibri"/>
                <a:cs typeface="Calibri"/>
              </a:rPr>
              <a:t>vật </a:t>
            </a:r>
            <a:r>
              <a:rPr sz="3600" spc="5" dirty="0">
                <a:latin typeface="Calibri"/>
                <a:cs typeface="Calibri"/>
              </a:rPr>
              <a:t>dụng </a:t>
            </a:r>
            <a:r>
              <a:rPr sz="3600" dirty="0">
                <a:latin typeface="Calibri"/>
                <a:cs typeface="Calibri"/>
              </a:rPr>
              <a:t>bằng dung </a:t>
            </a:r>
            <a:r>
              <a:rPr sz="3600" spc="-5" dirty="0">
                <a:latin typeface="Calibri"/>
                <a:cs typeface="Calibri"/>
              </a:rPr>
              <a:t>sịch</a:t>
            </a:r>
            <a:r>
              <a:rPr sz="3600" spc="-16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sát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4105"/>
              </a:lnSpc>
            </a:pPr>
            <a:r>
              <a:rPr sz="3600" dirty="0">
                <a:latin typeface="Calibri"/>
                <a:cs typeface="Calibri"/>
              </a:rPr>
              <a:t>khuẩn. Sử dụng dung dịch chứa 0,5% </a:t>
            </a:r>
            <a:r>
              <a:rPr sz="3600" spc="-5" dirty="0">
                <a:latin typeface="Calibri"/>
                <a:cs typeface="Calibri"/>
              </a:rPr>
              <a:t>Clo </a:t>
            </a:r>
            <a:r>
              <a:rPr sz="3600" spc="-10" dirty="0">
                <a:latin typeface="Calibri"/>
                <a:cs typeface="Calibri"/>
              </a:rPr>
              <a:t>hoạt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tính.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241300" marR="245110" indent="-229235">
              <a:lnSpc>
                <a:spcPts val="3890"/>
              </a:lnSpc>
              <a:buFont typeface="Arial"/>
              <a:buChar char="•"/>
              <a:tabLst>
                <a:tab pos="241935" algn="l"/>
              </a:tabLst>
            </a:pPr>
            <a:r>
              <a:rPr sz="3600" spc="-70" dirty="0">
                <a:latin typeface="Calibri"/>
                <a:cs typeface="Calibri"/>
              </a:rPr>
              <a:t>Tăng </a:t>
            </a:r>
            <a:r>
              <a:rPr sz="3600" dirty="0">
                <a:latin typeface="Calibri"/>
                <a:cs typeface="Calibri"/>
              </a:rPr>
              <a:t>cường chế độ </a:t>
            </a:r>
            <a:r>
              <a:rPr sz="3600" spc="-5" dirty="0">
                <a:latin typeface="Calibri"/>
                <a:cs typeface="Calibri"/>
              </a:rPr>
              <a:t>dinh dưỡng </a:t>
            </a:r>
            <a:r>
              <a:rPr sz="3600" dirty="0">
                <a:latin typeface="Calibri"/>
                <a:cs typeface="Calibri"/>
              </a:rPr>
              <a:t>nhằm </a:t>
            </a:r>
            <a:r>
              <a:rPr sz="3600" spc="-15" dirty="0">
                <a:latin typeface="Calibri"/>
                <a:cs typeface="Calibri"/>
              </a:rPr>
              <a:t>tăng </a:t>
            </a:r>
            <a:r>
              <a:rPr sz="3600" spc="-5" dirty="0">
                <a:latin typeface="Calibri"/>
                <a:cs typeface="Calibri"/>
              </a:rPr>
              <a:t>sức </a:t>
            </a:r>
            <a:r>
              <a:rPr sz="3600" spc="5" dirty="0">
                <a:latin typeface="Calibri"/>
                <a:cs typeface="Calibri"/>
              </a:rPr>
              <a:t>đề  </a:t>
            </a:r>
            <a:r>
              <a:rPr sz="3600" dirty="0">
                <a:latin typeface="Calibri"/>
                <a:cs typeface="Calibri"/>
              </a:rPr>
              <a:t>kháng cho bộ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đội.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69747"/>
            <a:ext cx="10228580" cy="477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95" dirty="0">
                <a:latin typeface="Calibri"/>
                <a:cs typeface="Calibri"/>
              </a:rPr>
              <a:t>Vệ </a:t>
            </a:r>
            <a:r>
              <a:rPr sz="3600" spc="-5" dirty="0">
                <a:latin typeface="Calibri"/>
                <a:cs typeface="Calibri"/>
              </a:rPr>
              <a:t>sinh, </a:t>
            </a:r>
            <a:r>
              <a:rPr sz="3600" spc="-10" dirty="0">
                <a:latin typeface="Calibri"/>
                <a:cs typeface="Calibri"/>
              </a:rPr>
              <a:t>diệt </a:t>
            </a:r>
            <a:r>
              <a:rPr sz="3600" spc="5" dirty="0">
                <a:latin typeface="Calibri"/>
                <a:cs typeface="Calibri"/>
              </a:rPr>
              <a:t>trùng, </a:t>
            </a:r>
            <a:r>
              <a:rPr sz="3600" spc="-45" dirty="0">
                <a:latin typeface="Calibri"/>
                <a:cs typeface="Calibri"/>
              </a:rPr>
              <a:t>tẩy </a:t>
            </a:r>
            <a:r>
              <a:rPr sz="3600" dirty="0">
                <a:latin typeface="Calibri"/>
                <a:cs typeface="Calibri"/>
              </a:rPr>
              <a:t>uế </a:t>
            </a:r>
            <a:r>
              <a:rPr sz="3600" spc="-15" dirty="0">
                <a:latin typeface="Calibri"/>
                <a:cs typeface="Calibri"/>
              </a:rPr>
              <a:t>trong </a:t>
            </a:r>
            <a:r>
              <a:rPr sz="3600" dirty="0">
                <a:latin typeface="Calibri"/>
                <a:cs typeface="Calibri"/>
              </a:rPr>
              <a:t>đơn</a:t>
            </a:r>
            <a:r>
              <a:rPr sz="3600" spc="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vị.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150">
              <a:latin typeface="Times New Roman"/>
              <a:cs typeface="Times New Roman"/>
            </a:endParaRPr>
          </a:p>
          <a:p>
            <a:pPr marL="241300" marR="33020" indent="-229235">
              <a:lnSpc>
                <a:spcPts val="3890"/>
              </a:lnSpc>
              <a:buFont typeface="Arial"/>
              <a:buChar char="•"/>
              <a:tabLst>
                <a:tab pos="241935" algn="l"/>
              </a:tabLst>
            </a:pPr>
            <a:r>
              <a:rPr sz="3600" dirty="0">
                <a:latin typeface="Calibri"/>
                <a:cs typeface="Calibri"/>
              </a:rPr>
              <a:t>Nếu </a:t>
            </a:r>
            <a:r>
              <a:rPr sz="3600" spc="-15" dirty="0">
                <a:latin typeface="Calibri"/>
                <a:cs typeface="Calibri"/>
              </a:rPr>
              <a:t>có </a:t>
            </a:r>
            <a:r>
              <a:rPr sz="3600" spc="-5" dirty="0">
                <a:latin typeface="Calibri"/>
                <a:cs typeface="Calibri"/>
              </a:rPr>
              <a:t>dịch </a:t>
            </a:r>
            <a:r>
              <a:rPr sz="3600" dirty="0">
                <a:latin typeface="Calibri"/>
                <a:cs typeface="Calibri"/>
              </a:rPr>
              <a:t>thì </a:t>
            </a:r>
            <a:r>
              <a:rPr sz="3600" spc="-5" dirty="0">
                <a:latin typeface="Calibri"/>
                <a:cs typeface="Calibri"/>
              </a:rPr>
              <a:t>thêm: </a:t>
            </a:r>
            <a:r>
              <a:rPr sz="3600" spc="-10" dirty="0">
                <a:latin typeface="Calibri"/>
                <a:cs typeface="Calibri"/>
              </a:rPr>
              <a:t>Chất tiết </a:t>
            </a:r>
            <a:r>
              <a:rPr sz="3600" dirty="0">
                <a:latin typeface="Calibri"/>
                <a:cs typeface="Calibri"/>
              </a:rPr>
              <a:t>(đờm, </a:t>
            </a:r>
            <a:r>
              <a:rPr sz="3600" spc="-15" dirty="0">
                <a:latin typeface="Calibri"/>
                <a:cs typeface="Calibri"/>
              </a:rPr>
              <a:t>rãi…) </a:t>
            </a:r>
            <a:r>
              <a:rPr sz="3600" dirty="0">
                <a:latin typeface="Calibri"/>
                <a:cs typeface="Calibri"/>
              </a:rPr>
              <a:t>phải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được  </a:t>
            </a:r>
            <a:r>
              <a:rPr sz="3600" spc="-20" dirty="0">
                <a:latin typeface="Calibri"/>
                <a:cs typeface="Calibri"/>
              </a:rPr>
              <a:t>xử </a:t>
            </a:r>
            <a:r>
              <a:rPr sz="3600" dirty="0">
                <a:latin typeface="Calibri"/>
                <a:cs typeface="Calibri"/>
              </a:rPr>
              <a:t>lý </a:t>
            </a:r>
            <a:r>
              <a:rPr sz="3600" spc="-5" dirty="0">
                <a:latin typeface="Calibri"/>
                <a:cs typeface="Calibri"/>
              </a:rPr>
              <a:t>bằng </a:t>
            </a:r>
            <a:r>
              <a:rPr sz="3600" dirty="0">
                <a:latin typeface="Calibri"/>
                <a:cs typeface="Calibri"/>
              </a:rPr>
              <a:t>dung dịch chứa 1,25% </a:t>
            </a:r>
            <a:r>
              <a:rPr sz="3600" spc="-5" dirty="0">
                <a:latin typeface="Calibri"/>
                <a:cs typeface="Calibri"/>
              </a:rPr>
              <a:t>Clo </a:t>
            </a:r>
            <a:r>
              <a:rPr sz="3600" spc="-10" dirty="0">
                <a:latin typeface="Calibri"/>
                <a:cs typeface="Calibri"/>
              </a:rPr>
              <a:t>hoạt </a:t>
            </a:r>
            <a:r>
              <a:rPr sz="3600" dirty="0">
                <a:latin typeface="Calibri"/>
                <a:cs typeface="Calibri"/>
              </a:rPr>
              <a:t>tính </a:t>
            </a:r>
            <a:r>
              <a:rPr sz="3600" spc="-15" dirty="0">
                <a:latin typeface="Calibri"/>
                <a:cs typeface="Calibri"/>
              </a:rPr>
              <a:t>với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tỷ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615"/>
              </a:lnSpc>
            </a:pPr>
            <a:r>
              <a:rPr sz="3600" dirty="0">
                <a:latin typeface="Calibri"/>
                <a:cs typeface="Calibri"/>
              </a:rPr>
              <a:t>lệ 1/1 </a:t>
            </a:r>
            <a:r>
              <a:rPr sz="3600" spc="-15" dirty="0">
                <a:latin typeface="Calibri"/>
                <a:cs typeface="Calibri"/>
              </a:rPr>
              <a:t>trong </a:t>
            </a:r>
            <a:r>
              <a:rPr sz="3600" dirty="0">
                <a:latin typeface="Calibri"/>
                <a:cs typeface="Calibri"/>
              </a:rPr>
              <a:t>thời gian </a:t>
            </a:r>
            <a:r>
              <a:rPr sz="3600" spc="-15" dirty="0">
                <a:latin typeface="Calibri"/>
                <a:cs typeface="Calibri"/>
              </a:rPr>
              <a:t>tối </a:t>
            </a:r>
            <a:r>
              <a:rPr sz="3600" dirty="0">
                <a:latin typeface="Calibri"/>
                <a:cs typeface="Calibri"/>
              </a:rPr>
              <a:t>thiểu </a:t>
            </a:r>
            <a:r>
              <a:rPr sz="3600" spc="-40" dirty="0">
                <a:latin typeface="Calibri"/>
                <a:cs typeface="Calibri"/>
              </a:rPr>
              <a:t>30’sau </a:t>
            </a:r>
            <a:r>
              <a:rPr sz="3600" dirty="0">
                <a:latin typeface="Calibri"/>
                <a:cs typeface="Calibri"/>
              </a:rPr>
              <a:t>đó mới thu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gom</a:t>
            </a:r>
            <a:endParaRPr sz="3600">
              <a:latin typeface="Calibri"/>
              <a:cs typeface="Calibri"/>
            </a:endParaRPr>
          </a:p>
          <a:p>
            <a:pPr marL="241300" marR="247650">
              <a:lnSpc>
                <a:spcPct val="90000"/>
              </a:lnSpc>
              <a:spcBef>
                <a:spcPts val="220"/>
              </a:spcBef>
            </a:pPr>
            <a:r>
              <a:rPr sz="3600" dirty="0">
                <a:latin typeface="Calibri"/>
                <a:cs typeface="Calibri"/>
              </a:rPr>
              <a:t>theo quy định. </a:t>
            </a:r>
            <a:r>
              <a:rPr sz="3600" spc="-5" dirty="0">
                <a:latin typeface="Calibri"/>
                <a:cs typeface="Calibri"/>
              </a:rPr>
              <a:t>Các </a:t>
            </a:r>
            <a:r>
              <a:rPr sz="3600" dirty="0">
                <a:latin typeface="Calibri"/>
                <a:cs typeface="Calibri"/>
              </a:rPr>
              <a:t>phương tiện </a:t>
            </a:r>
            <a:r>
              <a:rPr sz="3600" spc="-10" dirty="0">
                <a:latin typeface="Calibri"/>
                <a:cs typeface="Calibri"/>
              </a:rPr>
              <a:t>chuyên </a:t>
            </a:r>
            <a:r>
              <a:rPr sz="3600" spc="-5" dirty="0">
                <a:latin typeface="Calibri"/>
                <a:cs typeface="Calibri"/>
              </a:rPr>
              <a:t>chở, </a:t>
            </a:r>
            <a:r>
              <a:rPr sz="3600" spc="-10" dirty="0">
                <a:latin typeface="Calibri"/>
                <a:cs typeface="Calibri"/>
              </a:rPr>
              <a:t>các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khu  vực khác cũng </a:t>
            </a:r>
            <a:r>
              <a:rPr sz="3600" spc="-10" dirty="0">
                <a:latin typeface="Calibri"/>
                <a:cs typeface="Calibri"/>
              </a:rPr>
              <a:t>cần </a:t>
            </a:r>
            <a:r>
              <a:rPr sz="3600" dirty="0">
                <a:latin typeface="Calibri"/>
                <a:cs typeface="Calibri"/>
              </a:rPr>
              <a:t>được </a:t>
            </a:r>
            <a:r>
              <a:rPr sz="3600" spc="-20" dirty="0">
                <a:latin typeface="Calibri"/>
                <a:cs typeface="Calibri"/>
              </a:rPr>
              <a:t>xử </a:t>
            </a:r>
            <a:r>
              <a:rPr sz="3600" dirty="0">
                <a:latin typeface="Calibri"/>
                <a:cs typeface="Calibri"/>
              </a:rPr>
              <a:t>lý </a:t>
            </a:r>
            <a:r>
              <a:rPr sz="3600" spc="-5" dirty="0">
                <a:latin typeface="Calibri"/>
                <a:cs typeface="Calibri"/>
              </a:rPr>
              <a:t>bằng </a:t>
            </a:r>
            <a:r>
              <a:rPr sz="3600" dirty="0">
                <a:latin typeface="Calibri"/>
                <a:cs typeface="Calibri"/>
              </a:rPr>
              <a:t>dung dịch chứa  0,5% Clo </a:t>
            </a:r>
            <a:r>
              <a:rPr sz="3600" spc="-10" dirty="0">
                <a:latin typeface="Calibri"/>
                <a:cs typeface="Calibri"/>
              </a:rPr>
              <a:t>hoạt </a:t>
            </a:r>
            <a:r>
              <a:rPr sz="3600" dirty="0">
                <a:latin typeface="Calibri"/>
                <a:cs typeface="Calibri"/>
              </a:rPr>
              <a:t>tính. Báo </a:t>
            </a:r>
            <a:r>
              <a:rPr sz="3600" spc="-10" dirty="0">
                <a:latin typeface="Calibri"/>
                <a:cs typeface="Calibri"/>
              </a:rPr>
              <a:t>cáo </a:t>
            </a:r>
            <a:r>
              <a:rPr sz="3600" spc="-5" dirty="0">
                <a:latin typeface="Calibri"/>
                <a:cs typeface="Calibri"/>
              </a:rPr>
              <a:t>Thủ </a:t>
            </a:r>
            <a:r>
              <a:rPr sz="3600" dirty="0">
                <a:latin typeface="Calibri"/>
                <a:cs typeface="Calibri"/>
              </a:rPr>
              <a:t>trưởng quân chính  cho phép phun thuốc khử trùng </a:t>
            </a:r>
            <a:r>
              <a:rPr sz="3600" spc="-20" dirty="0">
                <a:latin typeface="Calibri"/>
                <a:cs typeface="Calibri"/>
              </a:rPr>
              <a:t>tại </a:t>
            </a:r>
            <a:r>
              <a:rPr sz="3600" dirty="0">
                <a:latin typeface="Calibri"/>
                <a:cs typeface="Calibri"/>
              </a:rPr>
              <a:t>đơn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vị.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4082" y="704850"/>
          <a:ext cx="10723243" cy="6146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070"/>
                <a:gridCol w="1299845"/>
                <a:gridCol w="1299845"/>
                <a:gridCol w="1516379"/>
                <a:gridCol w="1516379"/>
                <a:gridCol w="974725"/>
              </a:tblGrid>
              <a:tr h="16554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  <a:p>
                      <a:pPr marL="330835" marR="325755" indent="579120">
                        <a:lnSpc>
                          <a:spcPct val="10680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Tên hóa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chất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(hàm lượng clo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hoạt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6738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tính)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5425" marR="217804" algn="ctr">
                        <a:lnSpc>
                          <a:spcPct val="106800"/>
                        </a:lnSpc>
                        <a:spcBef>
                          <a:spcPts val="79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Lượng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hóa chất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cần để pha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lít dung dịch có nồng độ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Clo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hoạt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tính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23520" marR="213995" indent="13335">
                        <a:lnSpc>
                          <a:spcPct val="106800"/>
                        </a:lnSpc>
                        <a:spcBef>
                          <a:spcPts val="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chú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9474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0,25%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0,5%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1,25%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2,5%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94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Cloramin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100g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200g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500g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1000g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9474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Clorin</a:t>
                      </a:r>
                      <a:r>
                        <a:rPr sz="2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(70%)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36g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72g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180g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360g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64909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Bột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30504" marR="217170" algn="ctr">
                        <a:lnSpc>
                          <a:spcPts val="3600"/>
                        </a:lnSpc>
                        <a:spcBef>
                          <a:spcPts val="15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Natri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dichloroisocianurat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(NADCC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60%)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42g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84g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210g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420g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834" y="966320"/>
            <a:ext cx="5651627" cy="4182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3221" y="365163"/>
            <a:ext cx="4228592" cy="6387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712" y="432104"/>
            <a:ext cx="3743305" cy="5240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9221" y="1447469"/>
            <a:ext cx="6141974" cy="516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585" y="1752422"/>
            <a:ext cx="7402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spc="994" dirty="0">
                <a:latin typeface="Times New Roman"/>
                <a:cs typeface="Times New Roman"/>
              </a:rPr>
              <a:t>TR¢N </a:t>
            </a:r>
            <a:r>
              <a:rPr sz="5400" b="0" i="1" spc="380" dirty="0">
                <a:latin typeface="Times New Roman"/>
                <a:cs typeface="Times New Roman"/>
              </a:rPr>
              <a:t>TRäNG</a:t>
            </a:r>
            <a:r>
              <a:rPr sz="5400" b="0" i="1" spc="-844" dirty="0">
                <a:latin typeface="Times New Roman"/>
                <a:cs typeface="Times New Roman"/>
              </a:rPr>
              <a:t> </a:t>
            </a:r>
            <a:r>
              <a:rPr sz="5400" b="0" i="1" spc="-340" dirty="0">
                <a:latin typeface="Times New Roman"/>
                <a:cs typeface="Times New Roman"/>
              </a:rPr>
              <a:t>C¶M </a:t>
            </a:r>
            <a:r>
              <a:rPr sz="5400" b="0" spc="480" dirty="0">
                <a:latin typeface="Arial"/>
                <a:cs typeface="Arial"/>
              </a:rPr>
              <a:t>Ơ</a:t>
            </a:r>
            <a:r>
              <a:rPr sz="5400" b="0" i="1" spc="480" dirty="0">
                <a:latin typeface="Times New Roman"/>
                <a:cs typeface="Times New Roman"/>
              </a:rPr>
              <a:t>N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7036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BỘ Y</a:t>
            </a:r>
            <a:r>
              <a:rPr b="0" spc="-49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3932" y="2585466"/>
            <a:ext cx="8545830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văn số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96/KCB-ĐD-KSNK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24/01/2020 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Cục QLKCB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– Bộ Y tế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phòng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ngừa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Kiểm  soát lây nhiễm bệnh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viêm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phổi cấp do chủng  Corona mới (nCoV)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quy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định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tổ chức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sàng</a:t>
            </a:r>
            <a:r>
              <a:rPr sz="2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lọc,</a:t>
            </a:r>
            <a:endParaRPr sz="2800">
              <a:latin typeface="Arial"/>
              <a:cs typeface="Arial"/>
            </a:endParaRPr>
          </a:p>
          <a:p>
            <a:pPr marL="355600" marR="22860">
              <a:lnSpc>
                <a:spcPct val="900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phát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hiện sớm,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cách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ly tại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cơ sở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y tế tại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hai khu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vực  quan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trọng: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Khoa khám bệnh, cấp cứu lư và Khoa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có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NB điều trị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 các khoa phòng khác khi có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người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nghi ngờ hoặc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mắc</a:t>
            </a:r>
            <a:r>
              <a:rPr sz="2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nCoV.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7036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BỘ Y</a:t>
            </a:r>
            <a:r>
              <a:rPr b="0" spc="-49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3932" y="2628137"/>
            <a:ext cx="8661400" cy="3992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2240" indent="-342900">
              <a:lnSpc>
                <a:spcPct val="100000"/>
              </a:lnSpc>
              <a:spcBef>
                <a:spcPts val="95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văn số </a:t>
            </a:r>
            <a:r>
              <a:rPr sz="2800" b="1" i="1" spc="-20" dirty="0">
                <a:solidFill>
                  <a:srgbClr val="FF0000"/>
                </a:solidFill>
                <a:latin typeface="Arial"/>
                <a:cs typeface="Arial"/>
              </a:rPr>
              <a:t>362/BYT-KCB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của Bộ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Y tế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ngày  28/01/2020 của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Bộ Y tế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thực hiện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điện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số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121/CĐ-TTg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ngày 23/01/2020 và chỉ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thị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05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của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Thủ tướng chính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phủ trong phòng chống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dịch</a:t>
            </a:r>
            <a:r>
              <a:rPr sz="28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nCoV</a:t>
            </a:r>
            <a:endParaRPr sz="2800">
              <a:latin typeface="Arial"/>
              <a:cs typeface="Arial"/>
            </a:endParaRPr>
          </a:p>
          <a:p>
            <a:pPr marL="355600" marR="492759" indent="-342900">
              <a:lnSpc>
                <a:spcPct val="100000"/>
              </a:lnSpc>
              <a:spcBef>
                <a:spcPts val="1000"/>
              </a:spcBef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Công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văn số </a:t>
            </a:r>
            <a:r>
              <a:rPr sz="2800" b="1" i="1" spc="-20" dirty="0">
                <a:solidFill>
                  <a:srgbClr val="FF0000"/>
                </a:solidFill>
                <a:latin typeface="Arial"/>
                <a:cs typeface="Arial"/>
              </a:rPr>
              <a:t>364/BYT-DP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của Bộ Y tế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việc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giám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sát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người tiếp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xúc gần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với trường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hợp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bệnh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nCoV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gây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người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từ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vùng dịch.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Đây</a:t>
            </a:r>
            <a:r>
              <a:rPr sz="28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là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căn cứ để xác định các ca bệnh, nghi ngờ mắc bệnh  do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nCoV.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8191"/>
            <a:ext cx="7036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VĂN BẢN </a:t>
            </a:r>
            <a:r>
              <a:rPr b="0" spc="-5" dirty="0">
                <a:solidFill>
                  <a:srgbClr val="EBEBEB"/>
                </a:solidFill>
                <a:latin typeface="Arial"/>
                <a:cs typeface="Arial"/>
              </a:rPr>
              <a:t>CHỈ ĐẠO CỦA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BỘ Y</a:t>
            </a:r>
            <a:r>
              <a:rPr b="0" spc="-49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EBEBEB"/>
                </a:solidFill>
                <a:latin typeface="Arial"/>
                <a:cs typeface="Arial"/>
              </a:rPr>
              <a:t>TẾ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3932" y="2585466"/>
            <a:ext cx="8607425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  <a:tabLst>
                <a:tab pos="7895590" algn="l"/>
              </a:tabLst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Quyết đinh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219/QĐ-BYT</a:t>
            </a:r>
            <a:r>
              <a:rPr sz="2800" b="1" i="1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</a:t>
            </a:r>
            <a:r>
              <a:rPr sz="2800" b="1" i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29/01/2020	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ts val="3030"/>
              </a:lnSpc>
              <a:spcBef>
                <a:spcPts val="204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công bố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dịch viêm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phải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 nCoV là dịch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bệnh truyền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nhiễm nhóm 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theo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quy định của Luật phòng chống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các bệnh truyền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nhiễm.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  <a:spcBef>
                <a:spcPts val="605"/>
              </a:spcBef>
              <a:tabLst>
                <a:tab pos="7895590" algn="l"/>
              </a:tabLst>
            </a:pPr>
            <a:r>
              <a:rPr sz="22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B31166"/>
                </a:solidFill>
                <a:latin typeface="Times New Roman"/>
                <a:cs typeface="Times New Roman"/>
              </a:rPr>
              <a:t> 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Quyết đinh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219/QĐ-BYT</a:t>
            </a:r>
            <a:r>
              <a:rPr sz="2800" b="1" i="1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ngày</a:t>
            </a:r>
            <a:r>
              <a:rPr sz="2800" b="1" i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29/01/2020	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về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ts val="3020"/>
              </a:lnSpc>
              <a:spcBef>
                <a:spcPts val="219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công bố dịch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viêm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phải do nCoV là dịch bệnh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truyền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nhiễm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nhóm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theo quy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định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của Luật phòng chống  các bệnh truyền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nhiễm.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4486</Words>
  <Application>Microsoft Office PowerPoint</Application>
  <PresentationFormat>Custom</PresentationFormat>
  <Paragraphs>359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CÁC VĂN BẢN PHÁP QUY LIÊN QUAN  ĐẾN PHÒNG, CHỐNG DỊCH VIÊM PHỔI  DO VIRUS CORONA</vt:lpstr>
      <vt:lpstr>PowerPoint Presentation</vt:lpstr>
      <vt:lpstr>VĂN BẢN CHỈ ĐẠO CỦA THỦ TƯỚNG CHÍNH</vt:lpstr>
      <vt:lpstr>VĂN BẢN CHỈ ĐẠO CỦA THỦ TƯỚNG</vt:lpstr>
      <vt:lpstr>VĂN BẢN CHỈ ĐẠO CỦA BỘ Y TẾ</vt:lpstr>
      <vt:lpstr>VĂN BẢN CHỈ ĐẠO CỦA BỘ Y TẾ</vt:lpstr>
      <vt:lpstr>VĂN BẢN CHỈ ĐẠO CỦA BỘ Y TẾ</vt:lpstr>
      <vt:lpstr>VĂN BẢN CHỈ ĐẠO CỦA BỘ Y TẾ</vt:lpstr>
      <vt:lpstr>VĂN BẢN CHỈ ĐẠO CỦA BỘ Y TẾ</vt:lpstr>
      <vt:lpstr>VĂN BẢN CHỈ ĐẠO CỦA BỘ Y TẾ</vt:lpstr>
      <vt:lpstr>PowerPoint Presentation</vt:lpstr>
      <vt:lpstr>VĂN BẢN CỦA BỘ QUỐC PHÒNG</vt:lpstr>
      <vt:lpstr>VĂN BẢN CỦA BỘ QUỐC PHÒNG</vt:lpstr>
      <vt:lpstr>Trân trọng cám ơn</vt:lpstr>
      <vt:lpstr>Phòng ngừa và kiểm soát nhiễm khuẩn  trong chăm sóc bệnh nhân nghi ngờ  nhiễm coronavirus (nCoV) mới</vt:lpstr>
      <vt:lpstr>I. Virus Corona (nCoV)</vt:lpstr>
      <vt:lpstr>Đường lây truyền – transmission nCoV</vt:lpstr>
      <vt:lpstr>PowerPoint Presentation</vt:lpstr>
      <vt:lpstr>I. Virus Corona (nCoV)</vt:lpstr>
      <vt:lpstr>II. Chiến lược KSNK để ngăn chặn hoặc hạn chế  lây truyền (5 biện pháp)</vt:lpstr>
      <vt:lpstr>1. Đảm bảo phân loại, nhận biết sớm và kiểm soát  nguồn bệnh</vt:lpstr>
      <vt:lpstr>2. Áp dụng biện pháp phòng ngừa chuẩn cho tất cả  bệnh nhân</vt:lpstr>
      <vt:lpstr>2. Áp dụng biện pháp phòng ngừa chuẩn cho tất cả  bệnh nhân</vt:lpstr>
      <vt:lpstr>3. Thực hiện các biện pháp phòng ngừa bổ sung dựa  trên đường lây truyền</vt:lpstr>
      <vt:lpstr>PowerPoint Presentation</vt:lpstr>
      <vt:lpstr>PowerPoint Presentation</vt:lpstr>
      <vt:lpstr>3.2. Phòng ngừa lây truyền qua không khí cho các  quy trình tạo khí dung</vt:lpstr>
      <vt:lpstr>3.2. Phòng ngừa lây truyền qua không khí cho các  quy trình tạo khí dung</vt:lpstr>
      <vt:lpstr>4. Thực hiện kiểm soát hành chính</vt:lpstr>
      <vt:lpstr>4.1. Các biện pháp hành chính liên quan đến NVYT</vt:lpstr>
      <vt:lpstr>5. Sử dụng kiểm soát môi trường và kỹ thuật</vt:lpstr>
      <vt:lpstr>Thời gian phòng ngừa lây truyền qua tiếp xúc và  giọt bắn đối với bệnh nhân nhiễm nCoV:</vt:lpstr>
      <vt:lpstr>Thu thập và xử lí mẫu bệnh phẩm trong phòng thí  nghiệm từ BN nghi nhiễm 2019 - nCoV</vt:lpstr>
      <vt:lpstr>KHUYẾN CÁO NHÀ TRƯỜNG</vt:lpstr>
      <vt:lpstr>PowerPoint Presentation</vt:lpstr>
      <vt:lpstr>PowerPoint Presentation</vt:lpstr>
      <vt:lpstr>MỤC TIÊU HỌC TẬP</vt:lpstr>
      <vt:lpstr>TÀI LIỆU KHAM KHẢO</vt:lpstr>
      <vt:lpstr>1. KHÁI NIỆM</vt:lpstr>
      <vt:lpstr>2. DỊCH TỄ HỌC</vt:lpstr>
      <vt:lpstr>PowerPoint Presentation</vt:lpstr>
      <vt:lpstr>3. CƠ CHẾ BỆNH SINH</vt:lpstr>
      <vt:lpstr>4. LÂM SÀNG</vt:lpstr>
      <vt:lpstr>4. LÂM SÀNG</vt:lpstr>
      <vt:lpstr>5. CẬN LÂM SÀNG</vt:lpstr>
      <vt:lpstr>5. CẬN LÂM SÀNG</vt:lpstr>
      <vt:lpstr>6. CHẨN ĐOÁN VÀ CHẨN ĐOÁN PHÂN BIỆT</vt:lpstr>
      <vt:lpstr>6.1. Chẩn đoán ca bệnh nghi ngờ</vt:lpstr>
      <vt:lpstr>6.2. Chẩn đoán ca bệnh có thể</vt:lpstr>
      <vt:lpstr>6.3. Chẩn đoán ca bệnh khẳng định là ca bệnh có sốt, ho, khó thở kèm yếu tố dịch tễ  và xét nghiệm RT-PCR dƣơng tính với nCoV</vt:lpstr>
      <vt:lpstr>7. ĐIỀU TRỊ</vt:lpstr>
      <vt:lpstr>PowerPoint Presentation</vt:lpstr>
      <vt:lpstr>7.2. Điều trị theo cơ chế bệnh sinh</vt:lpstr>
      <vt:lpstr>7.2. Điều trị theo cơ chế bệnh sinh</vt:lpstr>
      <vt:lpstr>8. PHÒNG BỆNH</vt:lpstr>
      <vt:lpstr>8. PHÒNG BỆNH</vt:lpstr>
      <vt:lpstr>8. PHÒNG BỆNH</vt:lpstr>
      <vt:lpstr>CẢM ƠN!</vt:lpstr>
      <vt:lpstr>Một số biện pháp vệ sinh  trong dự phòng viêm phổi  cấp do Virus Corona tại đơn vị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TR¢N TRäNG C¶M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VĂN BẢN PHÁP QUY LIÊN QUAN  ĐẾN PHÒNG, CHỐNG DỊCH VIÊM PHỔI  DO VIRUS CORONA</dc:title>
  <dc:creator>DrThanh 103</dc:creator>
  <cp:lastModifiedBy>LAMHONG</cp:lastModifiedBy>
  <cp:revision>1</cp:revision>
  <dcterms:created xsi:type="dcterms:W3CDTF">2020-02-02T07:15:40Z</dcterms:created>
  <dcterms:modified xsi:type="dcterms:W3CDTF">2020-02-02T07:16:18Z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2020-02-02T00:00:00Z</vt:filetime>
  </property>
</Properties>
</file>