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68" r:id="rId3"/>
    <p:sldId id="363" r:id="rId4"/>
    <p:sldId id="269" r:id="rId5"/>
    <p:sldId id="373" r:id="rId6"/>
    <p:sldId id="374" r:id="rId7"/>
    <p:sldId id="309" r:id="rId8"/>
    <p:sldId id="281" r:id="rId9"/>
    <p:sldId id="343" r:id="rId10"/>
    <p:sldId id="283" r:id="rId11"/>
    <p:sldId id="364" r:id="rId12"/>
    <p:sldId id="284" r:id="rId13"/>
    <p:sldId id="344" r:id="rId14"/>
    <p:sldId id="366" r:id="rId15"/>
    <p:sldId id="346" r:id="rId16"/>
    <p:sldId id="376" r:id="rId17"/>
    <p:sldId id="369" r:id="rId18"/>
    <p:sldId id="348" r:id="rId19"/>
    <p:sldId id="378" r:id="rId20"/>
    <p:sldId id="379" r:id="rId21"/>
    <p:sldId id="380" r:id="rId22"/>
    <p:sldId id="401" r:id="rId23"/>
    <p:sldId id="381" r:id="rId24"/>
    <p:sldId id="382" r:id="rId25"/>
    <p:sldId id="383" r:id="rId26"/>
    <p:sldId id="384" r:id="rId27"/>
    <p:sldId id="385" r:id="rId28"/>
    <p:sldId id="402" r:id="rId29"/>
    <p:sldId id="386" r:id="rId30"/>
    <p:sldId id="387" r:id="rId31"/>
    <p:sldId id="388" r:id="rId32"/>
    <p:sldId id="389" r:id="rId33"/>
    <p:sldId id="390" r:id="rId34"/>
    <p:sldId id="391" r:id="rId35"/>
    <p:sldId id="392" r:id="rId36"/>
    <p:sldId id="393" r:id="rId37"/>
    <p:sldId id="394" r:id="rId38"/>
    <p:sldId id="395" r:id="rId39"/>
    <p:sldId id="396" r:id="rId40"/>
    <p:sldId id="350" r:id="rId41"/>
  </p:sldIdLst>
  <p:sldSz cx="12192000" cy="6858000"/>
  <p:notesSz cx="6797675" cy="987425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980"/>
    <p:restoredTop sz="94592"/>
  </p:normalViewPr>
  <p:slideViewPr>
    <p:cSldViewPr>
      <p:cViewPr>
        <p:scale>
          <a:sx n="66" d="100"/>
          <a:sy n="66" d="100"/>
        </p:scale>
        <p:origin x="595" y="451"/>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pPr>
              <a:defRPr/>
            </a:pPr>
            <a:endParaRPr lang="vi-VN"/>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pPr>
              <a:defRPr/>
            </a:pPr>
            <a:fld id="{E6E0F7F8-C323-4635-A09E-A683BF49A31B}" type="datetimeFigureOut">
              <a:rPr lang="vi-VN"/>
              <a:pPr>
                <a:defRPr/>
              </a:pPr>
              <a:t>08/02/2020</a:t>
            </a:fld>
            <a:endParaRPr lang="vi-VN"/>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pPr>
              <a:defRPr/>
            </a:pPr>
            <a:endParaRPr lang="vi-VN"/>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FE1DCCC-C246-493A-BD90-FCD2E5CD4B4F}" type="slidenum">
              <a:rPr lang="vi-VN"/>
              <a:pPr>
                <a:defRPr/>
              </a:pPr>
              <a:t>‹#›</a:t>
            </a:fld>
            <a:endParaRPr lang="vi-VN"/>
          </a:p>
        </p:txBody>
      </p:sp>
    </p:spTree>
    <p:extLst>
      <p:ext uri="{BB962C8B-B14F-4D97-AF65-F5344CB8AC3E}">
        <p14:creationId xmlns:p14="http://schemas.microsoft.com/office/powerpoint/2010/main" val="1227514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A73231-B812-471A-A2A0-6AC507097CF0}" type="datetimeFigureOut">
              <a:rPr lang="en-GB"/>
              <a:pPr>
                <a:defRPr/>
              </a:pPr>
              <a:t>08/02/2020</a:t>
            </a:fld>
            <a:endParaRPr lang="en-GB"/>
          </a:p>
        </p:txBody>
      </p:sp>
      <p:sp>
        <p:nvSpPr>
          <p:cNvPr id="4" name="Slide Image Placeholder 3"/>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725DE03B-CDC1-4B2A-83AC-72039392AB95}" type="slidenum">
              <a:rPr lang="en-GB" altLang="vi-VN"/>
              <a:pPr>
                <a:defRPr/>
              </a:pPr>
              <a:t>‹#›</a:t>
            </a:fld>
            <a:endParaRPr lang="en-GB" altLang="vi-VN"/>
          </a:p>
        </p:txBody>
      </p:sp>
    </p:spTree>
    <p:extLst>
      <p:ext uri="{BB962C8B-B14F-4D97-AF65-F5344CB8AC3E}">
        <p14:creationId xmlns:p14="http://schemas.microsoft.com/office/powerpoint/2010/main" val="1345932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20</a:t>
            </a:fld>
            <a:endParaRPr lang="en-GB" altLang="vi-VN"/>
          </a:p>
        </p:txBody>
      </p:sp>
    </p:spTree>
    <p:extLst>
      <p:ext uri="{BB962C8B-B14F-4D97-AF65-F5344CB8AC3E}">
        <p14:creationId xmlns:p14="http://schemas.microsoft.com/office/powerpoint/2010/main" val="996152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30</a:t>
            </a:fld>
            <a:endParaRPr lang="en-GB" altLang="vi-VN"/>
          </a:p>
        </p:txBody>
      </p:sp>
    </p:spTree>
    <p:extLst>
      <p:ext uri="{BB962C8B-B14F-4D97-AF65-F5344CB8AC3E}">
        <p14:creationId xmlns:p14="http://schemas.microsoft.com/office/powerpoint/2010/main" val="1460719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31</a:t>
            </a:fld>
            <a:endParaRPr lang="en-GB" altLang="vi-VN"/>
          </a:p>
        </p:txBody>
      </p:sp>
    </p:spTree>
    <p:extLst>
      <p:ext uri="{BB962C8B-B14F-4D97-AF65-F5344CB8AC3E}">
        <p14:creationId xmlns:p14="http://schemas.microsoft.com/office/powerpoint/2010/main" val="2122037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32</a:t>
            </a:fld>
            <a:endParaRPr lang="en-GB" altLang="vi-VN"/>
          </a:p>
        </p:txBody>
      </p:sp>
    </p:spTree>
    <p:extLst>
      <p:ext uri="{BB962C8B-B14F-4D97-AF65-F5344CB8AC3E}">
        <p14:creationId xmlns:p14="http://schemas.microsoft.com/office/powerpoint/2010/main" val="1439875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33</a:t>
            </a:fld>
            <a:endParaRPr lang="en-GB" altLang="vi-VN"/>
          </a:p>
        </p:txBody>
      </p:sp>
    </p:spTree>
    <p:extLst>
      <p:ext uri="{BB962C8B-B14F-4D97-AF65-F5344CB8AC3E}">
        <p14:creationId xmlns:p14="http://schemas.microsoft.com/office/powerpoint/2010/main" val="722602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34</a:t>
            </a:fld>
            <a:endParaRPr lang="en-GB" altLang="vi-VN"/>
          </a:p>
        </p:txBody>
      </p:sp>
    </p:spTree>
    <p:extLst>
      <p:ext uri="{BB962C8B-B14F-4D97-AF65-F5344CB8AC3E}">
        <p14:creationId xmlns:p14="http://schemas.microsoft.com/office/powerpoint/2010/main" val="356894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35</a:t>
            </a:fld>
            <a:endParaRPr lang="en-GB" altLang="vi-VN"/>
          </a:p>
        </p:txBody>
      </p:sp>
    </p:spTree>
    <p:extLst>
      <p:ext uri="{BB962C8B-B14F-4D97-AF65-F5344CB8AC3E}">
        <p14:creationId xmlns:p14="http://schemas.microsoft.com/office/powerpoint/2010/main" val="3751876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36</a:t>
            </a:fld>
            <a:endParaRPr lang="en-GB" altLang="vi-VN"/>
          </a:p>
        </p:txBody>
      </p:sp>
    </p:spTree>
    <p:extLst>
      <p:ext uri="{BB962C8B-B14F-4D97-AF65-F5344CB8AC3E}">
        <p14:creationId xmlns:p14="http://schemas.microsoft.com/office/powerpoint/2010/main" val="36434184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37</a:t>
            </a:fld>
            <a:endParaRPr lang="en-GB" altLang="vi-VN"/>
          </a:p>
        </p:txBody>
      </p:sp>
    </p:spTree>
    <p:extLst>
      <p:ext uri="{BB962C8B-B14F-4D97-AF65-F5344CB8AC3E}">
        <p14:creationId xmlns:p14="http://schemas.microsoft.com/office/powerpoint/2010/main" val="4722369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38</a:t>
            </a:fld>
            <a:endParaRPr lang="en-GB" altLang="vi-VN"/>
          </a:p>
        </p:txBody>
      </p:sp>
    </p:spTree>
    <p:extLst>
      <p:ext uri="{BB962C8B-B14F-4D97-AF65-F5344CB8AC3E}">
        <p14:creationId xmlns:p14="http://schemas.microsoft.com/office/powerpoint/2010/main" val="7592046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39</a:t>
            </a:fld>
            <a:endParaRPr lang="en-GB" altLang="vi-VN"/>
          </a:p>
        </p:txBody>
      </p:sp>
    </p:spTree>
    <p:extLst>
      <p:ext uri="{BB962C8B-B14F-4D97-AF65-F5344CB8AC3E}">
        <p14:creationId xmlns:p14="http://schemas.microsoft.com/office/powerpoint/2010/main" val="1561405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21</a:t>
            </a:fld>
            <a:endParaRPr lang="en-GB" altLang="vi-VN"/>
          </a:p>
        </p:txBody>
      </p:sp>
    </p:spTree>
    <p:extLst>
      <p:ext uri="{BB962C8B-B14F-4D97-AF65-F5344CB8AC3E}">
        <p14:creationId xmlns:p14="http://schemas.microsoft.com/office/powerpoint/2010/main" val="3455689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22</a:t>
            </a:fld>
            <a:endParaRPr lang="en-GB" altLang="vi-VN"/>
          </a:p>
        </p:txBody>
      </p:sp>
    </p:spTree>
    <p:extLst>
      <p:ext uri="{BB962C8B-B14F-4D97-AF65-F5344CB8AC3E}">
        <p14:creationId xmlns:p14="http://schemas.microsoft.com/office/powerpoint/2010/main" val="1409877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23</a:t>
            </a:fld>
            <a:endParaRPr lang="en-GB" altLang="vi-VN"/>
          </a:p>
        </p:txBody>
      </p:sp>
    </p:spTree>
    <p:extLst>
      <p:ext uri="{BB962C8B-B14F-4D97-AF65-F5344CB8AC3E}">
        <p14:creationId xmlns:p14="http://schemas.microsoft.com/office/powerpoint/2010/main" val="218500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24</a:t>
            </a:fld>
            <a:endParaRPr lang="en-GB" altLang="vi-VN"/>
          </a:p>
        </p:txBody>
      </p:sp>
    </p:spTree>
    <p:extLst>
      <p:ext uri="{BB962C8B-B14F-4D97-AF65-F5344CB8AC3E}">
        <p14:creationId xmlns:p14="http://schemas.microsoft.com/office/powerpoint/2010/main" val="277487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25</a:t>
            </a:fld>
            <a:endParaRPr lang="en-GB" altLang="vi-VN"/>
          </a:p>
        </p:txBody>
      </p:sp>
    </p:spTree>
    <p:extLst>
      <p:ext uri="{BB962C8B-B14F-4D97-AF65-F5344CB8AC3E}">
        <p14:creationId xmlns:p14="http://schemas.microsoft.com/office/powerpoint/2010/main" val="2006483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26</a:t>
            </a:fld>
            <a:endParaRPr lang="en-GB" altLang="vi-VN"/>
          </a:p>
        </p:txBody>
      </p:sp>
    </p:spTree>
    <p:extLst>
      <p:ext uri="{BB962C8B-B14F-4D97-AF65-F5344CB8AC3E}">
        <p14:creationId xmlns:p14="http://schemas.microsoft.com/office/powerpoint/2010/main" val="4264036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28</a:t>
            </a:fld>
            <a:endParaRPr lang="en-GB" altLang="vi-VN"/>
          </a:p>
        </p:txBody>
      </p:sp>
    </p:spTree>
    <p:extLst>
      <p:ext uri="{BB962C8B-B14F-4D97-AF65-F5344CB8AC3E}">
        <p14:creationId xmlns:p14="http://schemas.microsoft.com/office/powerpoint/2010/main" val="1935235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9538" y="741363"/>
            <a:ext cx="6578600" cy="370205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25DE03B-CDC1-4B2A-83AC-72039392AB95}" type="slidenum">
              <a:rPr lang="en-GB" altLang="vi-VN" smtClean="0"/>
              <a:pPr>
                <a:defRPr/>
              </a:pPr>
              <a:t>29</a:t>
            </a:fld>
            <a:endParaRPr lang="en-GB" altLang="vi-VN"/>
          </a:p>
        </p:txBody>
      </p:sp>
    </p:spTree>
    <p:extLst>
      <p:ext uri="{BB962C8B-B14F-4D97-AF65-F5344CB8AC3E}">
        <p14:creationId xmlns:p14="http://schemas.microsoft.com/office/powerpoint/2010/main" val="3025106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B3A96E5-2806-476B-B7E1-5AA22AC373F3}" type="datetimeFigureOut">
              <a:rPr lang="en-US"/>
              <a:pPr>
                <a:defRPr/>
              </a:pPr>
              <a:t>02/08/2020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589796-0CE5-4426-9ABB-AC4471B38F35}" type="slidenum">
              <a:rPr lang="en-US" altLang="vi-VN"/>
              <a:pPr>
                <a:defRPr/>
              </a:pPr>
              <a:t>‹#›</a:t>
            </a:fld>
            <a:endParaRPr lang="en-US" alt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56120B9-A797-496D-9CC4-DC5B26F3B35C}" type="datetimeFigureOut">
              <a:rPr lang="en-US"/>
              <a:pPr>
                <a:defRPr/>
              </a:pPr>
              <a:t>02/08/2020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0D7811-5D8E-4F2F-B4F1-C9302EA99C52}" type="slidenum">
              <a:rPr lang="en-US" altLang="vi-VN"/>
              <a:pPr>
                <a:defRPr/>
              </a:pPr>
              <a:t>‹#›</a:t>
            </a:fld>
            <a:endParaRPr lang="en-US" alt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709FB32-28DA-4D41-A077-1E13C7E943D4}" type="datetimeFigureOut">
              <a:rPr lang="en-US"/>
              <a:pPr>
                <a:defRPr/>
              </a:pPr>
              <a:t>02/08/2020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A749E3-C0BB-4B4E-8BD1-07E50BCB6E2B}" type="slidenum">
              <a:rPr lang="en-US" altLang="vi-VN"/>
              <a:pPr>
                <a:defRPr/>
              </a:pPr>
              <a:t>‹#›</a:t>
            </a:fld>
            <a:endParaRPr lang="en-US" altLang="vi-V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BFD4BCD-6BF6-4D7B-A321-964386D96260}" type="datetimeFigureOut">
              <a:rPr lang="en-US"/>
              <a:pPr>
                <a:defRPr/>
              </a:pPr>
              <a:t>02/08/2020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C538EE-8E78-4C2E-AA66-2425BD1E74DB}" type="slidenum">
              <a:rPr lang="en-US" altLang="vi-VN"/>
              <a:pPr>
                <a:defRPr/>
              </a:pPr>
              <a:t>‹#›</a:t>
            </a:fld>
            <a:endParaRPr lang="en-US" altLang="vi-V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C6B0412-585D-4C31-8348-109F4EDA3324}" type="datetimeFigureOut">
              <a:rPr lang="en-US"/>
              <a:pPr>
                <a:defRPr/>
              </a:pPr>
              <a:t>02/08/2020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464E21-1384-46B4-B2CB-7FDB5381976F}" type="slidenum">
              <a:rPr lang="en-US" altLang="vi-VN"/>
              <a:pPr>
                <a:defRPr/>
              </a:pPr>
              <a:t>‹#›</a:t>
            </a:fld>
            <a:endParaRPr lang="en-US" alt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DACECFC-0D99-437A-96F8-CC4872AD5BA8}" type="datetimeFigureOut">
              <a:rPr lang="en-US"/>
              <a:pPr>
                <a:defRPr/>
              </a:pPr>
              <a:t>02/08/2020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2BA4599-D268-46D8-8D51-09CCD5FB65C8}" type="slidenum">
              <a:rPr lang="en-US" altLang="vi-VN"/>
              <a:pPr>
                <a:defRPr/>
              </a:pPr>
              <a:t>‹#›</a:t>
            </a:fld>
            <a:endParaRPr lang="en-US" alt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0C34197-18F4-443A-A3A6-5D1F888B22CA}" type="datetimeFigureOut">
              <a:rPr lang="en-US"/>
              <a:pPr>
                <a:defRPr/>
              </a:pPr>
              <a:t>02/08/2020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7EB063E-9F68-47C4-8479-6E8F0356563B}" type="slidenum">
              <a:rPr lang="en-US" altLang="vi-VN"/>
              <a:pPr>
                <a:defRPr/>
              </a:pPr>
              <a:t>‹#›</a:t>
            </a:fld>
            <a:endParaRPr lang="en-US" alt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38D2B8D-8909-4272-A2DE-38512CB7C91F}" type="datetimeFigureOut">
              <a:rPr lang="en-US"/>
              <a:pPr>
                <a:defRPr/>
              </a:pPr>
              <a:t>02/08/2020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0F8AE01-88EF-43FB-BFE6-6DC4E6AFB093}" type="slidenum">
              <a:rPr lang="en-US" altLang="vi-VN"/>
              <a:pPr>
                <a:defRPr/>
              </a:pPr>
              <a:t>‹#›</a:t>
            </a:fld>
            <a:endParaRPr lang="en-US" alt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5DF5417-25F7-4035-AD08-063F8ADBD895}" type="datetimeFigureOut">
              <a:rPr lang="en-US"/>
              <a:pPr>
                <a:defRPr/>
              </a:pPr>
              <a:t>02/08/2020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1DE932E-B24B-4BFF-9018-0E11B91397C3}" type="slidenum">
              <a:rPr lang="en-US" altLang="vi-VN"/>
              <a:pPr>
                <a:defRPr/>
              </a:pPr>
              <a:t>‹#›</a:t>
            </a:fld>
            <a:endParaRPr lang="en-US" alt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7EB9C45-BD5A-4199-9252-EA015106DE0B}" type="datetimeFigureOut">
              <a:rPr lang="en-US"/>
              <a:pPr>
                <a:defRPr/>
              </a:pPr>
              <a:t>02/08/2020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048399F-D6F4-42BF-B9A3-64ACF335A18E}" type="slidenum">
              <a:rPr lang="en-US" altLang="vi-VN"/>
              <a:pPr>
                <a:defRPr/>
              </a:pPr>
              <a:t>‹#›</a:t>
            </a:fld>
            <a:endParaRPr lang="en-US" alt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AC63C01-1CC6-40ED-9764-63E89CDD67CE}" type="datetimeFigureOut">
              <a:rPr lang="en-US"/>
              <a:pPr>
                <a:defRPr/>
              </a:pPr>
              <a:t>02/08/2020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B16C5B-F16D-4785-94B1-4809EE683A2B}" type="slidenum">
              <a:rPr lang="en-US" altLang="vi-VN"/>
              <a:pPr>
                <a:defRPr/>
              </a:pPr>
              <a:t>‹#›</a:t>
            </a:fld>
            <a:endParaRPr lang="en-US" alt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vi-VN"/>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D7DA2D95-7682-4CBA-A7D1-8F3A7BA85B84}" type="datetimeFigureOut">
              <a:rPr lang="en-US"/>
              <a:pPr>
                <a:defRPr/>
              </a:pPr>
              <a:t>02/08/2020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A5DFAF53-4636-474B-AD01-21139BD37811}" type="slidenum">
              <a:rPr lang="en-US" altLang="vi-VN"/>
              <a:pPr>
                <a:defRPr/>
              </a:pPr>
              <a:t>‹#›</a:t>
            </a:fld>
            <a:endParaRPr lang="en-US" alt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11658600" cy="3810000"/>
          </a:xfrm>
        </p:spPr>
        <p:txBody>
          <a:bodyPr/>
          <a:lstStyle/>
          <a:p>
            <a:pPr eaLnBrk="1" hangingPunct="1"/>
            <a:r>
              <a:rPr lang="pt-BR" altLang="vi-VN" sz="3600" b="1" dirty="0"/>
              <a:t>HƯỚNG DẪN TẠM TH</a:t>
            </a:r>
            <a:r>
              <a:rPr lang="en-GB" altLang="vi-VN" sz="3600" b="1" dirty="0"/>
              <a:t>ỜI</a:t>
            </a:r>
            <a:br>
              <a:rPr lang="en-GB" altLang="vi-VN" sz="3600" b="1" dirty="0"/>
            </a:br>
            <a:r>
              <a:rPr lang="pt-BR" altLang="vi-VN" sz="3600" b="1" dirty="0"/>
              <a:t>GIÁM SÁT VÀ PHÒNG CHỐNG BỆNH VIÊM Đ</a:t>
            </a:r>
            <a:r>
              <a:rPr lang="vi-VN" altLang="vi-VN" sz="3600" b="1" dirty="0"/>
              <a:t>Ư</a:t>
            </a:r>
            <a:r>
              <a:rPr lang="en-GB" altLang="vi-VN" sz="3600" b="1" dirty="0"/>
              <a:t>ỜNG HÔ HẤP CẤP </a:t>
            </a:r>
            <a:br>
              <a:rPr lang="en-GB" altLang="vi-VN" sz="3600" b="1" dirty="0"/>
            </a:br>
            <a:r>
              <a:rPr lang="pt-BR" altLang="vi-VN" sz="3600" b="1" dirty="0"/>
              <a:t>DO CHỦNG M</a:t>
            </a:r>
            <a:r>
              <a:rPr lang="en-GB" altLang="vi-VN" sz="3600" b="1" dirty="0"/>
              <a:t>ỚI CỦA</a:t>
            </a:r>
            <a:r>
              <a:rPr lang="pt-BR" altLang="vi-VN" sz="3600" b="1" dirty="0"/>
              <a:t> VI RÚT </a:t>
            </a:r>
            <a:r>
              <a:rPr lang="pt-BR" altLang="vi-VN" sz="3600" b="1" dirty="0"/>
              <a:t>CORONA (</a:t>
            </a:r>
            <a:r>
              <a:rPr lang="pt-BR" altLang="vi-VN" sz="3600" b="1" dirty="0" err="1"/>
              <a:t>nCoV</a:t>
            </a:r>
            <a:r>
              <a:rPr lang="pt-BR" altLang="vi-VN" sz="3600" b="1" dirty="0"/>
              <a:t>)</a:t>
            </a:r>
            <a:r>
              <a:rPr lang="pt-BR" altLang="vi-VN" sz="3900" b="1" dirty="0"/>
              <a:t/>
            </a:r>
            <a:br>
              <a:rPr lang="pt-BR" altLang="vi-VN" sz="3900" b="1" dirty="0"/>
            </a:br>
            <a:r>
              <a:rPr lang="en-GB" altLang="vi-VN" sz="3600" b="1" dirty="0"/>
              <a:t>(</a:t>
            </a:r>
            <a:r>
              <a:rPr lang="en-GB" altLang="vi-VN" sz="3600" b="1" dirty="0" err="1"/>
              <a:t>nCoV</a:t>
            </a:r>
            <a:r>
              <a:rPr lang="en-GB" altLang="vi-VN" sz="3600" b="1" dirty="0"/>
              <a:t>: Novel </a:t>
            </a:r>
            <a:r>
              <a:rPr lang="en-GB" altLang="vi-VN" sz="3600" b="1" dirty="0"/>
              <a:t>Corona </a:t>
            </a:r>
            <a:r>
              <a:rPr lang="en-GB" altLang="vi-VN" sz="3600" b="1" dirty="0"/>
              <a:t>Virus)</a:t>
            </a:r>
            <a:r>
              <a:rPr lang="en-GB" altLang="vi-VN" sz="3600" b="1" dirty="0"/>
              <a:t/>
            </a:r>
            <a:br>
              <a:rPr lang="en-GB" altLang="vi-VN" sz="3600" b="1" dirty="0"/>
            </a:br>
            <a:r>
              <a:rPr lang="en-GB" altLang="vi-VN" sz="3600" b="1" dirty="0"/>
              <a:t/>
            </a:r>
            <a:br>
              <a:rPr lang="en-GB" altLang="vi-VN" sz="3600" b="1" dirty="0"/>
            </a:br>
            <a:r>
              <a:rPr lang="en-GB" altLang="vi-VN" sz="2800" i="1" dirty="0"/>
              <a:t>Theo </a:t>
            </a:r>
            <a:r>
              <a:rPr lang="en-GB" altLang="vi-VN" sz="2800" i="1" dirty="0" err="1"/>
              <a:t>quyết</a:t>
            </a:r>
            <a:r>
              <a:rPr lang="en-GB" altLang="vi-VN" sz="2800" i="1" dirty="0"/>
              <a:t> </a:t>
            </a:r>
            <a:r>
              <a:rPr lang="en-GB" altLang="vi-VN" sz="2800" i="1" dirty="0" err="1"/>
              <a:t>định</a:t>
            </a:r>
            <a:r>
              <a:rPr lang="en-GB" altLang="vi-VN" sz="2800" i="1" dirty="0"/>
              <a:t> </a:t>
            </a:r>
            <a:r>
              <a:rPr lang="en-GB" altLang="vi-VN" sz="2800" i="1" dirty="0" err="1"/>
              <a:t>số</a:t>
            </a:r>
            <a:r>
              <a:rPr lang="en-GB" altLang="vi-VN" sz="2800" i="1" dirty="0"/>
              <a:t> </a:t>
            </a:r>
            <a:r>
              <a:rPr lang="en-GB" altLang="vi-VN" sz="2800" i="1" dirty="0"/>
              <a:t> 343/QĐ-BYT </a:t>
            </a:r>
            <a:r>
              <a:rPr lang="en-GB" altLang="vi-VN" sz="2800" i="1" dirty="0" err="1"/>
              <a:t>ngày</a:t>
            </a:r>
            <a:r>
              <a:rPr lang="en-GB" altLang="vi-VN" sz="2800" i="1" dirty="0"/>
              <a:t> 7</a:t>
            </a:r>
            <a:r>
              <a:rPr lang="en-GB" altLang="vi-VN" sz="2800" i="1" dirty="0"/>
              <a:t>/02/2020</a:t>
            </a:r>
            <a:r>
              <a:rPr lang="en-GB" altLang="vi-VN" sz="2800" i="1" dirty="0"/>
              <a:t/>
            </a:r>
            <a:br>
              <a:rPr lang="en-GB" altLang="vi-VN" sz="2800" i="1" dirty="0"/>
            </a:br>
            <a:r>
              <a:rPr lang="en-GB" altLang="vi-VN" sz="2800" i="1" dirty="0"/>
              <a:t> </a:t>
            </a:r>
            <a:r>
              <a:rPr lang="en-GB" altLang="vi-VN" sz="2800" i="1" dirty="0" err="1"/>
              <a:t>Quyết</a:t>
            </a:r>
            <a:r>
              <a:rPr lang="en-GB" altLang="vi-VN" sz="2800" i="1" dirty="0"/>
              <a:t> </a:t>
            </a:r>
            <a:r>
              <a:rPr lang="en-GB" altLang="vi-VN" sz="2800" i="1" dirty="0" err="1"/>
              <a:t>định</a:t>
            </a:r>
            <a:r>
              <a:rPr lang="en-GB" altLang="vi-VN" sz="2800" i="1" dirty="0"/>
              <a:t> </a:t>
            </a:r>
            <a:r>
              <a:rPr lang="en-GB" altLang="vi-VN" sz="2800" i="1" dirty="0" err="1"/>
              <a:t>này</a:t>
            </a:r>
            <a:r>
              <a:rPr lang="en-GB" altLang="vi-VN" sz="2800" i="1" dirty="0"/>
              <a:t> </a:t>
            </a:r>
            <a:r>
              <a:rPr lang="en-GB" altLang="vi-VN" sz="2800" i="1" dirty="0" err="1"/>
              <a:t>thay</a:t>
            </a:r>
            <a:r>
              <a:rPr lang="en-GB" altLang="vi-VN" sz="2800" i="1" dirty="0"/>
              <a:t> </a:t>
            </a:r>
            <a:r>
              <a:rPr lang="en-GB" altLang="vi-VN" sz="2800" i="1" dirty="0" err="1"/>
              <a:t>thế</a:t>
            </a:r>
            <a:r>
              <a:rPr lang="en-GB" altLang="vi-VN" sz="2800" i="1" dirty="0"/>
              <a:t> </a:t>
            </a:r>
            <a:r>
              <a:rPr lang="en-GB" altLang="vi-VN" sz="2800" i="1" dirty="0" err="1"/>
              <a:t>quyết</a:t>
            </a:r>
            <a:r>
              <a:rPr lang="en-GB" altLang="vi-VN" sz="2800" i="1" dirty="0"/>
              <a:t> </a:t>
            </a:r>
            <a:r>
              <a:rPr lang="en-GB" altLang="vi-VN" sz="2800" i="1" dirty="0" err="1"/>
              <a:t>định</a:t>
            </a:r>
            <a:r>
              <a:rPr lang="en-GB" altLang="vi-VN" sz="2800" i="1" dirty="0"/>
              <a:t> 181/</a:t>
            </a:r>
            <a:r>
              <a:rPr lang="en-GB" altLang="vi-VN" sz="2800" i="1" dirty="0">
                <a:solidFill>
                  <a:prstClr val="black"/>
                </a:solidFill>
              </a:rPr>
              <a:t> QĐ-BYT </a:t>
            </a:r>
            <a:r>
              <a:rPr lang="en-GB" altLang="vi-VN" sz="2800" i="1" dirty="0" err="1">
                <a:solidFill>
                  <a:prstClr val="black"/>
                </a:solidFill>
              </a:rPr>
              <a:t>ngày</a:t>
            </a:r>
            <a:r>
              <a:rPr lang="en-GB" altLang="vi-VN" sz="2800" i="1" dirty="0">
                <a:solidFill>
                  <a:prstClr val="black"/>
                </a:solidFill>
              </a:rPr>
              <a:t>       </a:t>
            </a:r>
            <a:r>
              <a:rPr lang="en-GB" altLang="vi-VN" sz="2800" i="1" dirty="0" smtClean="0">
                <a:solidFill>
                  <a:prstClr val="black"/>
                </a:solidFill>
              </a:rPr>
              <a:t>21/01/2020</a:t>
            </a:r>
            <a:endParaRPr lang="en-US" altLang="vi-VN" sz="3900" i="1" dirty="0">
              <a:latin typeface="Times New Roman" pitchFamily="18" charset="0"/>
              <a:cs typeface="Times New Roman" pitchFamily="18" charset="0"/>
            </a:endParaRPr>
          </a:p>
        </p:txBody>
      </p:sp>
      <p:sp>
        <p:nvSpPr>
          <p:cNvPr id="3" name="TextBox 2"/>
          <p:cNvSpPr txBox="1"/>
          <p:nvPr/>
        </p:nvSpPr>
        <p:spPr>
          <a:xfrm>
            <a:off x="2667000" y="5494338"/>
            <a:ext cx="6858000" cy="830263"/>
          </a:xfrm>
          <a:prstGeom prst="rect">
            <a:avLst/>
          </a:prstGeom>
          <a:noFill/>
        </p:spPr>
        <p:txBody>
          <a:bodyPr>
            <a:spAutoFit/>
          </a:bodyPr>
          <a:lstStyle/>
          <a:p>
            <a:pPr algn="ctr" eaLnBrk="1" fontAlgn="auto" hangingPunct="1">
              <a:spcBef>
                <a:spcPts val="0"/>
              </a:spcBef>
              <a:spcAft>
                <a:spcPts val="0"/>
              </a:spcAft>
              <a:defRPr/>
            </a:pPr>
            <a:r>
              <a:rPr lang="en-US" sz="2800" b="1" dirty="0">
                <a:latin typeface="+mj-lt"/>
                <a:ea typeface="+mj-ea"/>
                <a:cs typeface="+mj-cs"/>
              </a:rPr>
              <a:t>PGS. TS. </a:t>
            </a:r>
            <a:r>
              <a:rPr lang="en-US" sz="2800" b="1" dirty="0" err="1">
                <a:latin typeface="+mj-lt"/>
                <a:ea typeface="+mj-ea"/>
                <a:cs typeface="+mj-cs"/>
              </a:rPr>
              <a:t>Trần</a:t>
            </a:r>
            <a:r>
              <a:rPr lang="en-US" sz="2800" b="1" dirty="0">
                <a:latin typeface="+mj-lt"/>
                <a:ea typeface="+mj-ea"/>
                <a:cs typeface="+mj-cs"/>
              </a:rPr>
              <a:t> </a:t>
            </a:r>
            <a:r>
              <a:rPr lang="en-US" sz="2800" b="1" dirty="0" err="1">
                <a:latin typeface="+mj-lt"/>
                <a:ea typeface="+mj-ea"/>
                <a:cs typeface="+mj-cs"/>
              </a:rPr>
              <a:t>Như</a:t>
            </a:r>
            <a:r>
              <a:rPr lang="en-US" sz="2800" b="1" dirty="0">
                <a:latin typeface="+mj-lt"/>
                <a:ea typeface="+mj-ea"/>
                <a:cs typeface="+mj-cs"/>
              </a:rPr>
              <a:t> </a:t>
            </a:r>
            <a:r>
              <a:rPr lang="en-US" sz="2800" b="1" dirty="0" err="1">
                <a:latin typeface="+mj-lt"/>
                <a:ea typeface="+mj-ea"/>
                <a:cs typeface="+mj-cs"/>
              </a:rPr>
              <a:t>Dương</a:t>
            </a:r>
            <a:r>
              <a:rPr lang="en-US" sz="2800" b="1" dirty="0">
                <a:latin typeface="+mj-lt"/>
                <a:ea typeface="+mj-ea"/>
                <a:cs typeface="+mj-cs"/>
              </a:rPr>
              <a:t/>
            </a:r>
            <a:br>
              <a:rPr lang="en-US" sz="2800" b="1" dirty="0">
                <a:latin typeface="+mj-lt"/>
                <a:ea typeface="+mj-ea"/>
                <a:cs typeface="+mj-cs"/>
              </a:rPr>
            </a:br>
            <a:r>
              <a:rPr lang="en-US" sz="2000" i="1" dirty="0" err="1">
                <a:latin typeface="+mj-lt"/>
                <a:ea typeface="+mj-ea"/>
                <a:cs typeface="+mj-cs"/>
              </a:rPr>
              <a:t>Phó</a:t>
            </a:r>
            <a:r>
              <a:rPr lang="en-US" sz="2000" i="1" dirty="0">
                <a:latin typeface="+mj-lt"/>
                <a:ea typeface="+mj-ea"/>
                <a:cs typeface="+mj-cs"/>
              </a:rPr>
              <a:t> </a:t>
            </a:r>
            <a:r>
              <a:rPr lang="en-US" sz="2000" i="1" dirty="0" err="1">
                <a:latin typeface="+mj-lt"/>
                <a:ea typeface="+mj-ea"/>
                <a:cs typeface="+mj-cs"/>
              </a:rPr>
              <a:t>viện</a:t>
            </a:r>
            <a:r>
              <a:rPr lang="en-US" sz="2000" i="1" dirty="0">
                <a:latin typeface="+mj-lt"/>
                <a:ea typeface="+mj-ea"/>
                <a:cs typeface="+mj-cs"/>
              </a:rPr>
              <a:t> </a:t>
            </a:r>
            <a:r>
              <a:rPr lang="en-US" sz="2000" i="1" dirty="0" err="1">
                <a:latin typeface="+mj-lt"/>
                <a:ea typeface="+mj-ea"/>
                <a:cs typeface="+mj-cs"/>
              </a:rPr>
              <a:t>trưởng</a:t>
            </a:r>
            <a:r>
              <a:rPr lang="en-US" sz="2000" i="1" dirty="0">
                <a:latin typeface="+mj-lt"/>
                <a:ea typeface="+mj-ea"/>
                <a:cs typeface="+mj-cs"/>
              </a:rPr>
              <a:t>, </a:t>
            </a:r>
            <a:r>
              <a:rPr lang="en-US" sz="2000" i="1" dirty="0" err="1">
                <a:latin typeface="+mj-lt"/>
                <a:ea typeface="+mj-ea"/>
                <a:cs typeface="+mj-cs"/>
              </a:rPr>
              <a:t>Viện</a:t>
            </a:r>
            <a:r>
              <a:rPr lang="en-US" sz="2000" i="1" dirty="0">
                <a:latin typeface="+mj-lt"/>
                <a:ea typeface="+mj-ea"/>
                <a:cs typeface="+mj-cs"/>
              </a:rPr>
              <a:t> VSDTTW</a:t>
            </a:r>
            <a:endParaRPr lang="en-GB" sz="2000" i="1" dirty="0">
              <a:latin typeface="+mj-lt"/>
              <a:ea typeface="+mj-ea"/>
              <a:cs typeface="+mj-cs"/>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11811000" cy="3505200"/>
          </a:xfrm>
        </p:spPr>
        <p:txBody>
          <a:bodyPr rtlCol="0">
            <a:noAutofit/>
          </a:bodyPr>
          <a:lstStyle/>
          <a:p>
            <a:pPr algn="just" eaLnBrk="1" fontAlgn="auto" hangingPunct="1">
              <a:spcBef>
                <a:spcPts val="600"/>
              </a:spcBef>
              <a:spcAft>
                <a:spcPts val="600"/>
              </a:spcAft>
              <a:buNone/>
              <a:defRPr/>
            </a:pPr>
            <a:r>
              <a:rPr lang="pt-BR" sz="2800" b="1" dirty="0">
                <a:latin typeface="+mj-lt"/>
              </a:rPr>
              <a:t>2. Biện pháp phòng bệnh đặc hiệu</a:t>
            </a:r>
            <a:endParaRPr lang="en-US" sz="2800" dirty="0">
              <a:latin typeface="+mj-lt"/>
            </a:endParaRPr>
          </a:p>
          <a:p>
            <a:pPr algn="just" eaLnBrk="1" fontAlgn="auto" hangingPunct="1">
              <a:spcBef>
                <a:spcPts val="600"/>
              </a:spcBef>
              <a:spcAft>
                <a:spcPts val="600"/>
              </a:spcAft>
              <a:buNone/>
              <a:defRPr/>
            </a:pPr>
            <a:r>
              <a:rPr lang="pt-BR" sz="2800" dirty="0">
                <a:latin typeface="+mj-lt"/>
              </a:rPr>
              <a:t>	Hiện nay </a:t>
            </a:r>
            <a:r>
              <a:rPr lang="en-US" sz="2800" dirty="0" err="1"/>
              <a:t>chưa</a:t>
            </a:r>
            <a:r>
              <a:rPr lang="en-US" sz="2800" dirty="0"/>
              <a:t> </a:t>
            </a:r>
            <a:r>
              <a:rPr lang="en-US" sz="2800" dirty="0" err="1"/>
              <a:t>có</a:t>
            </a:r>
            <a:r>
              <a:rPr lang="en-US" sz="2800" dirty="0"/>
              <a:t> </a:t>
            </a:r>
            <a:r>
              <a:rPr lang="en-US" sz="2800" dirty="0" err="1"/>
              <a:t>thuốc</a:t>
            </a:r>
            <a:r>
              <a:rPr lang="en-US" sz="2800" dirty="0"/>
              <a:t> </a:t>
            </a:r>
            <a:r>
              <a:rPr lang="en-US" sz="2800" dirty="0" err="1"/>
              <a:t>điều</a:t>
            </a:r>
            <a:r>
              <a:rPr lang="en-US" sz="2800" dirty="0"/>
              <a:t> </a:t>
            </a:r>
            <a:r>
              <a:rPr lang="en-US" sz="2800" dirty="0" err="1"/>
              <a:t>trị</a:t>
            </a:r>
            <a:r>
              <a:rPr lang="en-US" sz="2800" dirty="0"/>
              <a:t> </a:t>
            </a:r>
            <a:r>
              <a:rPr lang="en-US" sz="2800" dirty="0" err="1"/>
              <a:t>đặc</a:t>
            </a:r>
            <a:r>
              <a:rPr lang="en-US" sz="2800" dirty="0"/>
              <a:t> </a:t>
            </a:r>
            <a:r>
              <a:rPr lang="en-US" sz="2800" dirty="0" err="1"/>
              <a:t>hiệu</a:t>
            </a:r>
            <a:r>
              <a:rPr lang="en-US" sz="2800" dirty="0"/>
              <a:t> </a:t>
            </a:r>
            <a:r>
              <a:rPr lang="en-US" sz="2800" dirty="0" err="1"/>
              <a:t>và</a:t>
            </a:r>
            <a:r>
              <a:rPr lang="en-US" sz="2800" dirty="0"/>
              <a:t> </a:t>
            </a:r>
            <a:r>
              <a:rPr lang="en-US" sz="2800" dirty="0" err="1"/>
              <a:t>vắc</a:t>
            </a:r>
            <a:r>
              <a:rPr lang="en-US" sz="2800" dirty="0"/>
              <a:t> </a:t>
            </a:r>
            <a:r>
              <a:rPr lang="en-US" sz="2800" dirty="0" err="1"/>
              <a:t>xin</a:t>
            </a:r>
            <a:r>
              <a:rPr lang="en-US" sz="2800" dirty="0"/>
              <a:t> </a:t>
            </a:r>
            <a:r>
              <a:rPr lang="en-US" sz="2800" dirty="0" err="1"/>
              <a:t>phòng</a:t>
            </a:r>
            <a:r>
              <a:rPr lang="en-US" sz="2800" dirty="0"/>
              <a:t> </a:t>
            </a:r>
            <a:r>
              <a:rPr lang="en-US" sz="2800" dirty="0" err="1"/>
              <a:t>bệnh</a:t>
            </a:r>
            <a:r>
              <a:rPr lang="en-US" sz="2800" dirty="0"/>
              <a:t> </a:t>
            </a:r>
            <a:r>
              <a:rPr lang="pt-BR" sz="2800" dirty="0">
                <a:latin typeface="+mj-lt"/>
              </a:rPr>
              <a:t>cho bệnh này</a:t>
            </a:r>
            <a:r>
              <a:rPr lang="vi-VN" sz="2800" dirty="0">
                <a:latin typeface="+mj-lt"/>
              </a:rPr>
              <a:t>.</a:t>
            </a:r>
            <a:endParaRPr lang="en-US" sz="2800" dirty="0">
              <a:latin typeface="+mj-lt"/>
            </a:endParaRPr>
          </a:p>
          <a:p>
            <a:pPr algn="just" eaLnBrk="1" fontAlgn="auto" hangingPunct="1">
              <a:spcBef>
                <a:spcPts val="600"/>
              </a:spcBef>
              <a:spcAft>
                <a:spcPts val="600"/>
              </a:spcAft>
              <a:buNone/>
              <a:defRPr/>
            </a:pPr>
            <a:endParaRPr lang="en-US" dirty="0"/>
          </a:p>
        </p:txBody>
      </p:sp>
      <p:sp>
        <p:nvSpPr>
          <p:cNvPr id="41987" name="Title 1"/>
          <p:cNvSpPr>
            <a:spLocks noGrp="1"/>
          </p:cNvSpPr>
          <p:nvPr>
            <p:ph type="title"/>
          </p:nvPr>
        </p:nvSpPr>
        <p:spPr>
          <a:xfrm>
            <a:off x="2057400" y="76200"/>
            <a:ext cx="8229600" cy="1143000"/>
          </a:xfrm>
        </p:spPr>
        <p:txBody>
          <a:bodyPr/>
          <a:lstStyle/>
          <a:p>
            <a:pPr eaLnBrk="1" hangingPunct="1"/>
            <a:r>
              <a:rPr lang="en-US" altLang="vi-VN" b="1"/>
              <a:t>CÁC BIỆN PHÁP PHÒNG BỆNH (3) </a:t>
            </a:r>
            <a:endParaRPr lang="en-US" altLang="vi-V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11734800" cy="5562600"/>
          </a:xfrm>
        </p:spPr>
        <p:txBody>
          <a:bodyPr rtlCol="0">
            <a:noAutofit/>
          </a:bodyPr>
          <a:lstStyle/>
          <a:p>
            <a:pPr algn="just" eaLnBrk="1" fontAlgn="auto" hangingPunct="1">
              <a:spcBef>
                <a:spcPts val="600"/>
              </a:spcBef>
              <a:spcAft>
                <a:spcPts val="600"/>
              </a:spcAft>
              <a:buNone/>
              <a:defRPr/>
            </a:pPr>
            <a:r>
              <a:rPr lang="pt-BR" sz="2800" b="1" dirty="0">
                <a:latin typeface="+mj-lt"/>
              </a:rPr>
              <a:t>3. Kiểm dịch Y tế biên gi</a:t>
            </a:r>
            <a:r>
              <a:rPr lang="en-GB" sz="2800" b="1" dirty="0" err="1">
                <a:latin typeface="+mj-lt"/>
              </a:rPr>
              <a:t>ới</a:t>
            </a:r>
            <a:r>
              <a:rPr lang="pt-BR" sz="2800" b="1" dirty="0">
                <a:latin typeface="+mj-lt"/>
              </a:rPr>
              <a:t>.</a:t>
            </a:r>
          </a:p>
          <a:p>
            <a:pPr marL="0" indent="0">
              <a:buNone/>
            </a:pPr>
            <a:r>
              <a:rPr lang="vi-VN" sz="2800" dirty="0">
                <a:latin typeface="Calibri" panose="020F0502020204030204" pitchFamily="34" charset="0"/>
                <a:cs typeface="Calibri" panose="020F0502020204030204" pitchFamily="34" charset="0"/>
              </a:rPr>
              <a:t>- Thực hiện giám sát hành khách nhập cảnh và áp dụng quy định về khai báo y tế thực hiện theo quy định tại Nghị định 89/NĐ-CP ngày 25 tháng 6 năm 2018 của Chính phủ quy định chi tiết thi hành một số điều của Luật phòng, chống bệnh truyền nhiễm về kiểm dịch y tế biên giới. </a:t>
            </a:r>
            <a:endParaRPr lang="en-GB" sz="2800" dirty="0">
              <a:latin typeface="Calibri" panose="020F0502020204030204" pitchFamily="34" charset="0"/>
              <a:cs typeface="Calibri" panose="020F0502020204030204" pitchFamily="34" charset="0"/>
            </a:endParaRPr>
          </a:p>
          <a:p>
            <a:pPr marL="0" indent="0">
              <a:buNone/>
            </a:pPr>
            <a:r>
              <a:rPr lang="vi-VN" sz="2800" dirty="0">
                <a:latin typeface="Calibri" panose="020F0502020204030204" pitchFamily="34" charset="0"/>
                <a:cs typeface="Calibri" panose="020F0502020204030204" pitchFamily="34" charset="0"/>
              </a:rPr>
              <a:t>- Việc cách ly và xử lý y tế tại cửa khẩu áp dụng đối với các bệnh truyền nhiễm theo quy định tại Nghị định số 101/2010/NĐ-CP ngày 30 tháng 9 năm 2010 của Chính phủ quy định chi tiết thi hành một số điều của Luật Phòng, chống bệnh truyền nhiễm về áp dụng biện pháp cách ly y tế, cưỡng chế cách ly y tế và chống dịch đặc thù trong thời gian có dịch</a:t>
            </a:r>
            <a:r>
              <a:rPr lang="vi-VN" sz="2800" dirty="0">
                <a:latin typeface="+mj-lt"/>
              </a:rPr>
              <a:t>.</a:t>
            </a:r>
            <a:endParaRPr lang="en-GB" sz="2800" dirty="0">
              <a:latin typeface="+mj-lt"/>
            </a:endParaRPr>
          </a:p>
        </p:txBody>
      </p:sp>
      <p:sp>
        <p:nvSpPr>
          <p:cNvPr id="41987" name="Title 1"/>
          <p:cNvSpPr>
            <a:spLocks noGrp="1"/>
          </p:cNvSpPr>
          <p:nvPr>
            <p:ph type="title"/>
          </p:nvPr>
        </p:nvSpPr>
        <p:spPr>
          <a:xfrm>
            <a:off x="2057400" y="76200"/>
            <a:ext cx="8229600" cy="1143000"/>
          </a:xfrm>
        </p:spPr>
        <p:txBody>
          <a:bodyPr/>
          <a:lstStyle/>
          <a:p>
            <a:pPr eaLnBrk="1" hangingPunct="1"/>
            <a:r>
              <a:rPr lang="en-US" altLang="vi-VN" b="1" dirty="0"/>
              <a:t>CÁC BIỆN PHÁP PHÒNG BỆNH (4) </a:t>
            </a:r>
            <a:endParaRPr lang="en-US" altLang="vi-VN" dirty="0"/>
          </a:p>
        </p:txBody>
      </p:sp>
    </p:spTree>
    <p:extLst>
      <p:ext uri="{BB962C8B-B14F-4D97-AF65-F5344CB8AC3E}">
        <p14:creationId xmlns:p14="http://schemas.microsoft.com/office/powerpoint/2010/main" val="2981478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3010" name="Title 1"/>
          <p:cNvSpPr>
            <a:spLocks noGrp="1"/>
          </p:cNvSpPr>
          <p:nvPr>
            <p:ph type="title"/>
          </p:nvPr>
        </p:nvSpPr>
        <p:spPr>
          <a:xfrm>
            <a:off x="1752600" y="228600"/>
            <a:ext cx="8534400" cy="914400"/>
          </a:xfrm>
        </p:spPr>
        <p:txBody>
          <a:bodyPr/>
          <a:lstStyle/>
          <a:p>
            <a:pPr eaLnBrk="1" hangingPunct="1"/>
            <a:r>
              <a:rPr lang="en-US" altLang="vi-VN" b="1" dirty="0"/>
              <a:t>CÁC BIỆN PHÁP CHỐNG DỊCH</a:t>
            </a:r>
            <a:endParaRPr lang="en-US" altLang="vi-VN" dirty="0"/>
          </a:p>
        </p:txBody>
      </p:sp>
      <p:sp>
        <p:nvSpPr>
          <p:cNvPr id="47107" name="Content Placeholder 2"/>
          <p:cNvSpPr>
            <a:spLocks noGrp="1"/>
          </p:cNvSpPr>
          <p:nvPr>
            <p:ph idx="1"/>
          </p:nvPr>
        </p:nvSpPr>
        <p:spPr>
          <a:xfrm>
            <a:off x="228600" y="1143000"/>
            <a:ext cx="11734800" cy="5181600"/>
          </a:xfrm>
        </p:spPr>
        <p:txBody>
          <a:bodyPr/>
          <a:lstStyle/>
          <a:p>
            <a:pPr marL="571500" indent="-571500">
              <a:lnSpc>
                <a:spcPct val="90000"/>
              </a:lnSpc>
              <a:buFont typeface="+mj-lt"/>
              <a:buAutoNum type="romanUcPeriod"/>
              <a:defRPr/>
            </a:pPr>
            <a:r>
              <a:rPr lang="vi-VN" altLang="vi-VN" dirty="0" smtClean="0">
                <a:latin typeface="Calibri (Headings)"/>
              </a:rPr>
              <a:t>Triển khai các biện pháp phòng bệnh chung.</a:t>
            </a:r>
            <a:endParaRPr lang="en-US" altLang="vi-VN" dirty="0" smtClean="0">
              <a:latin typeface="Calibri (Headings)"/>
            </a:endParaRPr>
          </a:p>
          <a:p>
            <a:pPr marL="571500" indent="-571500">
              <a:lnSpc>
                <a:spcPct val="90000"/>
              </a:lnSpc>
              <a:spcBef>
                <a:spcPts val="1200"/>
              </a:spcBef>
              <a:buFont typeface="+mj-lt"/>
              <a:buAutoNum type="romanUcPeriod"/>
              <a:defRPr/>
            </a:pPr>
            <a:r>
              <a:rPr lang="en-US" altLang="vi-VN" dirty="0" err="1" smtClean="0">
                <a:latin typeface="Calibri (Headings)"/>
              </a:rPr>
              <a:t>Thực</a:t>
            </a:r>
            <a:r>
              <a:rPr lang="en-US" altLang="vi-VN" dirty="0" smtClean="0">
                <a:latin typeface="Calibri (Headings)"/>
              </a:rPr>
              <a:t> </a:t>
            </a:r>
            <a:r>
              <a:rPr lang="en-US" altLang="vi-VN" dirty="0" err="1" smtClean="0">
                <a:latin typeface="Calibri (Headings)"/>
              </a:rPr>
              <a:t>hiện</a:t>
            </a:r>
            <a:r>
              <a:rPr lang="en-US" altLang="vi-VN" dirty="0" smtClean="0">
                <a:latin typeface="Calibri (Headings)"/>
              </a:rPr>
              <a:t> </a:t>
            </a:r>
            <a:r>
              <a:rPr lang="en-US" altLang="vi-VN" dirty="0" err="1" smtClean="0">
                <a:latin typeface="Calibri (Headings)"/>
              </a:rPr>
              <a:t>thêm</a:t>
            </a:r>
            <a:r>
              <a:rPr lang="en-US" altLang="vi-VN" dirty="0" smtClean="0">
                <a:latin typeface="Calibri (Headings)"/>
              </a:rPr>
              <a:t> </a:t>
            </a:r>
            <a:r>
              <a:rPr lang="en-US" altLang="vi-VN" dirty="0" err="1" smtClean="0">
                <a:latin typeface="Calibri (Headings)"/>
              </a:rPr>
              <a:t>các</a:t>
            </a:r>
            <a:r>
              <a:rPr lang="en-US" altLang="vi-VN" dirty="0" smtClean="0">
                <a:latin typeface="Calibri (Headings)"/>
              </a:rPr>
              <a:t> </a:t>
            </a:r>
            <a:r>
              <a:rPr lang="en-US" altLang="vi-VN" dirty="0" err="1" smtClean="0">
                <a:latin typeface="Calibri (Headings)"/>
              </a:rPr>
              <a:t>biện</a:t>
            </a:r>
            <a:r>
              <a:rPr lang="en-US" altLang="vi-VN" dirty="0" smtClean="0">
                <a:latin typeface="Calibri (Headings)"/>
              </a:rPr>
              <a:t> </a:t>
            </a:r>
            <a:r>
              <a:rPr lang="vi-VN" altLang="vi-VN" dirty="0" smtClean="0">
                <a:latin typeface="Calibri (Headings)"/>
              </a:rPr>
              <a:t>p</a:t>
            </a:r>
            <a:r>
              <a:rPr lang="en-US" altLang="vi-VN" dirty="0" err="1" smtClean="0">
                <a:latin typeface="Calibri (Headings)"/>
              </a:rPr>
              <a:t>háp</a:t>
            </a:r>
            <a:r>
              <a:rPr lang="vi-VN" altLang="vi-VN" dirty="0" smtClean="0">
                <a:latin typeface="Calibri (Headings)"/>
              </a:rPr>
              <a:t> sau:</a:t>
            </a:r>
            <a:endParaRPr lang="en-US" altLang="vi-VN" dirty="0" smtClean="0">
              <a:latin typeface="Calibri (Headings)"/>
            </a:endParaRPr>
          </a:p>
          <a:p>
            <a:pPr marL="914400" lvl="1" indent="-457200" eaLnBrk="1" hangingPunct="1">
              <a:lnSpc>
                <a:spcPct val="90000"/>
              </a:lnSpc>
              <a:spcBef>
                <a:spcPts val="1200"/>
              </a:spcBef>
              <a:buFont typeface="Arial" pitchFamily="34" charset="0"/>
              <a:buAutoNum type="arabicPeriod"/>
              <a:defRPr/>
            </a:pPr>
            <a:r>
              <a:rPr lang="vi-VN" altLang="vi-VN" sz="3200" b="1" dirty="0">
                <a:latin typeface="Calibri (Headings)"/>
              </a:rPr>
              <a:t>Đối </a:t>
            </a:r>
            <a:r>
              <a:rPr lang="vi-VN" altLang="vi-VN" sz="3200" b="1" dirty="0">
                <a:latin typeface="Calibri (Headings)"/>
              </a:rPr>
              <a:t>với </a:t>
            </a:r>
            <a:r>
              <a:rPr lang="en-GB" altLang="vi-VN" sz="3200" b="1" dirty="0">
                <a:latin typeface="Calibri (Headings)"/>
              </a:rPr>
              <a:t>tr</a:t>
            </a:r>
            <a:r>
              <a:rPr lang="vi-VN" altLang="vi-VN" sz="3200" b="1" dirty="0">
                <a:latin typeface="Calibri (Headings)"/>
              </a:rPr>
              <a:t>ư</a:t>
            </a:r>
            <a:r>
              <a:rPr lang="en-GB" altLang="vi-VN" sz="3200" b="1" dirty="0" err="1">
                <a:latin typeface="Calibri (Headings)"/>
              </a:rPr>
              <a:t>ờng</a:t>
            </a:r>
            <a:r>
              <a:rPr lang="en-GB" altLang="vi-VN" sz="3200" b="1" dirty="0">
                <a:latin typeface="Calibri (Headings)"/>
              </a:rPr>
              <a:t> </a:t>
            </a:r>
            <a:r>
              <a:rPr lang="en-GB" altLang="vi-VN" sz="3200" b="1" dirty="0" err="1">
                <a:latin typeface="Calibri (Headings)"/>
              </a:rPr>
              <a:t>hợp</a:t>
            </a:r>
            <a:r>
              <a:rPr lang="en-GB" altLang="vi-VN" sz="3200" b="1" dirty="0">
                <a:latin typeface="Calibri (Headings)"/>
              </a:rPr>
              <a:t> </a:t>
            </a:r>
            <a:r>
              <a:rPr lang="en-GB" altLang="vi-VN" sz="3200" b="1" dirty="0" err="1">
                <a:latin typeface="Calibri (Headings)"/>
              </a:rPr>
              <a:t>bệnh</a:t>
            </a:r>
            <a:r>
              <a:rPr lang="en-GB" altLang="vi-VN" sz="3200" b="1" dirty="0">
                <a:latin typeface="Calibri (Headings)"/>
              </a:rPr>
              <a:t> </a:t>
            </a:r>
            <a:r>
              <a:rPr lang="en-GB" altLang="vi-VN" sz="3200" b="1" dirty="0" err="1">
                <a:latin typeface="Calibri (Headings)"/>
              </a:rPr>
              <a:t>xác</a:t>
            </a:r>
            <a:r>
              <a:rPr lang="en-GB" altLang="vi-VN" sz="3200" b="1" dirty="0">
                <a:latin typeface="Calibri (Headings)"/>
              </a:rPr>
              <a:t> </a:t>
            </a:r>
            <a:r>
              <a:rPr lang="en-GB" altLang="vi-VN" sz="3200" b="1" dirty="0" err="1">
                <a:latin typeface="Calibri (Headings)"/>
              </a:rPr>
              <a:t>định</a:t>
            </a:r>
            <a:r>
              <a:rPr lang="en-GB" altLang="vi-VN" sz="3200" b="1" dirty="0">
                <a:latin typeface="Calibri (Headings)"/>
              </a:rPr>
              <a:t> </a:t>
            </a:r>
            <a:r>
              <a:rPr lang="en-GB" altLang="vi-VN" sz="3200" b="1" dirty="0" err="1">
                <a:latin typeface="Calibri (Headings)"/>
              </a:rPr>
              <a:t>hoặc</a:t>
            </a:r>
            <a:r>
              <a:rPr lang="en-GB" altLang="vi-VN" sz="3200" b="1" dirty="0">
                <a:latin typeface="Calibri (Headings)"/>
              </a:rPr>
              <a:t> </a:t>
            </a:r>
            <a:r>
              <a:rPr lang="en-GB" altLang="vi-VN" sz="3200" b="1" dirty="0" err="1">
                <a:latin typeface="Calibri (Headings)"/>
              </a:rPr>
              <a:t>nghi</a:t>
            </a:r>
            <a:r>
              <a:rPr lang="en-GB" altLang="vi-VN" sz="3200" b="1" dirty="0">
                <a:latin typeface="Calibri (Headings)"/>
              </a:rPr>
              <a:t> </a:t>
            </a:r>
            <a:r>
              <a:rPr lang="en-GB" altLang="vi-VN" sz="3200" b="1" dirty="0" err="1">
                <a:latin typeface="Calibri (Headings)"/>
              </a:rPr>
              <a:t>ngờ</a:t>
            </a:r>
            <a:endParaRPr lang="vi-VN" altLang="vi-VN" sz="3200" b="1" dirty="0">
              <a:latin typeface="Calibri (Headings)"/>
            </a:endParaRPr>
          </a:p>
          <a:p>
            <a:pPr marL="0" indent="0">
              <a:buNone/>
            </a:pPr>
            <a:r>
              <a:rPr lang="vi-VN" dirty="0" smtClean="0">
                <a:latin typeface="Calibri" panose="020F0502020204030204" pitchFamily="34" charset="0"/>
                <a:cs typeface="Calibri" panose="020F0502020204030204" pitchFamily="34" charset="0"/>
              </a:rPr>
              <a:t>	Cách </a:t>
            </a:r>
            <a:r>
              <a:rPr lang="vi-VN" dirty="0">
                <a:latin typeface="Calibri" panose="020F0502020204030204" pitchFamily="34" charset="0"/>
                <a:cs typeface="Calibri" panose="020F0502020204030204" pitchFamily="34" charset="0"/>
              </a:rPr>
              <a:t>ly</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nghiêm</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ngặt</a:t>
            </a:r>
            <a:r>
              <a:rPr lang="vi-VN" dirty="0">
                <a:latin typeface="Calibri" panose="020F0502020204030204" pitchFamily="34" charset="0"/>
                <a:cs typeface="Calibri" panose="020F0502020204030204" pitchFamily="34" charset="0"/>
              </a:rPr>
              <a:t> và điều trị tại cơ sở y tế, giảm tối đa biến chứng, tử vong. Hạn chế việc chuyển tuyến bệnh nhân để tránh lây lan trừ trường hợp thực sự cần thiết. Thời gian cách ly</a:t>
            </a:r>
            <a:r>
              <a:rPr lang="en-US" dirty="0">
                <a:latin typeface="Calibri" panose="020F0502020204030204" pitchFamily="34" charset="0"/>
                <a:cs typeface="Calibri" panose="020F0502020204030204" pitchFamily="34" charset="0"/>
              </a:rPr>
              <a:t> </a:t>
            </a:r>
            <a:r>
              <a:rPr lang="en-US" dirty="0" err="1">
                <a:latin typeface="Calibri" panose="020F0502020204030204" pitchFamily="34" charset="0"/>
                <a:cs typeface="Calibri" panose="020F0502020204030204" pitchFamily="34" charset="0"/>
              </a:rPr>
              <a:t>cho</a:t>
            </a:r>
            <a:r>
              <a:rPr lang="vi-VN" dirty="0">
                <a:latin typeface="Calibri" panose="020F0502020204030204" pitchFamily="34" charset="0"/>
                <a:cs typeface="Calibri" panose="020F0502020204030204" pitchFamily="34" charset="0"/>
              </a:rPr>
              <a:t> đến khi khỏi bệnh được xuất viện</a:t>
            </a:r>
            <a:r>
              <a:rPr lang="vi-VN" dirty="0" smtClean="0">
                <a:latin typeface="Calibri" panose="020F0502020204030204" pitchFamily="34" charset="0"/>
                <a:cs typeface="Calibri" panose="020F0502020204030204" pitchFamily="34" charset="0"/>
              </a:rPr>
              <a:t>.</a:t>
            </a:r>
            <a:endParaRPr lang="en-GB"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4034" name="Title 1"/>
          <p:cNvSpPr>
            <a:spLocks noGrp="1"/>
          </p:cNvSpPr>
          <p:nvPr>
            <p:ph type="title"/>
          </p:nvPr>
        </p:nvSpPr>
        <p:spPr>
          <a:xfrm>
            <a:off x="1752600" y="228600"/>
            <a:ext cx="8534400" cy="914400"/>
          </a:xfrm>
        </p:spPr>
        <p:txBody>
          <a:bodyPr/>
          <a:lstStyle/>
          <a:p>
            <a:pPr eaLnBrk="1" hangingPunct="1"/>
            <a:r>
              <a:rPr lang="en-US" altLang="vi-VN" b="1"/>
              <a:t>CÁC BIỆN PHÁP CHỐNG DỊCH (2)</a:t>
            </a:r>
            <a:endParaRPr lang="en-US" altLang="vi-VN"/>
          </a:p>
        </p:txBody>
      </p:sp>
      <p:sp>
        <p:nvSpPr>
          <p:cNvPr id="44035" name="Content Placeholder 2"/>
          <p:cNvSpPr>
            <a:spLocks noGrp="1"/>
          </p:cNvSpPr>
          <p:nvPr>
            <p:ph idx="1"/>
          </p:nvPr>
        </p:nvSpPr>
        <p:spPr>
          <a:xfrm>
            <a:off x="152400" y="1219200"/>
            <a:ext cx="11811000" cy="5105400"/>
          </a:xfrm>
        </p:spPr>
        <p:txBody>
          <a:bodyPr/>
          <a:lstStyle/>
          <a:p>
            <a:pPr marL="457200" lvl="1" indent="0" eaLnBrk="1" hangingPunct="1">
              <a:lnSpc>
                <a:spcPct val="90000"/>
              </a:lnSpc>
              <a:spcBef>
                <a:spcPts val="1200"/>
              </a:spcBef>
              <a:buNone/>
            </a:pPr>
            <a:r>
              <a:rPr lang="vi-VN" altLang="vi-VN" sz="2400" b="1" dirty="0">
                <a:latin typeface="Calibri (Headings)"/>
              </a:rPr>
              <a:t>2. Đối với người tiếp xúc gần hoặc có liên quan khác</a:t>
            </a:r>
            <a:endParaRPr lang="en-GB" altLang="vi-VN" sz="2400" b="1" dirty="0">
              <a:latin typeface="Calibri (Headings)"/>
            </a:endParaRPr>
          </a:p>
          <a:p>
            <a:pPr marL="914400" lvl="1" indent="-457200" eaLnBrk="1" hangingPunct="1">
              <a:lnSpc>
                <a:spcPct val="90000"/>
              </a:lnSpc>
              <a:spcBef>
                <a:spcPts val="1200"/>
              </a:spcBef>
              <a:buFont typeface="Arial" pitchFamily="34" charset="0"/>
              <a:buAutoNum type="alphaLcParenR"/>
            </a:pPr>
            <a:r>
              <a:rPr lang="en-GB" altLang="vi-VN" sz="2400" i="1" dirty="0" err="1">
                <a:latin typeface="Calibri (Headings)"/>
              </a:rPr>
              <a:t>Cán</a:t>
            </a:r>
            <a:r>
              <a:rPr lang="en-GB" altLang="vi-VN" sz="2400" i="1" dirty="0">
                <a:latin typeface="Calibri (Headings)"/>
              </a:rPr>
              <a:t> </a:t>
            </a:r>
            <a:r>
              <a:rPr lang="en-GB" altLang="vi-VN" sz="2400" i="1" dirty="0" err="1">
                <a:latin typeface="Calibri (Headings)"/>
              </a:rPr>
              <a:t>bộ</a:t>
            </a:r>
            <a:r>
              <a:rPr lang="en-GB" altLang="vi-VN" sz="2400" i="1" dirty="0">
                <a:latin typeface="Calibri (Headings)"/>
              </a:rPr>
              <a:t> Y </a:t>
            </a:r>
            <a:r>
              <a:rPr lang="en-GB" altLang="vi-VN" sz="2400" i="1" dirty="0" err="1">
                <a:latin typeface="Calibri (Headings)"/>
              </a:rPr>
              <a:t>tế</a:t>
            </a:r>
            <a:endParaRPr lang="en-GB" altLang="vi-VN" sz="2400" i="1" dirty="0">
              <a:latin typeface="Calibri (Headings)"/>
            </a:endParaRPr>
          </a:p>
          <a:p>
            <a:pPr marL="0" indent="0">
              <a:buNone/>
            </a:pPr>
            <a:r>
              <a:rPr lang="vi-VN" sz="2400" dirty="0">
                <a:latin typeface="Calibri" panose="020F0502020204030204" pitchFamily="34" charset="0"/>
                <a:cs typeface="Calibri" panose="020F0502020204030204" pitchFamily="34" charset="0"/>
              </a:rPr>
              <a:t>- Thực hiện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triệt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để</a:t>
            </a:r>
            <a:r>
              <a:rPr lang="en-US" sz="2400" dirty="0">
                <a:latin typeface="Calibri" panose="020F0502020204030204" pitchFamily="34" charset="0"/>
                <a:cs typeface="Calibri" panose="020F0502020204030204" pitchFamily="34" charset="0"/>
              </a:rPr>
              <a:t> </a:t>
            </a:r>
            <a:r>
              <a:rPr lang="vi-VN" sz="2400" dirty="0">
                <a:latin typeface="Calibri" panose="020F0502020204030204" pitchFamily="34" charset="0"/>
                <a:cs typeface="Calibri" panose="020F0502020204030204" pitchFamily="34" charset="0"/>
              </a:rPr>
              <a:t>các biện pháp phòng hộ cá nhân </a:t>
            </a:r>
            <a:r>
              <a:rPr lang="vi-VN" sz="2400" dirty="0">
                <a:latin typeface="Calibri" panose="020F0502020204030204" pitchFamily="34" charset="0"/>
                <a:cs typeface="Calibri" panose="020F0502020204030204" pitchFamily="34" charset="0"/>
              </a:rPr>
              <a:t>trong </a:t>
            </a:r>
            <a:r>
              <a:rPr lang="vi-VN" sz="2400" dirty="0">
                <a:latin typeface="Calibri" panose="020F0502020204030204" pitchFamily="34" charset="0"/>
                <a:cs typeface="Calibri" panose="020F0502020204030204" pitchFamily="34" charset="0"/>
              </a:rPr>
              <a:t>quá trình tiếp xúc với người bệnh; </a:t>
            </a:r>
            <a:endParaRPr lang="en-GB" sz="2400" dirty="0">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 Rửa tay ngay bằng xà phòng và dung dịch sát khuẩn </a:t>
            </a:r>
            <a:r>
              <a:rPr lang="en-US" sz="2400" dirty="0" err="1">
                <a:latin typeface="Calibri" panose="020F0502020204030204" pitchFamily="34" charset="0"/>
                <a:cs typeface="Calibri" panose="020F0502020204030204" pitchFamily="34" charset="0"/>
              </a:rPr>
              <a:t>trước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và</a:t>
            </a:r>
            <a:r>
              <a:rPr lang="vi-VN" sz="2400" dirty="0">
                <a:latin typeface="Calibri" panose="020F0502020204030204" pitchFamily="34" charset="0"/>
                <a:cs typeface="Calibri" panose="020F0502020204030204" pitchFamily="34" charset="0"/>
              </a:rPr>
              <a:t> sau mỗi lần tiếp xúc</a:t>
            </a:r>
            <a:r>
              <a:rPr lang="en-US" sz="2400" dirty="0">
                <a:latin typeface="Calibri" panose="020F0502020204030204" pitchFamily="34" charset="0"/>
                <a:cs typeface="Calibri" panose="020F0502020204030204" pitchFamily="34" charset="0"/>
              </a:rPr>
              <a:t>/</a:t>
            </a:r>
            <a:r>
              <a:rPr lang="en-US" sz="2400" dirty="0" err="1">
                <a:latin typeface="Calibri" panose="020F0502020204030204" pitchFamily="34" charset="0"/>
                <a:cs typeface="Calibri" panose="020F0502020204030204" pitchFamily="34" charset="0"/>
              </a:rPr>
              <a:t>thăm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khám</a:t>
            </a:r>
            <a:r>
              <a:rPr lang="vi-VN" sz="2400" dirty="0">
                <a:latin typeface="Calibri" panose="020F0502020204030204" pitchFamily="34" charset="0"/>
                <a:cs typeface="Calibri" panose="020F0502020204030204" pitchFamily="34" charset="0"/>
              </a:rPr>
              <a:t> người bệnh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hoặc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khi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vào</a:t>
            </a:r>
            <a:r>
              <a:rPr lang="en-US" sz="2400" dirty="0">
                <a:latin typeface="Calibri" panose="020F0502020204030204" pitchFamily="34" charset="0"/>
                <a:cs typeface="Calibri" panose="020F0502020204030204" pitchFamily="34" charset="0"/>
              </a:rPr>
              <a:t>/ra </a:t>
            </a:r>
            <a:r>
              <a:rPr lang="en-US" sz="2400" dirty="0" err="1">
                <a:latin typeface="Calibri" panose="020F0502020204030204" pitchFamily="34" charset="0"/>
                <a:cs typeface="Calibri" panose="020F0502020204030204" pitchFamily="34" charset="0"/>
              </a:rPr>
              <a:t>khỏi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phòng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vi-VN" sz="2400" dirty="0">
                <a:latin typeface="Calibri" panose="020F0502020204030204" pitchFamily="34" charset="0"/>
                <a:cs typeface="Calibri" panose="020F0502020204030204" pitchFamily="34" charset="0"/>
              </a:rPr>
              <a:t>.</a:t>
            </a:r>
            <a:endParaRPr lang="en-GB" sz="2400" dirty="0">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 </a:t>
            </a:r>
            <a:r>
              <a:rPr lang="vi-VN" sz="2400" dirty="0">
                <a:latin typeface="Calibri" panose="020F0502020204030204" pitchFamily="34" charset="0"/>
                <a:cs typeface="Calibri" panose="020F0502020204030204" pitchFamily="34" charset="0"/>
              </a:rPr>
              <a:t>Giữ khoảng cách khi tiếp xúc, hạn chế tiếp xúc gần (dưới </a:t>
            </a:r>
            <a:r>
              <a:rPr lang="vi-VN" sz="2400" dirty="0">
                <a:latin typeface="Calibri" panose="020F0502020204030204" pitchFamily="34" charset="0"/>
                <a:cs typeface="Calibri" panose="020F0502020204030204" pitchFamily="34" charset="0"/>
              </a:rPr>
              <a:t>2 mét) và giảm thiểu tối đa thời gian tiếp xúc với </a:t>
            </a:r>
            <a:r>
              <a:rPr lang="en-US" sz="2400" dirty="0" err="1">
                <a:latin typeface="Calibri" panose="020F0502020204030204" pitchFamily="34" charset="0"/>
                <a:cs typeface="Calibri" panose="020F0502020204030204" pitchFamily="34" charset="0"/>
              </a:rPr>
              <a:t>người</a:t>
            </a:r>
            <a:r>
              <a:rPr lang="vi-VN" sz="2400" dirty="0">
                <a:latin typeface="Calibri" panose="020F0502020204030204" pitchFamily="34" charset="0"/>
                <a:cs typeface="Calibri" panose="020F0502020204030204" pitchFamily="34" charset="0"/>
              </a:rPr>
              <a:t> bệnh</a:t>
            </a:r>
            <a:r>
              <a:rPr lang="en-US" sz="2400" dirty="0">
                <a:latin typeface="Calibri" panose="020F0502020204030204" pitchFamily="34" charset="0"/>
                <a:cs typeface="Calibri" panose="020F0502020204030204" pitchFamily="34" charset="0"/>
              </a:rPr>
              <a:t>.</a:t>
            </a:r>
            <a:endParaRPr lang="en-GB"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Lập</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danh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sách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theo</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dõi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sức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khỏe</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hàng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ngày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cán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bộ</a:t>
            </a:r>
            <a:r>
              <a:rPr lang="en-US" sz="2400" dirty="0">
                <a:latin typeface="Calibri" panose="020F0502020204030204" pitchFamily="34" charset="0"/>
                <a:cs typeface="Calibri" panose="020F0502020204030204" pitchFamily="34" charset="0"/>
              </a:rPr>
              <a:t> y </a:t>
            </a:r>
            <a:r>
              <a:rPr lang="en-US" sz="2400" dirty="0" err="1">
                <a:latin typeface="Calibri" panose="020F0502020204030204" pitchFamily="34" charset="0"/>
                <a:cs typeface="Calibri" panose="020F0502020204030204" pitchFamily="34" charset="0"/>
              </a:rPr>
              <a:t>tế</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tiếp</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xúc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gần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với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người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en-US" sz="2400" dirty="0">
                <a:latin typeface="Calibri" panose="020F0502020204030204" pitchFamily="34" charset="0"/>
                <a:cs typeface="Calibri" panose="020F0502020204030204" pitchFamily="34" charset="0"/>
              </a:rPr>
              <a:t>. </a:t>
            </a:r>
            <a:endParaRPr lang="en-GB"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Khi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có</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các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triệu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chứng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nghi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ngờ</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mắc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thì</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thực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hiện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cách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quản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lý</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điều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trị</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và</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lấy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mẫu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phẩm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xét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nghiệm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theo</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đúng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định</a:t>
            </a:r>
            <a:r>
              <a:rPr lang="en-US" sz="2400" dirty="0">
                <a:latin typeface="Calibri" panose="020F0502020204030204" pitchFamily="34" charset="0"/>
                <a:cs typeface="Calibri" panose="020F0502020204030204" pitchFamily="34" charset="0"/>
              </a:rPr>
              <a:t>.</a:t>
            </a:r>
            <a:endParaRPr lang="en-GB"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Nhân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viên</a:t>
            </a:r>
            <a:r>
              <a:rPr lang="en-US" sz="2400" dirty="0">
                <a:latin typeface="Calibri" panose="020F0502020204030204" pitchFamily="34" charset="0"/>
                <a:cs typeface="Calibri" panose="020F0502020204030204" pitchFamily="34" charset="0"/>
              </a:rPr>
              <a:t> y </a:t>
            </a:r>
            <a:r>
              <a:rPr lang="en-US" sz="2400" dirty="0" err="1">
                <a:latin typeface="Calibri" panose="020F0502020204030204" pitchFamily="34" charset="0"/>
                <a:cs typeface="Calibri" panose="020F0502020204030204" pitchFamily="34" charset="0"/>
              </a:rPr>
              <a:t>tế</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mang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thai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mắc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mạn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tính</a:t>
            </a:r>
            <a:r>
              <a:rPr lang="en-US" sz="2400" dirty="0">
                <a:latin typeface="Calibri" panose="020F0502020204030204" pitchFamily="34" charset="0"/>
                <a:cs typeface="Calibri" panose="020F0502020204030204" pitchFamily="34" charset="0"/>
              </a:rPr>
              <a:t> (hen </a:t>
            </a:r>
            <a:r>
              <a:rPr lang="en-US" sz="2400" dirty="0" err="1">
                <a:latin typeface="Calibri" panose="020F0502020204030204" pitchFamily="34" charset="0"/>
                <a:cs typeface="Calibri" panose="020F0502020204030204" pitchFamily="34" charset="0"/>
              </a:rPr>
              <a:t>phế</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quản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phổi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mạn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thận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gan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ung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thư</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đái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tháo</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đường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giảm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miễn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dịch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tránh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tiếp</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xúc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với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người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bệnh</a:t>
            </a:r>
            <a:r>
              <a:rPr lang="en-US" sz="2400" dirty="0">
                <a:latin typeface="Calibri" panose="020F0502020204030204" pitchFamily="34" charset="0"/>
                <a:cs typeface="Calibri" panose="020F0502020204030204" pitchFamily="34" charset="0"/>
              </a:rPr>
              <a:t>.</a:t>
            </a:r>
            <a:endParaRPr lang="en-GB" altLang="vi-VN" sz="2400" b="1" dirty="0">
              <a:latin typeface="Calibri" panose="020F0502020204030204" pitchFamily="34" charset="0"/>
              <a:cs typeface="Calibri" panose="020F0502020204030204" pitchFamily="34" charset="0"/>
            </a:endParaRPr>
          </a:p>
          <a:p>
            <a:pPr marL="457200" lvl="1" indent="0" eaLnBrk="1" hangingPunct="1">
              <a:lnSpc>
                <a:spcPct val="90000"/>
              </a:lnSpc>
              <a:spcBef>
                <a:spcPts val="1200"/>
              </a:spcBef>
              <a:buNone/>
            </a:pPr>
            <a:endParaRPr lang="vi-VN" altLang="vi-VN" sz="2400" b="1" dirty="0">
              <a:latin typeface="Calibri (Heading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4034" name="Title 1"/>
          <p:cNvSpPr>
            <a:spLocks noGrp="1"/>
          </p:cNvSpPr>
          <p:nvPr>
            <p:ph type="title"/>
          </p:nvPr>
        </p:nvSpPr>
        <p:spPr>
          <a:xfrm>
            <a:off x="1752600" y="76200"/>
            <a:ext cx="8534400" cy="914400"/>
          </a:xfrm>
        </p:spPr>
        <p:txBody>
          <a:bodyPr/>
          <a:lstStyle/>
          <a:p>
            <a:pPr eaLnBrk="1" hangingPunct="1"/>
            <a:r>
              <a:rPr lang="en-US" altLang="vi-VN" b="1" dirty="0"/>
              <a:t>CÁC BIỆN PHÁP CHỐNG DỊCH (3)</a:t>
            </a:r>
            <a:endParaRPr lang="en-US" altLang="vi-VN" dirty="0"/>
          </a:p>
        </p:txBody>
      </p:sp>
      <p:sp>
        <p:nvSpPr>
          <p:cNvPr id="44035" name="Content Placeholder 2"/>
          <p:cNvSpPr>
            <a:spLocks noGrp="1"/>
          </p:cNvSpPr>
          <p:nvPr>
            <p:ph idx="1"/>
          </p:nvPr>
        </p:nvSpPr>
        <p:spPr>
          <a:xfrm>
            <a:off x="228600" y="1143000"/>
            <a:ext cx="11811000" cy="5410200"/>
          </a:xfrm>
        </p:spPr>
        <p:txBody>
          <a:bodyPr/>
          <a:lstStyle/>
          <a:p>
            <a:pPr marL="457200" lvl="1" indent="0" eaLnBrk="1" hangingPunct="1">
              <a:lnSpc>
                <a:spcPct val="90000"/>
              </a:lnSpc>
              <a:spcBef>
                <a:spcPts val="1200"/>
              </a:spcBef>
              <a:buNone/>
            </a:pPr>
            <a:r>
              <a:rPr lang="vi-VN" altLang="vi-VN" b="1" dirty="0">
                <a:latin typeface="Calibri (Headings)"/>
              </a:rPr>
              <a:t>2. Đối với người tiếp xúc gần hoặc </a:t>
            </a:r>
            <a:r>
              <a:rPr lang="vi-VN" altLang="vi-VN" b="1" dirty="0">
                <a:latin typeface="Calibri (Headings)"/>
              </a:rPr>
              <a:t>người có </a:t>
            </a:r>
            <a:r>
              <a:rPr lang="vi-VN" altLang="vi-VN" b="1" dirty="0">
                <a:latin typeface="Calibri (Headings)"/>
              </a:rPr>
              <a:t>liên quan khác</a:t>
            </a:r>
            <a:endParaRPr lang="en-GB" altLang="vi-VN" b="1" dirty="0">
              <a:latin typeface="Calibri (Headings)"/>
            </a:endParaRPr>
          </a:p>
          <a:p>
            <a:pPr>
              <a:buFontTx/>
              <a:buChar char="-"/>
            </a:pPr>
            <a:r>
              <a:rPr lang="vi-VN" sz="2800" dirty="0">
                <a:latin typeface="Calibri" panose="020F0502020204030204" pitchFamily="34" charset="0"/>
                <a:cs typeface="Calibri" panose="020F0502020204030204" pitchFamily="34" charset="0"/>
              </a:rPr>
              <a:t>Tổ chức điều tra, lập danh sách </a:t>
            </a:r>
            <a:r>
              <a:rPr lang="en-US" sz="2800" dirty="0" err="1">
                <a:latin typeface="Calibri" panose="020F0502020204030204" pitchFamily="34" charset="0"/>
                <a:cs typeface="Calibri" panose="020F0502020204030204" pitchFamily="34" charset="0"/>
              </a:rPr>
              <a:t>trường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hợp</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có</a:t>
            </a:r>
            <a:r>
              <a:rPr lang="vi-VN" sz="2800" dirty="0">
                <a:latin typeface="Calibri" panose="020F0502020204030204" pitchFamily="34" charset="0"/>
                <a:cs typeface="Calibri" panose="020F0502020204030204" pitchFamily="34" charset="0"/>
              </a:rPr>
              <a:t> tiếp xúc gần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trường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hợp</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có</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liên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quan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khác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để</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ghi nhận thông tin về địa chỉ </a:t>
            </a:r>
            <a:r>
              <a:rPr lang="en-US" sz="2800" dirty="0" err="1">
                <a:latin typeface="Calibri" panose="020F0502020204030204" pitchFamily="34" charset="0"/>
                <a:cs typeface="Calibri" panose="020F0502020204030204" pitchFamily="34" charset="0"/>
              </a:rPr>
              <a:t>nhà</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nơi lưu trú, số điện thoại cá nhân, tên và số điện thoại của người khi cần liên hệ.</a:t>
            </a:r>
          </a:p>
          <a:p>
            <a:pPr>
              <a:buFontTx/>
              <a:buChar char="-"/>
            </a:pPr>
            <a:r>
              <a:rPr lang="en-US" sz="2800" dirty="0" err="1">
                <a:latin typeface="Calibri" panose="020F0502020204030204" pitchFamily="34" charset="0"/>
                <a:cs typeface="Calibri" panose="020F0502020204030204" pitchFamily="34" charset="0"/>
              </a:rPr>
              <a:t>Thực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hiện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ly</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theo</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dõi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tại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nhà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nơi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lưu</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trú</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theo</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hướng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dẫn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của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Bộ</a:t>
            </a:r>
            <a:r>
              <a:rPr lang="en-US" sz="2800" dirty="0">
                <a:latin typeface="Calibri" panose="020F0502020204030204" pitchFamily="34" charset="0"/>
                <a:cs typeface="Calibri" panose="020F0502020204030204" pitchFamily="34" charset="0"/>
              </a:rPr>
              <a:t> Y </a:t>
            </a:r>
            <a:r>
              <a:rPr lang="en-US" sz="2800" dirty="0" err="1">
                <a:latin typeface="Calibri" panose="020F0502020204030204" pitchFamily="34" charset="0"/>
                <a:cs typeface="Calibri" panose="020F0502020204030204" pitchFamily="34" charset="0"/>
              </a:rPr>
              <a:t>tế</a:t>
            </a:r>
            <a:endParaRPr lang="en-GB" sz="2800" dirty="0">
              <a:latin typeface="Calibri" panose="020F0502020204030204" pitchFamily="34" charset="0"/>
              <a:cs typeface="Calibri" panose="020F0502020204030204" pitchFamily="34" charset="0"/>
            </a:endParaRPr>
          </a:p>
          <a:p>
            <a:pPr>
              <a:buFontTx/>
              <a:buChar char="-"/>
            </a:pPr>
            <a:r>
              <a:rPr lang="vi-VN" sz="2800" dirty="0">
                <a:latin typeface="Calibri" panose="020F0502020204030204" pitchFamily="34" charset="0"/>
                <a:cs typeface="Calibri" panose="020F0502020204030204" pitchFamily="34" charset="0"/>
              </a:rPr>
              <a:t>Đối với những có liên quan khác (cùng chuyến bay, chuyến tàu, xe, cùng cuộc họp, cùng tham dự giao lưu tập thể, cùng nhóm du lịch… vớí trường hợp bệnh xác định), cơ quan y tế sẽ thông báo bằng nhiều cách (điện thoại, tin nhắn, phương tiện thông tin đại chúng) để người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có</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liên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quan</a:t>
            </a:r>
            <a:r>
              <a:rPr lang="vi-VN" sz="2800" dirty="0">
                <a:latin typeface="Calibri" panose="020F0502020204030204" pitchFamily="34" charset="0"/>
                <a:cs typeface="Calibri" panose="020F0502020204030204" pitchFamily="34" charset="0"/>
              </a:rPr>
              <a:t> biết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chủ</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động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thực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hiện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ly</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tại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nhà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hoặc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nơi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cư</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trú</a:t>
            </a:r>
            <a:r>
              <a:rPr lang="en-US" sz="2800" dirty="0">
                <a:latin typeface="Calibri" panose="020F0502020204030204" pitchFamily="34" charset="0"/>
                <a:cs typeface="Calibri" panose="020F0502020204030204" pitchFamily="34" charset="0"/>
              </a:rPr>
              <a:t>,</a:t>
            </a:r>
            <a:r>
              <a:rPr lang="vi-VN" sz="2800" dirty="0">
                <a:latin typeface="Calibri" panose="020F0502020204030204" pitchFamily="34" charset="0"/>
                <a:cs typeface="Calibri" panose="020F0502020204030204" pitchFamily="34" charset="0"/>
              </a:rPr>
              <a:t> theo dõi sức khỏe</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thông báo cho cơ quan y tế khi có dấu hiệu nghi ngờ mắc bệnh</a:t>
            </a:r>
            <a:r>
              <a:rPr lang="vi-VN" sz="2800" dirty="0" smtClean="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49604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6082" name="Title 1"/>
          <p:cNvSpPr>
            <a:spLocks noGrp="1"/>
          </p:cNvSpPr>
          <p:nvPr>
            <p:ph type="title"/>
          </p:nvPr>
        </p:nvSpPr>
        <p:spPr>
          <a:xfrm>
            <a:off x="1752600" y="228600"/>
            <a:ext cx="8534400" cy="914400"/>
          </a:xfrm>
        </p:spPr>
        <p:txBody>
          <a:bodyPr/>
          <a:lstStyle/>
          <a:p>
            <a:pPr eaLnBrk="1" hangingPunct="1"/>
            <a:r>
              <a:rPr lang="en-US" altLang="vi-VN" b="1"/>
              <a:t>CÁC BIỆN PHÁP CHỐNG DỊCH (4)</a:t>
            </a:r>
            <a:endParaRPr lang="en-US" altLang="vi-VN"/>
          </a:p>
        </p:txBody>
      </p:sp>
      <p:sp>
        <p:nvSpPr>
          <p:cNvPr id="46083" name="Content Placeholder 2"/>
          <p:cNvSpPr>
            <a:spLocks noGrp="1"/>
          </p:cNvSpPr>
          <p:nvPr>
            <p:ph idx="1"/>
          </p:nvPr>
        </p:nvSpPr>
        <p:spPr>
          <a:xfrm>
            <a:off x="228600" y="1295400"/>
            <a:ext cx="11658600" cy="5105400"/>
          </a:xfrm>
        </p:spPr>
        <p:txBody>
          <a:bodyPr/>
          <a:lstStyle/>
          <a:p>
            <a:pPr marL="457200" lvl="1" indent="0" eaLnBrk="1" hangingPunct="1">
              <a:lnSpc>
                <a:spcPct val="90000"/>
              </a:lnSpc>
              <a:spcBef>
                <a:spcPts val="1200"/>
              </a:spcBef>
              <a:buNone/>
            </a:pPr>
            <a:r>
              <a:rPr lang="en-US" altLang="vi-VN" b="1" dirty="0">
                <a:latin typeface="Calibri (Headings)"/>
              </a:rPr>
              <a:t>3. </a:t>
            </a:r>
            <a:r>
              <a:rPr lang="en-US" altLang="vi-VN" b="1" dirty="0" err="1">
                <a:latin typeface="Calibri (Headings)"/>
              </a:rPr>
              <a:t>Đối</a:t>
            </a:r>
            <a:r>
              <a:rPr lang="en-US" altLang="vi-VN" b="1" dirty="0">
                <a:latin typeface="Calibri (Headings)"/>
              </a:rPr>
              <a:t> </a:t>
            </a:r>
            <a:r>
              <a:rPr lang="en-US" altLang="vi-VN" b="1" dirty="0" err="1">
                <a:latin typeface="Calibri (Headings)"/>
              </a:rPr>
              <a:t>với</a:t>
            </a:r>
            <a:r>
              <a:rPr lang="en-US" altLang="vi-VN" b="1" dirty="0">
                <a:latin typeface="Calibri (Headings)"/>
              </a:rPr>
              <a:t> </a:t>
            </a:r>
            <a:r>
              <a:rPr lang="en-US" altLang="vi-VN" b="1" dirty="0" err="1" smtClean="0">
                <a:latin typeface="Calibri (Headings)"/>
              </a:rPr>
              <a:t>nhà</a:t>
            </a:r>
            <a:r>
              <a:rPr lang="en-US" altLang="vi-VN" b="1" dirty="0" smtClean="0">
                <a:latin typeface="Calibri (Headings)"/>
              </a:rPr>
              <a:t> </a:t>
            </a:r>
            <a:r>
              <a:rPr lang="en-US" altLang="vi-VN" b="1" dirty="0" err="1">
                <a:latin typeface="Calibri (Headings)"/>
              </a:rPr>
              <a:t>gia</a:t>
            </a:r>
            <a:r>
              <a:rPr lang="en-US" altLang="vi-VN" b="1" dirty="0">
                <a:latin typeface="Calibri (Headings)"/>
              </a:rPr>
              <a:t> </a:t>
            </a:r>
            <a:r>
              <a:rPr lang="en-US" altLang="vi-VN" b="1" dirty="0" err="1">
                <a:latin typeface="Calibri (Headings)"/>
              </a:rPr>
              <a:t>đình</a:t>
            </a:r>
            <a:r>
              <a:rPr lang="en-US" altLang="vi-VN" b="1" dirty="0">
                <a:latin typeface="Calibri (Headings)"/>
              </a:rPr>
              <a:t> </a:t>
            </a:r>
            <a:r>
              <a:rPr lang="en-US" altLang="vi-VN" b="1" dirty="0" err="1">
                <a:latin typeface="Calibri (Headings)"/>
              </a:rPr>
              <a:t>bệnh</a:t>
            </a:r>
            <a:r>
              <a:rPr lang="en-US" altLang="vi-VN" b="1" dirty="0">
                <a:latin typeface="Calibri (Headings)"/>
              </a:rPr>
              <a:t> </a:t>
            </a:r>
            <a:r>
              <a:rPr lang="en-US" altLang="vi-VN" b="1" dirty="0" err="1" smtClean="0">
                <a:latin typeface="Calibri (Headings)"/>
              </a:rPr>
              <a:t>nhân</a:t>
            </a:r>
            <a:endParaRPr lang="en-US" altLang="vi-VN" b="1" dirty="0">
              <a:latin typeface="Calibri (Headings)"/>
            </a:endParaRPr>
          </a:p>
          <a:p>
            <a:pPr marL="457200" lvl="1" indent="0" eaLnBrk="1" hangingPunct="1">
              <a:lnSpc>
                <a:spcPct val="90000"/>
              </a:lnSpc>
              <a:spcBef>
                <a:spcPts val="1200"/>
              </a:spcBef>
              <a:buNone/>
            </a:pPr>
            <a:r>
              <a:rPr lang="vi-VN" dirty="0"/>
              <a:t>Thực </a:t>
            </a:r>
            <a:r>
              <a:rPr lang="vi-VN" dirty="0"/>
              <a:t>hiện vệ sinh thông khí, thông thoáng nhà ở, thường xuyên lau nền nhà, tay nắm cửa và bề mặt các đồ vật trong nhà bằng các chất tẩy rửa thông thường như xà phòng và các dung dịch khử khuẩn khác.</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6082" name="Title 1"/>
          <p:cNvSpPr>
            <a:spLocks noGrp="1"/>
          </p:cNvSpPr>
          <p:nvPr>
            <p:ph type="title"/>
          </p:nvPr>
        </p:nvSpPr>
        <p:spPr>
          <a:xfrm>
            <a:off x="1752600" y="228600"/>
            <a:ext cx="8534400" cy="914400"/>
          </a:xfrm>
        </p:spPr>
        <p:txBody>
          <a:bodyPr/>
          <a:lstStyle/>
          <a:p>
            <a:pPr eaLnBrk="1" hangingPunct="1"/>
            <a:r>
              <a:rPr lang="en-US" altLang="vi-VN" b="1" dirty="0"/>
              <a:t>CÁC BIỆN PHÁP CHỐNG DỊCH (5)</a:t>
            </a:r>
            <a:endParaRPr lang="en-US" altLang="vi-VN" dirty="0"/>
          </a:p>
        </p:txBody>
      </p:sp>
      <p:sp>
        <p:nvSpPr>
          <p:cNvPr id="46083" name="Content Placeholder 2"/>
          <p:cNvSpPr>
            <a:spLocks noGrp="1"/>
          </p:cNvSpPr>
          <p:nvPr>
            <p:ph idx="1"/>
          </p:nvPr>
        </p:nvSpPr>
        <p:spPr>
          <a:xfrm>
            <a:off x="152400" y="1066800"/>
            <a:ext cx="11811000" cy="5562600"/>
          </a:xfrm>
        </p:spPr>
        <p:txBody>
          <a:bodyPr/>
          <a:lstStyle/>
          <a:p>
            <a:pPr marL="457200" lvl="1" indent="0" eaLnBrk="1" hangingPunct="1">
              <a:lnSpc>
                <a:spcPct val="90000"/>
              </a:lnSpc>
              <a:spcBef>
                <a:spcPts val="1200"/>
              </a:spcBef>
              <a:buNone/>
            </a:pPr>
            <a:r>
              <a:rPr lang="en-US" altLang="vi-VN" sz="2400" b="1" dirty="0">
                <a:latin typeface="Calibri (Headings)"/>
              </a:rPr>
              <a:t>4. </a:t>
            </a:r>
            <a:r>
              <a:rPr lang="en-US" altLang="vi-VN" sz="2400" b="1" dirty="0" err="1">
                <a:latin typeface="Calibri (Headings)"/>
              </a:rPr>
              <a:t>Đối</a:t>
            </a:r>
            <a:r>
              <a:rPr lang="en-US" altLang="vi-VN" sz="2400" b="1" dirty="0">
                <a:latin typeface="Calibri (Headings)"/>
              </a:rPr>
              <a:t> </a:t>
            </a:r>
            <a:r>
              <a:rPr lang="en-US" altLang="vi-VN" sz="2400" b="1" dirty="0" err="1">
                <a:latin typeface="Calibri (Headings)"/>
              </a:rPr>
              <a:t>với</a:t>
            </a:r>
            <a:r>
              <a:rPr lang="en-US" altLang="vi-VN" sz="2400" b="1" dirty="0">
                <a:latin typeface="Calibri (Headings)"/>
              </a:rPr>
              <a:t> </a:t>
            </a:r>
            <a:r>
              <a:rPr lang="en-US" altLang="vi-VN" sz="2400" b="1" dirty="0" err="1">
                <a:latin typeface="Calibri (Headings)"/>
              </a:rPr>
              <a:t>cộng</a:t>
            </a:r>
            <a:r>
              <a:rPr lang="en-US" altLang="vi-VN" sz="2400" b="1" dirty="0">
                <a:latin typeface="Calibri (Headings)"/>
              </a:rPr>
              <a:t> </a:t>
            </a:r>
            <a:r>
              <a:rPr lang="en-US" altLang="vi-VN" sz="2400" b="1" dirty="0" err="1">
                <a:latin typeface="Calibri (Headings)"/>
              </a:rPr>
              <a:t>đồng</a:t>
            </a:r>
            <a:r>
              <a:rPr lang="en-US" altLang="vi-VN" sz="2400" b="1" dirty="0">
                <a:latin typeface="Calibri (Headings)"/>
              </a:rPr>
              <a:t>, </a:t>
            </a:r>
            <a:r>
              <a:rPr lang="en-US" altLang="vi-VN" sz="2400" b="1" dirty="0" err="1">
                <a:latin typeface="Calibri (Headings)"/>
              </a:rPr>
              <a:t>trường</a:t>
            </a:r>
            <a:r>
              <a:rPr lang="en-US" altLang="vi-VN" sz="2400" b="1" dirty="0">
                <a:latin typeface="Calibri (Headings)"/>
              </a:rPr>
              <a:t> </a:t>
            </a:r>
            <a:r>
              <a:rPr lang="en-US" altLang="vi-VN" sz="2400" b="1" dirty="0" err="1">
                <a:latin typeface="Calibri (Headings)"/>
              </a:rPr>
              <a:t>học</a:t>
            </a:r>
            <a:r>
              <a:rPr lang="en-US" altLang="vi-VN" sz="2400" b="1" dirty="0">
                <a:latin typeface="Calibri (Headings)"/>
              </a:rPr>
              <a:t>, </a:t>
            </a:r>
            <a:r>
              <a:rPr lang="en-US" altLang="vi-VN" sz="2400" b="1" dirty="0" err="1">
                <a:latin typeface="Calibri (Headings)"/>
              </a:rPr>
              <a:t>xí</a:t>
            </a:r>
            <a:r>
              <a:rPr lang="en-US" altLang="vi-VN" sz="2400" b="1" dirty="0">
                <a:latin typeface="Calibri (Headings)"/>
              </a:rPr>
              <a:t> </a:t>
            </a:r>
            <a:r>
              <a:rPr lang="en-US" altLang="vi-VN" sz="2400" b="1" dirty="0" err="1">
                <a:latin typeface="Calibri (Headings)"/>
              </a:rPr>
              <a:t>nghiệp</a:t>
            </a:r>
            <a:r>
              <a:rPr lang="en-US" altLang="vi-VN" sz="2400" b="1" dirty="0">
                <a:latin typeface="Calibri (Headings)"/>
              </a:rPr>
              <a:t>, </a:t>
            </a:r>
            <a:r>
              <a:rPr lang="en-US" altLang="vi-VN" sz="2400" b="1" dirty="0" err="1">
                <a:latin typeface="Calibri (Headings)"/>
              </a:rPr>
              <a:t>công</a:t>
            </a:r>
            <a:r>
              <a:rPr lang="en-US" altLang="vi-VN" sz="2400" b="1" dirty="0">
                <a:latin typeface="Calibri (Headings)"/>
              </a:rPr>
              <a:t> </a:t>
            </a:r>
            <a:r>
              <a:rPr lang="en-US" altLang="vi-VN" sz="2400" b="1" dirty="0" err="1">
                <a:latin typeface="Calibri (Headings)"/>
              </a:rPr>
              <a:t>sở</a:t>
            </a:r>
            <a:r>
              <a:rPr lang="en-US" altLang="vi-VN" sz="2400" b="1" dirty="0">
                <a:latin typeface="Calibri (Headings)"/>
              </a:rPr>
              <a:t>.</a:t>
            </a:r>
            <a:endParaRPr lang="vi-VN" altLang="vi-VN" sz="2400" b="1" dirty="0">
              <a:latin typeface="Calibri (Headings)"/>
            </a:endParaRPr>
          </a:p>
          <a:p>
            <a:r>
              <a:rPr lang="vi-VN" sz="2400" dirty="0"/>
              <a:t>Triển khai các biện pháp phòng, chống dịch như đối với hộ gia đình.</a:t>
            </a:r>
            <a:endParaRPr lang="en-GB" sz="2400" dirty="0"/>
          </a:p>
          <a:p>
            <a:r>
              <a:rPr lang="vi-VN" sz="2400" dirty="0"/>
              <a:t>Biện pháp đóng cửa trường học, công sở, nhà máy, xí nghiệp, công trường... sẽ do Ban Chỉ đạo phòng chống dịch của tỉnh/thành phố quyết định dựa trên cơ sở tình hình dịch cụ thể của từng nơi có cân nhắc tính hiệu quả làm giảm lây truyền bệnh tại cộng đồng và các ảnh hưởng đến xã hội và kinh tế.</a:t>
            </a:r>
            <a:endParaRPr lang="en-GB" sz="2400" dirty="0"/>
          </a:p>
          <a:p>
            <a:r>
              <a:rPr lang="vi-VN" sz="2400" dirty="0"/>
              <a:t>Hạn chế tập trung đông người, nhất là tại các lễ hội;</a:t>
            </a:r>
            <a:r>
              <a:rPr lang="en-US" sz="2400" dirty="0"/>
              <a:t> </a:t>
            </a:r>
            <a:r>
              <a:rPr lang="en-US" sz="2400" dirty="0" err="1"/>
              <a:t>tùy</a:t>
            </a:r>
            <a:r>
              <a:rPr lang="en-US" sz="2400" dirty="0"/>
              <a:t> </a:t>
            </a:r>
            <a:r>
              <a:rPr lang="en-US" sz="2400" dirty="0" err="1"/>
              <a:t>theo</a:t>
            </a:r>
            <a:r>
              <a:rPr lang="en-US" sz="2400" dirty="0"/>
              <a:t> </a:t>
            </a:r>
            <a:r>
              <a:rPr lang="en-US" sz="2400" dirty="0" err="1"/>
              <a:t>tình</a:t>
            </a:r>
            <a:r>
              <a:rPr lang="en-US" sz="2400" dirty="0"/>
              <a:t> </a:t>
            </a:r>
            <a:r>
              <a:rPr lang="en-US" sz="2400" dirty="0" err="1"/>
              <a:t>hình</a:t>
            </a:r>
            <a:r>
              <a:rPr lang="en-US" sz="2400" dirty="0"/>
              <a:t> </a:t>
            </a:r>
            <a:r>
              <a:rPr lang="en-US" sz="2400" dirty="0" err="1"/>
              <a:t>diễn</a:t>
            </a:r>
            <a:r>
              <a:rPr lang="en-US" sz="2400" dirty="0"/>
              <a:t> </a:t>
            </a:r>
            <a:r>
              <a:rPr lang="en-US" sz="2400" dirty="0" err="1"/>
              <a:t>biến</a:t>
            </a:r>
            <a:r>
              <a:rPr lang="en-US" sz="2400" dirty="0"/>
              <a:t> </a:t>
            </a:r>
            <a:r>
              <a:rPr lang="en-US" sz="2400" dirty="0" err="1"/>
              <a:t>dịch</a:t>
            </a:r>
            <a:r>
              <a:rPr lang="vi-VN" sz="2400" dirty="0"/>
              <a:t> tạm dừng các lễ hội chưa khai mạc, trường hợp đặc biệt phải có ý kiến của Thủ tướng Chính phủ; giảm quy mô các lễ hội đã tổ chức; </a:t>
            </a:r>
            <a:r>
              <a:rPr lang="en-US" sz="2400" dirty="0" err="1"/>
              <a:t>thực</a:t>
            </a:r>
            <a:r>
              <a:rPr lang="en-US" sz="2400" dirty="0"/>
              <a:t> </a:t>
            </a:r>
            <a:r>
              <a:rPr lang="en-US" sz="2400" dirty="0" err="1"/>
              <a:t>hiện</a:t>
            </a:r>
            <a:r>
              <a:rPr lang="en-US" sz="2400" dirty="0"/>
              <a:t> </a:t>
            </a:r>
            <a:r>
              <a:rPr lang="en-US" sz="2400" dirty="0" err="1"/>
              <a:t>sử</a:t>
            </a:r>
            <a:r>
              <a:rPr lang="en-US" sz="2400" dirty="0"/>
              <a:t> </a:t>
            </a:r>
            <a:r>
              <a:rPr lang="en-US" sz="2400" dirty="0" err="1"/>
              <a:t>dụng</a:t>
            </a:r>
            <a:r>
              <a:rPr lang="en-US" sz="2400" dirty="0"/>
              <a:t> </a:t>
            </a:r>
            <a:r>
              <a:rPr lang="en-US" sz="2400" dirty="0" err="1"/>
              <a:t>khẩu</a:t>
            </a:r>
            <a:r>
              <a:rPr lang="en-US" sz="2400" dirty="0"/>
              <a:t> </a:t>
            </a:r>
            <a:r>
              <a:rPr lang="en-US" sz="2400" dirty="0" err="1"/>
              <a:t>trang</a:t>
            </a:r>
            <a:r>
              <a:rPr lang="en-US" sz="2400" dirty="0"/>
              <a:t> </a:t>
            </a:r>
            <a:r>
              <a:rPr lang="en-US" sz="2400" dirty="0" err="1"/>
              <a:t>theo</a:t>
            </a:r>
            <a:r>
              <a:rPr lang="en-US" sz="2400" dirty="0"/>
              <a:t> </a:t>
            </a:r>
            <a:r>
              <a:rPr lang="en-US" sz="2400" dirty="0" err="1"/>
              <a:t>khuyến</a:t>
            </a:r>
            <a:r>
              <a:rPr lang="en-US" sz="2400" dirty="0"/>
              <a:t> </a:t>
            </a:r>
            <a:r>
              <a:rPr lang="en-US" sz="2400" dirty="0" err="1"/>
              <a:t>cáo</a:t>
            </a:r>
            <a:r>
              <a:rPr lang="en-US" sz="2400" dirty="0"/>
              <a:t> </a:t>
            </a:r>
            <a:r>
              <a:rPr lang="en-US" sz="2400" dirty="0" err="1"/>
              <a:t>của</a:t>
            </a:r>
            <a:r>
              <a:rPr lang="en-US" sz="2400" dirty="0"/>
              <a:t> </a:t>
            </a:r>
            <a:r>
              <a:rPr lang="en-US" sz="2400" dirty="0" err="1"/>
              <a:t>Bộ</a:t>
            </a:r>
            <a:r>
              <a:rPr lang="en-US" sz="2400" dirty="0"/>
              <a:t> Y </a:t>
            </a:r>
            <a:r>
              <a:rPr lang="en-US" sz="2400" dirty="0" err="1"/>
              <a:t>tế</a:t>
            </a:r>
            <a:r>
              <a:rPr lang="en-US" sz="2400" dirty="0"/>
              <a:t>, </a:t>
            </a:r>
            <a:r>
              <a:rPr lang="en-US" sz="2400" dirty="0" err="1"/>
              <a:t>trong</a:t>
            </a:r>
            <a:r>
              <a:rPr lang="en-US" sz="2400" dirty="0"/>
              <a:t> </a:t>
            </a:r>
            <a:r>
              <a:rPr lang="en-US" sz="2400" dirty="0" err="1"/>
              <a:t>đó</a:t>
            </a:r>
            <a:r>
              <a:rPr lang="en-US" sz="2400" dirty="0"/>
              <a:t> </a:t>
            </a:r>
            <a:r>
              <a:rPr lang="en-US" sz="2400" dirty="0" err="1"/>
              <a:t>lưu</a:t>
            </a:r>
            <a:r>
              <a:rPr lang="en-US" sz="2400" dirty="0"/>
              <a:t> ý </a:t>
            </a:r>
            <a:r>
              <a:rPr lang="en-US" sz="2400" dirty="0" err="1"/>
              <a:t>khuyến</a:t>
            </a:r>
            <a:r>
              <a:rPr lang="en-US" sz="2400" dirty="0"/>
              <a:t> </a:t>
            </a:r>
            <a:r>
              <a:rPr lang="en-US" sz="2400" dirty="0" err="1"/>
              <a:t>cáo</a:t>
            </a:r>
            <a:r>
              <a:rPr lang="en-US" sz="2400" dirty="0"/>
              <a:t> </a:t>
            </a:r>
            <a:r>
              <a:rPr lang="en-US" sz="2400" dirty="0" err="1"/>
              <a:t>trường</a:t>
            </a:r>
            <a:r>
              <a:rPr lang="en-US" sz="2400" dirty="0"/>
              <a:t> </a:t>
            </a:r>
            <a:r>
              <a:rPr lang="en-US" sz="2400" dirty="0" err="1"/>
              <a:t>hợp</a:t>
            </a:r>
            <a:r>
              <a:rPr lang="en-US" sz="2400" dirty="0"/>
              <a:t> </a:t>
            </a:r>
            <a:r>
              <a:rPr lang="en-US" sz="2400" dirty="0" err="1"/>
              <a:t>người</a:t>
            </a:r>
            <a:r>
              <a:rPr lang="en-US" sz="2400" dirty="0"/>
              <a:t> </a:t>
            </a:r>
            <a:r>
              <a:rPr lang="en-US" sz="2400" dirty="0" err="1"/>
              <a:t>khỏe</a:t>
            </a:r>
            <a:r>
              <a:rPr lang="en-US" sz="2400" dirty="0"/>
              <a:t> </a:t>
            </a:r>
            <a:r>
              <a:rPr lang="en-US" sz="2400" dirty="0" err="1"/>
              <a:t>mạnh</a:t>
            </a:r>
            <a:r>
              <a:rPr lang="en-US" sz="2400" dirty="0"/>
              <a:t>, </a:t>
            </a:r>
            <a:r>
              <a:rPr lang="en-US" sz="2400" dirty="0" err="1"/>
              <a:t>không</a:t>
            </a:r>
            <a:r>
              <a:rPr lang="en-US" sz="2400" dirty="0"/>
              <a:t> </a:t>
            </a:r>
            <a:r>
              <a:rPr lang="en-US" sz="2400" dirty="0" err="1"/>
              <a:t>có</a:t>
            </a:r>
            <a:r>
              <a:rPr lang="en-US" sz="2400" dirty="0"/>
              <a:t> </a:t>
            </a:r>
            <a:r>
              <a:rPr lang="en-US" sz="2400" dirty="0" err="1"/>
              <a:t>các</a:t>
            </a:r>
            <a:r>
              <a:rPr lang="en-US" sz="2400" dirty="0"/>
              <a:t> </a:t>
            </a:r>
            <a:r>
              <a:rPr lang="en-US" sz="2400" dirty="0" err="1"/>
              <a:t>triệu</a:t>
            </a:r>
            <a:r>
              <a:rPr lang="en-US" sz="2400" dirty="0"/>
              <a:t> </a:t>
            </a:r>
            <a:r>
              <a:rPr lang="en-US" sz="2400" dirty="0" err="1"/>
              <a:t>chứng</a:t>
            </a:r>
            <a:r>
              <a:rPr lang="en-US" sz="2400" dirty="0"/>
              <a:t> </a:t>
            </a:r>
            <a:r>
              <a:rPr lang="en-US" sz="2400" dirty="0" err="1"/>
              <a:t>mắc</a:t>
            </a:r>
            <a:r>
              <a:rPr lang="en-US" sz="2400" dirty="0"/>
              <a:t> </a:t>
            </a:r>
            <a:r>
              <a:rPr lang="en-US" sz="2400" dirty="0" err="1"/>
              <a:t>bệnh</a:t>
            </a:r>
            <a:r>
              <a:rPr lang="en-US" sz="2400" dirty="0"/>
              <a:t> </a:t>
            </a:r>
            <a:r>
              <a:rPr lang="en-US" sz="2400" dirty="0" err="1"/>
              <a:t>đường</a:t>
            </a:r>
            <a:r>
              <a:rPr lang="en-US" sz="2400" dirty="0"/>
              <a:t> </a:t>
            </a:r>
            <a:r>
              <a:rPr lang="en-US" sz="2400" dirty="0" err="1"/>
              <a:t>hô</a:t>
            </a:r>
            <a:r>
              <a:rPr lang="en-US" sz="2400" dirty="0"/>
              <a:t> </a:t>
            </a:r>
            <a:r>
              <a:rPr lang="en-US" sz="2400" dirty="0" err="1"/>
              <a:t>hấp</a:t>
            </a:r>
            <a:r>
              <a:rPr lang="en-US" sz="2400" dirty="0"/>
              <a:t> </a:t>
            </a:r>
            <a:r>
              <a:rPr lang="en-US" sz="2400" dirty="0" err="1"/>
              <a:t>thì</a:t>
            </a:r>
            <a:r>
              <a:rPr lang="en-US" sz="2400" dirty="0"/>
              <a:t> </a:t>
            </a:r>
            <a:r>
              <a:rPr lang="en-US" sz="2400" dirty="0" err="1"/>
              <a:t>không</a:t>
            </a:r>
            <a:r>
              <a:rPr lang="en-US" sz="2400" dirty="0"/>
              <a:t> </a:t>
            </a:r>
            <a:r>
              <a:rPr lang="en-US" sz="2400" dirty="0" err="1"/>
              <a:t>cần</a:t>
            </a:r>
            <a:r>
              <a:rPr lang="en-US" sz="2400" dirty="0"/>
              <a:t> </a:t>
            </a:r>
            <a:r>
              <a:rPr lang="en-US" sz="2400" dirty="0" err="1"/>
              <a:t>thiết</a:t>
            </a:r>
            <a:r>
              <a:rPr lang="en-US" sz="2400" dirty="0"/>
              <a:t> </a:t>
            </a:r>
            <a:r>
              <a:rPr lang="en-US" sz="2400" dirty="0" err="1"/>
              <a:t>phải</a:t>
            </a:r>
            <a:r>
              <a:rPr lang="en-US" sz="2400" dirty="0"/>
              <a:t> </a:t>
            </a:r>
            <a:r>
              <a:rPr lang="en-US" sz="2400" dirty="0" err="1"/>
              <a:t>đeo</a:t>
            </a:r>
            <a:r>
              <a:rPr lang="en-US" sz="2400" dirty="0"/>
              <a:t> </a:t>
            </a:r>
            <a:r>
              <a:rPr lang="en-US" sz="2400" dirty="0" err="1"/>
              <a:t>khẩu</a:t>
            </a:r>
            <a:r>
              <a:rPr lang="en-US" sz="2400" dirty="0"/>
              <a:t> </a:t>
            </a:r>
            <a:r>
              <a:rPr lang="en-US" sz="2400" dirty="0" err="1"/>
              <a:t>trang</a:t>
            </a:r>
            <a:r>
              <a:rPr lang="en-US" sz="2400" dirty="0"/>
              <a:t> </a:t>
            </a:r>
            <a:r>
              <a:rPr lang="en-US" sz="2400" dirty="0" err="1"/>
              <a:t>hoặc</a:t>
            </a:r>
            <a:r>
              <a:rPr lang="en-US" sz="2400" dirty="0"/>
              <a:t> </a:t>
            </a:r>
            <a:r>
              <a:rPr lang="en-US" sz="2400" dirty="0" err="1"/>
              <a:t>có</a:t>
            </a:r>
            <a:r>
              <a:rPr lang="en-US" sz="2400" dirty="0"/>
              <a:t> </a:t>
            </a:r>
            <a:r>
              <a:rPr lang="en-US" sz="2400" dirty="0" err="1"/>
              <a:t>thể</a:t>
            </a:r>
            <a:r>
              <a:rPr lang="en-US" sz="2400" dirty="0"/>
              <a:t> </a:t>
            </a:r>
            <a:r>
              <a:rPr lang="en-US" sz="2400" dirty="0" err="1"/>
              <a:t>sử</a:t>
            </a:r>
            <a:r>
              <a:rPr lang="en-US" sz="2400" dirty="0"/>
              <a:t> </a:t>
            </a:r>
            <a:r>
              <a:rPr lang="en-US" sz="2400" dirty="0" err="1"/>
              <a:t>dụng</a:t>
            </a:r>
            <a:r>
              <a:rPr lang="en-US" sz="2400" dirty="0"/>
              <a:t> </a:t>
            </a:r>
            <a:r>
              <a:rPr lang="en-US" sz="2400" dirty="0" err="1"/>
              <a:t>khẩu</a:t>
            </a:r>
            <a:r>
              <a:rPr lang="en-US" sz="2400" dirty="0"/>
              <a:t> </a:t>
            </a:r>
            <a:r>
              <a:rPr lang="en-US" sz="2400" dirty="0" err="1"/>
              <a:t>trang</a:t>
            </a:r>
            <a:r>
              <a:rPr lang="en-US" sz="2400" dirty="0"/>
              <a:t> </a:t>
            </a:r>
            <a:r>
              <a:rPr lang="en-US" sz="2400" dirty="0" err="1"/>
              <a:t>vải</a:t>
            </a:r>
            <a:r>
              <a:rPr lang="en-US" sz="2400" dirty="0"/>
              <a:t> </a:t>
            </a:r>
            <a:r>
              <a:rPr lang="en-US" sz="2400" dirty="0" err="1"/>
              <a:t>để</a:t>
            </a:r>
            <a:r>
              <a:rPr lang="en-US" sz="2400" dirty="0"/>
              <a:t> </a:t>
            </a:r>
            <a:r>
              <a:rPr lang="en-US" sz="2400" dirty="0" err="1"/>
              <a:t>bảo</a:t>
            </a:r>
            <a:r>
              <a:rPr lang="en-US" sz="2400" dirty="0"/>
              <a:t> </a:t>
            </a:r>
            <a:r>
              <a:rPr lang="en-US" sz="2400" dirty="0" err="1"/>
              <a:t>vệ</a:t>
            </a:r>
            <a:r>
              <a:rPr lang="en-US" sz="2400" dirty="0"/>
              <a:t> </a:t>
            </a:r>
            <a:r>
              <a:rPr lang="en-US" sz="2400" dirty="0" err="1"/>
              <a:t>sức</a:t>
            </a:r>
            <a:r>
              <a:rPr lang="en-US" sz="2400" dirty="0"/>
              <a:t> </a:t>
            </a:r>
            <a:r>
              <a:rPr lang="en-US" sz="2400" dirty="0" err="1"/>
              <a:t>khỏe</a:t>
            </a:r>
            <a:endParaRPr lang="vi-VN" altLang="vi-VN" sz="2400" dirty="0"/>
          </a:p>
        </p:txBody>
      </p:sp>
    </p:spTree>
    <p:extLst>
      <p:ext uri="{BB962C8B-B14F-4D97-AF65-F5344CB8AC3E}">
        <p14:creationId xmlns:p14="http://schemas.microsoft.com/office/powerpoint/2010/main" val="104784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7106" name="Title 1"/>
          <p:cNvSpPr>
            <a:spLocks noGrp="1"/>
          </p:cNvSpPr>
          <p:nvPr>
            <p:ph type="title"/>
          </p:nvPr>
        </p:nvSpPr>
        <p:spPr>
          <a:xfrm>
            <a:off x="1752600" y="228600"/>
            <a:ext cx="8534400" cy="914400"/>
          </a:xfrm>
        </p:spPr>
        <p:txBody>
          <a:bodyPr/>
          <a:lstStyle/>
          <a:p>
            <a:pPr eaLnBrk="1" hangingPunct="1"/>
            <a:r>
              <a:rPr lang="en-US" altLang="vi-VN" b="1" dirty="0"/>
              <a:t>CÁC BIỆN PHÁP CHỐNG DỊCH (7)</a:t>
            </a:r>
            <a:endParaRPr lang="en-US" altLang="vi-VN" dirty="0"/>
          </a:p>
        </p:txBody>
      </p:sp>
      <p:sp>
        <p:nvSpPr>
          <p:cNvPr id="47107" name="Content Placeholder 2"/>
          <p:cNvSpPr>
            <a:spLocks noGrp="1"/>
          </p:cNvSpPr>
          <p:nvPr>
            <p:ph idx="1"/>
          </p:nvPr>
        </p:nvSpPr>
        <p:spPr>
          <a:xfrm>
            <a:off x="152400" y="1143000"/>
            <a:ext cx="11506200" cy="5105400"/>
          </a:xfrm>
        </p:spPr>
        <p:txBody>
          <a:bodyPr/>
          <a:lstStyle/>
          <a:p>
            <a:pPr marL="457200" lvl="1" indent="0" eaLnBrk="1" hangingPunct="1">
              <a:lnSpc>
                <a:spcPct val="90000"/>
              </a:lnSpc>
              <a:spcBef>
                <a:spcPts val="1200"/>
              </a:spcBef>
              <a:buNone/>
              <a:defRPr/>
            </a:pPr>
            <a:r>
              <a:rPr lang="en-US" b="1" dirty="0">
                <a:latin typeface="+mj-lt"/>
              </a:rPr>
              <a:t>6. </a:t>
            </a:r>
            <a:r>
              <a:rPr lang="en-GB" b="1" dirty="0">
                <a:latin typeface="+mj-lt"/>
              </a:rPr>
              <a:t>Phòng </a:t>
            </a:r>
            <a:r>
              <a:rPr lang="en-GB" b="1" dirty="0" err="1">
                <a:latin typeface="+mj-lt"/>
              </a:rPr>
              <a:t>chống</a:t>
            </a:r>
            <a:r>
              <a:rPr lang="en-GB" b="1" dirty="0">
                <a:latin typeface="+mj-lt"/>
              </a:rPr>
              <a:t> </a:t>
            </a:r>
            <a:r>
              <a:rPr lang="en-GB" b="1" dirty="0" err="1">
                <a:latin typeface="+mj-lt"/>
              </a:rPr>
              <a:t>lây</a:t>
            </a:r>
            <a:r>
              <a:rPr lang="en-GB" b="1" dirty="0">
                <a:latin typeface="+mj-lt"/>
              </a:rPr>
              <a:t> </a:t>
            </a:r>
            <a:r>
              <a:rPr lang="en-GB" b="1" dirty="0" err="1">
                <a:latin typeface="+mj-lt"/>
              </a:rPr>
              <a:t>nhiễm</a:t>
            </a:r>
            <a:r>
              <a:rPr lang="en-GB" b="1" dirty="0">
                <a:latin typeface="+mj-lt"/>
              </a:rPr>
              <a:t> </a:t>
            </a:r>
            <a:r>
              <a:rPr lang="en-GB" b="1" dirty="0" err="1">
                <a:latin typeface="+mj-lt"/>
              </a:rPr>
              <a:t>tại</a:t>
            </a:r>
            <a:r>
              <a:rPr lang="en-GB" b="1" dirty="0">
                <a:latin typeface="+mj-lt"/>
              </a:rPr>
              <a:t> </a:t>
            </a:r>
            <a:r>
              <a:rPr lang="en-GB" b="1" dirty="0" err="1">
                <a:latin typeface="+mj-lt"/>
              </a:rPr>
              <a:t>các</a:t>
            </a:r>
            <a:r>
              <a:rPr lang="en-GB" b="1" dirty="0">
                <a:latin typeface="+mj-lt"/>
              </a:rPr>
              <a:t> c</a:t>
            </a:r>
            <a:r>
              <a:rPr lang="vi-VN" b="1" dirty="0">
                <a:latin typeface="+mj-lt"/>
              </a:rPr>
              <a:t>ơ</a:t>
            </a:r>
            <a:r>
              <a:rPr lang="en-GB" b="1" dirty="0">
                <a:latin typeface="+mj-lt"/>
              </a:rPr>
              <a:t> </a:t>
            </a:r>
            <a:r>
              <a:rPr lang="en-GB" b="1" dirty="0" err="1">
                <a:latin typeface="+mj-lt"/>
              </a:rPr>
              <a:t>sở</a:t>
            </a:r>
            <a:r>
              <a:rPr lang="en-GB" b="1" dirty="0">
                <a:latin typeface="+mj-lt"/>
              </a:rPr>
              <a:t> </a:t>
            </a:r>
            <a:r>
              <a:rPr lang="en-GB" b="1" dirty="0" err="1">
                <a:latin typeface="+mj-lt"/>
              </a:rPr>
              <a:t>điều</a:t>
            </a:r>
            <a:r>
              <a:rPr lang="en-GB" b="1" dirty="0">
                <a:latin typeface="+mj-lt"/>
              </a:rPr>
              <a:t> </a:t>
            </a:r>
            <a:r>
              <a:rPr lang="en-GB" b="1" dirty="0" err="1">
                <a:latin typeface="+mj-lt"/>
              </a:rPr>
              <a:t>trị</a:t>
            </a:r>
            <a:r>
              <a:rPr lang="en-GB" b="1" dirty="0">
                <a:latin typeface="+mj-lt"/>
              </a:rPr>
              <a:t> tr</a:t>
            </a:r>
            <a:r>
              <a:rPr lang="vi-VN" b="1" dirty="0">
                <a:latin typeface="+mj-lt"/>
              </a:rPr>
              <a:t>ư</a:t>
            </a:r>
            <a:r>
              <a:rPr lang="en-GB" b="1" dirty="0" err="1">
                <a:latin typeface="+mj-lt"/>
              </a:rPr>
              <a:t>ờng</a:t>
            </a:r>
            <a:r>
              <a:rPr lang="en-GB" b="1" dirty="0">
                <a:latin typeface="+mj-lt"/>
              </a:rPr>
              <a:t> </a:t>
            </a:r>
            <a:r>
              <a:rPr lang="en-GB" b="1" dirty="0" err="1">
                <a:latin typeface="+mj-lt"/>
              </a:rPr>
              <a:t>hợp</a:t>
            </a:r>
            <a:r>
              <a:rPr lang="en-GB" b="1" dirty="0">
                <a:latin typeface="+mj-lt"/>
              </a:rPr>
              <a:t> </a:t>
            </a:r>
            <a:r>
              <a:rPr lang="en-GB" b="1" dirty="0" err="1">
                <a:latin typeface="+mj-lt"/>
              </a:rPr>
              <a:t>bệnh</a:t>
            </a:r>
            <a:endParaRPr lang="vi-VN" b="1" dirty="0">
              <a:latin typeface="+mj-lt"/>
            </a:endParaRPr>
          </a:p>
          <a:p>
            <a:pPr marL="0" indent="0">
              <a:buNone/>
            </a:pPr>
            <a:endParaRPr lang="vi-VN" sz="2800" dirty="0">
              <a:latin typeface="Calibri" panose="020F0502020204030204" pitchFamily="34" charset="0"/>
              <a:cs typeface="Calibri" panose="020F0502020204030204" pitchFamily="34" charset="0"/>
            </a:endParaRPr>
          </a:p>
          <a:p>
            <a:pPr marL="0" indent="0">
              <a:buNone/>
            </a:pPr>
            <a:r>
              <a:rPr lang="vi-VN"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Thực </a:t>
            </a:r>
            <a:r>
              <a:rPr lang="vi-VN" sz="2800" dirty="0">
                <a:latin typeface="Calibri" panose="020F0502020204030204" pitchFamily="34" charset="0"/>
                <a:cs typeface="Calibri" panose="020F0502020204030204" pitchFamily="34" charset="0"/>
              </a:rPr>
              <a:t>hiện nghiêm ngặt việc phân luồng khám, cách ly và điều trị bệnh nhân, các biện pháp kiểm soát nhiễm khuẩn, phòng chống lây nhiễm đối với cán bộ y tế, người chăm sóc bệnh nhân và các bệnh nhân khác tại các cơ sở điều trị bệnh nhân theo hướng dẫn của Bộ Y tế.</a:t>
            </a:r>
            <a:endParaRPr lang="en-GB" sz="2800" dirty="0">
              <a:latin typeface="Calibri" panose="020F0502020204030204" pitchFamily="34" charset="0"/>
              <a:cs typeface="Calibri" panose="020F0502020204030204" pitchFamily="34" charset="0"/>
            </a:endParaRPr>
          </a:p>
          <a:p>
            <a:pPr marL="0" indent="0">
              <a:buNone/>
              <a:defRPr/>
            </a:pPr>
            <a:endParaRPr lang="vi-VN" sz="2800" dirty="0">
              <a:latin typeface="+mj-lt"/>
            </a:endParaRPr>
          </a:p>
          <a:p>
            <a:pPr marL="457200" lvl="1" indent="0" eaLnBrk="1" hangingPunct="1">
              <a:lnSpc>
                <a:spcPct val="90000"/>
              </a:lnSpc>
              <a:spcBef>
                <a:spcPts val="1200"/>
              </a:spcBef>
              <a:buNone/>
              <a:defRPr/>
            </a:pPr>
            <a:endParaRPr lang="vi-VN" altLang="vi-VN" b="1" dirty="0">
              <a:latin typeface="+mj-lt"/>
            </a:endParaRPr>
          </a:p>
        </p:txBody>
      </p:sp>
    </p:spTree>
    <p:extLst>
      <p:ext uri="{BB962C8B-B14F-4D97-AF65-F5344CB8AC3E}">
        <p14:creationId xmlns:p14="http://schemas.microsoft.com/office/powerpoint/2010/main" val="2209460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8130" name="Title 1"/>
          <p:cNvSpPr>
            <a:spLocks noGrp="1"/>
          </p:cNvSpPr>
          <p:nvPr>
            <p:ph type="title"/>
          </p:nvPr>
        </p:nvSpPr>
        <p:spPr>
          <a:xfrm>
            <a:off x="1752600" y="228600"/>
            <a:ext cx="8534400" cy="914400"/>
          </a:xfrm>
        </p:spPr>
        <p:txBody>
          <a:bodyPr/>
          <a:lstStyle/>
          <a:p>
            <a:pPr eaLnBrk="1" hangingPunct="1"/>
            <a:r>
              <a:rPr lang="en-US" altLang="vi-VN" b="1" dirty="0"/>
              <a:t>CÁC BIỆN PHÁP CHỐNG DỊCH (8)</a:t>
            </a:r>
            <a:endParaRPr lang="en-US" altLang="vi-VN" dirty="0"/>
          </a:p>
        </p:txBody>
      </p:sp>
      <p:sp>
        <p:nvSpPr>
          <p:cNvPr id="48131" name="Content Placeholder 2"/>
          <p:cNvSpPr>
            <a:spLocks noGrp="1"/>
          </p:cNvSpPr>
          <p:nvPr>
            <p:ph idx="1"/>
          </p:nvPr>
        </p:nvSpPr>
        <p:spPr>
          <a:xfrm>
            <a:off x="304800" y="1143000"/>
            <a:ext cx="11506200" cy="5562600"/>
          </a:xfrm>
        </p:spPr>
        <p:txBody>
          <a:bodyPr/>
          <a:lstStyle/>
          <a:p>
            <a:pPr marL="457200" lvl="1" indent="0" eaLnBrk="1" hangingPunct="1">
              <a:lnSpc>
                <a:spcPct val="90000"/>
              </a:lnSpc>
              <a:spcBef>
                <a:spcPts val="1200"/>
              </a:spcBef>
              <a:buNone/>
            </a:pPr>
            <a:r>
              <a:rPr lang="en-US" altLang="vi-VN" b="1" dirty="0">
                <a:latin typeface="Calibri (Headings)"/>
              </a:rPr>
              <a:t>7. </a:t>
            </a:r>
            <a:r>
              <a:rPr lang="en-US" altLang="vi-VN" b="1" dirty="0" err="1">
                <a:latin typeface="Calibri (Headings)"/>
              </a:rPr>
              <a:t>Khử</a:t>
            </a:r>
            <a:r>
              <a:rPr lang="en-US" altLang="vi-VN" b="1" dirty="0">
                <a:latin typeface="Calibri (Headings)"/>
              </a:rPr>
              <a:t> </a:t>
            </a:r>
            <a:r>
              <a:rPr lang="en-US" altLang="vi-VN" b="1" dirty="0" err="1">
                <a:latin typeface="Calibri (Headings)"/>
              </a:rPr>
              <a:t>trùng</a:t>
            </a:r>
            <a:r>
              <a:rPr lang="en-US" altLang="vi-VN" b="1" dirty="0">
                <a:latin typeface="Calibri (Headings)"/>
              </a:rPr>
              <a:t> </a:t>
            </a:r>
            <a:r>
              <a:rPr lang="en-US" altLang="vi-VN" b="1" dirty="0" err="1">
                <a:latin typeface="Calibri (Headings)"/>
              </a:rPr>
              <a:t>và</a:t>
            </a:r>
            <a:r>
              <a:rPr lang="en-US" altLang="vi-VN" b="1" dirty="0">
                <a:latin typeface="Calibri (Headings)"/>
              </a:rPr>
              <a:t> </a:t>
            </a:r>
            <a:r>
              <a:rPr lang="en-US" altLang="vi-VN" b="1" dirty="0" err="1">
                <a:latin typeface="Calibri (Headings)"/>
              </a:rPr>
              <a:t>xử</a:t>
            </a:r>
            <a:r>
              <a:rPr lang="en-US" altLang="vi-VN" b="1" dirty="0">
                <a:latin typeface="Calibri (Headings)"/>
              </a:rPr>
              <a:t> </a:t>
            </a:r>
            <a:r>
              <a:rPr lang="en-US" altLang="vi-VN" b="1" dirty="0" err="1">
                <a:latin typeface="Calibri (Headings)"/>
              </a:rPr>
              <a:t>lý</a:t>
            </a:r>
            <a:r>
              <a:rPr lang="en-US" altLang="vi-VN" b="1" dirty="0">
                <a:latin typeface="Calibri (Headings)"/>
              </a:rPr>
              <a:t> </a:t>
            </a:r>
            <a:r>
              <a:rPr lang="en-US" altLang="vi-VN" b="1" dirty="0" err="1">
                <a:latin typeface="Calibri (Headings)"/>
              </a:rPr>
              <a:t>môi</a:t>
            </a:r>
            <a:r>
              <a:rPr lang="en-US" altLang="vi-VN" b="1" dirty="0">
                <a:latin typeface="Calibri (Headings)"/>
              </a:rPr>
              <a:t> </a:t>
            </a:r>
            <a:r>
              <a:rPr lang="en-US" altLang="vi-VN" b="1" dirty="0" err="1">
                <a:latin typeface="Calibri (Headings)"/>
              </a:rPr>
              <a:t>trường</a:t>
            </a:r>
            <a:r>
              <a:rPr lang="en-US" altLang="vi-VN" b="1" dirty="0">
                <a:latin typeface="Calibri (Headings)"/>
              </a:rPr>
              <a:t> ổ </a:t>
            </a:r>
            <a:r>
              <a:rPr lang="en-US" altLang="vi-VN" b="1" dirty="0" err="1">
                <a:latin typeface="Calibri (Headings)"/>
              </a:rPr>
              <a:t>dịch</a:t>
            </a:r>
            <a:endParaRPr lang="en-US" altLang="vi-VN" b="1" dirty="0">
              <a:latin typeface="Calibri (Headings)"/>
            </a:endParaRPr>
          </a:p>
          <a:p>
            <a:r>
              <a:rPr lang="en-US" sz="2400" dirty="0">
                <a:latin typeface="Calibri" panose="020F0502020204030204" pitchFamily="34" charset="0"/>
                <a:cs typeface="Calibri" panose="020F0502020204030204" pitchFamily="34" charset="0"/>
              </a:rPr>
              <a:t>N</a:t>
            </a:r>
            <a:r>
              <a:rPr lang="vi-VN" sz="2400" dirty="0">
                <a:latin typeface="Calibri" panose="020F0502020204030204" pitchFamily="34" charset="0"/>
                <a:cs typeface="Calibri" panose="020F0502020204030204" pitchFamily="34" charset="0"/>
              </a:rPr>
              <a:t>hà bệnh nhân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và</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các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hộ</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liền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kề</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xung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quanh</a:t>
            </a:r>
            <a:r>
              <a:rPr lang="en-US" sz="2400" dirty="0">
                <a:latin typeface="Calibri" panose="020F0502020204030204" pitchFamily="34" charset="0"/>
                <a:cs typeface="Calibri" panose="020F0502020204030204" pitchFamily="34" charset="0"/>
              </a:rPr>
              <a:t> </a:t>
            </a:r>
            <a:r>
              <a:rPr lang="vi-VN" sz="2400" dirty="0">
                <a:latin typeface="Calibri" panose="020F0502020204030204" pitchFamily="34" charset="0"/>
                <a:cs typeface="Calibri" panose="020F0502020204030204" pitchFamily="34" charset="0"/>
              </a:rPr>
              <a:t>phải được khử trùng bằng cách lau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rửa</a:t>
            </a:r>
            <a:r>
              <a:rPr lang="en-US" sz="2400" dirty="0">
                <a:latin typeface="Calibri" panose="020F0502020204030204" pitchFamily="34" charset="0"/>
                <a:cs typeface="Calibri" panose="020F0502020204030204" pitchFamily="34" charset="0"/>
              </a:rPr>
              <a:t> </a:t>
            </a:r>
            <a:r>
              <a:rPr lang="vi-VN" sz="2400" dirty="0">
                <a:latin typeface="Calibri" panose="020F0502020204030204" pitchFamily="34" charset="0"/>
                <a:cs typeface="Calibri" panose="020F0502020204030204" pitchFamily="34" charset="0"/>
              </a:rPr>
              <a:t>hoặc phun nền nhà, tay nắm cửa và bề mặt các đồ vật trong nhà </a:t>
            </a:r>
            <a:r>
              <a:rPr lang="en-US" sz="2400" dirty="0" err="1">
                <a:latin typeface="Calibri" panose="020F0502020204030204" pitchFamily="34" charset="0"/>
                <a:cs typeface="Calibri" panose="020F0502020204030204" pitchFamily="34" charset="0"/>
              </a:rPr>
              <a:t>với</a:t>
            </a:r>
            <a:r>
              <a:rPr lang="vi-VN" sz="2400" dirty="0">
                <a:latin typeface="Calibri" panose="020F0502020204030204" pitchFamily="34" charset="0"/>
                <a:cs typeface="Calibri" panose="020F0502020204030204" pitchFamily="34" charset="0"/>
              </a:rPr>
              <a:t> dung dịch khử trùng có chứa 0,5% Clo hoạt tính. </a:t>
            </a:r>
            <a:r>
              <a:rPr lang="vi-VN" sz="2400" dirty="0">
                <a:solidFill>
                  <a:srgbClr val="FF0000"/>
                </a:solidFill>
                <a:latin typeface="Calibri" panose="020F0502020204030204" pitchFamily="34" charset="0"/>
                <a:cs typeface="Calibri" panose="020F0502020204030204" pitchFamily="34" charset="0"/>
              </a:rPr>
              <a:t>Phun vừa đủ ướt bề mặt cần xử lý. Số lần phun sẽ căn cứ vào tình trạng</a:t>
            </a:r>
            <a:r>
              <a:rPr lang="en-US" sz="2400" dirty="0">
                <a:solidFill>
                  <a:srgbClr val="FF0000"/>
                </a:solidFill>
                <a:latin typeface="Calibri" panose="020F0502020204030204" pitchFamily="34" charset="0"/>
                <a:cs typeface="Calibri" panose="020F0502020204030204" pitchFamily="34" charset="0"/>
              </a:rPr>
              <a:t> ô </a:t>
            </a:r>
            <a:r>
              <a:rPr lang="en-US" sz="2400" dirty="0" err="1">
                <a:solidFill>
                  <a:srgbClr val="FF0000"/>
                </a:solidFill>
                <a:latin typeface="Calibri" panose="020F0502020204030204" pitchFamily="34" charset="0"/>
                <a:cs typeface="Calibri" panose="020F0502020204030204" pitchFamily="34" charset="0"/>
              </a:rPr>
              <a:t>nhiễm</a:t>
            </a:r>
            <a:r>
              <a:rPr lang="vi-VN" sz="2400" dirty="0">
                <a:solidFill>
                  <a:srgbClr val="FF0000"/>
                </a:solidFill>
                <a:latin typeface="Calibri" panose="020F0502020204030204" pitchFamily="34" charset="0"/>
                <a:cs typeface="Calibri" panose="020F0502020204030204" pitchFamily="34" charset="0"/>
              </a:rPr>
              <a:t> thực tế </a:t>
            </a:r>
            <a:r>
              <a:rPr lang="en-US" sz="2400" dirty="0" err="1">
                <a:solidFill>
                  <a:srgbClr val="FF0000"/>
                </a:solidFill>
                <a:latin typeface="Calibri" panose="020F0502020204030204" pitchFamily="34" charset="0"/>
                <a:cs typeface="Calibri" panose="020F0502020204030204" pitchFamily="34" charset="0"/>
              </a:rPr>
              <a:t>tại</a:t>
            </a:r>
            <a:r>
              <a:rPr lang="en-US" sz="2400" dirty="0">
                <a:solidFill>
                  <a:srgbClr val="FF0000"/>
                </a:solidFill>
                <a:latin typeface="Calibri" panose="020F0502020204030204" pitchFamily="34" charset="0"/>
                <a:cs typeface="Calibri" panose="020F0502020204030204" pitchFamily="34" charset="0"/>
              </a:rPr>
              <a:t> ổ </a:t>
            </a:r>
            <a:r>
              <a:rPr lang="en-US" sz="2400" dirty="0" err="1">
                <a:solidFill>
                  <a:srgbClr val="FF0000"/>
                </a:solidFill>
                <a:latin typeface="Calibri" panose="020F0502020204030204" pitchFamily="34" charset="0"/>
                <a:cs typeface="Calibri" panose="020F0502020204030204" pitchFamily="34" charset="0"/>
              </a:rPr>
              <a:t>dịch</a:t>
            </a:r>
            <a:r>
              <a:rPr lang="vi-VN" sz="2400" dirty="0">
                <a:solidFill>
                  <a:srgbClr val="FF0000"/>
                </a:solidFill>
                <a:latin typeface="Calibri" panose="020F0502020204030204" pitchFamily="34" charset="0"/>
                <a:cs typeface="Calibri" panose="020F0502020204030204" pitchFamily="34" charset="0"/>
              </a:rPr>
              <a:t> để quyết định. </a:t>
            </a:r>
            <a:endParaRPr lang="en-GB" sz="2000" dirty="0">
              <a:solidFill>
                <a:srgbClr val="FF0000"/>
              </a:solidFill>
              <a:latin typeface="Calibri" panose="020F0502020204030204" pitchFamily="34" charset="0"/>
              <a:cs typeface="Calibri" panose="020F0502020204030204" pitchFamily="34" charset="0"/>
            </a:endParaRPr>
          </a:p>
          <a:p>
            <a:r>
              <a:rPr lang="vi-VN" sz="2400" dirty="0">
                <a:latin typeface="Calibri" panose="020F0502020204030204" pitchFamily="34" charset="0"/>
                <a:cs typeface="Calibri" panose="020F0502020204030204" pitchFamily="34" charset="0"/>
              </a:rPr>
              <a:t>Các phương tiện chuyên chở bệnh nhân phải được sát trùng, tẩy uế bằng dung dịch khử trùng có chứa 0,5% Clo hoạt tính. </a:t>
            </a:r>
            <a:endParaRPr lang="en-GB" sz="2000" dirty="0">
              <a:latin typeface="Calibri" panose="020F0502020204030204" pitchFamily="34" charset="0"/>
              <a:cs typeface="Calibri" panose="020F0502020204030204" pitchFamily="34" charset="0"/>
            </a:endParaRPr>
          </a:p>
          <a:p>
            <a:r>
              <a:rPr lang="vi-VN" sz="2400" dirty="0">
                <a:solidFill>
                  <a:srgbClr val="FF0000"/>
                </a:solidFill>
                <a:latin typeface="Calibri" panose="020F0502020204030204" pitchFamily="34" charset="0"/>
                <a:cs typeface="Calibri" panose="020F0502020204030204" pitchFamily="34" charset="0"/>
              </a:rPr>
              <a:t>Việc khử trùng các khu vực có liên quan khác bằng biện pháp</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lau</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rửa</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hoặc</a:t>
            </a:r>
            <a:r>
              <a:rPr lang="vi-VN" sz="2400" dirty="0">
                <a:solidFill>
                  <a:srgbClr val="FF0000"/>
                </a:solidFill>
                <a:latin typeface="Calibri" panose="020F0502020204030204" pitchFamily="34" charset="0"/>
                <a:cs typeface="Calibri" panose="020F0502020204030204" pitchFamily="34" charset="0"/>
              </a:rPr>
              <a:t> phun bề mặt</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với</a:t>
            </a:r>
            <a:r>
              <a:rPr lang="en-US" sz="2400" dirty="0">
                <a:solidFill>
                  <a:srgbClr val="FF0000"/>
                </a:solidFill>
                <a:latin typeface="Calibri" panose="020F0502020204030204" pitchFamily="34" charset="0"/>
                <a:cs typeface="Calibri" panose="020F0502020204030204" pitchFamily="34" charset="0"/>
              </a:rPr>
              <a:t> </a:t>
            </a:r>
            <a:r>
              <a:rPr lang="vi-VN" sz="2400" dirty="0">
                <a:solidFill>
                  <a:srgbClr val="FF0000"/>
                </a:solidFill>
                <a:latin typeface="Calibri" panose="020F0502020204030204" pitchFamily="34" charset="0"/>
                <a:cs typeface="Calibri" panose="020F0502020204030204" pitchFamily="34" charset="0"/>
              </a:rPr>
              <a:t>dung dịch khử trùng có chứa 0,5% Clo hoạt tính sẽ do cán bộ dịch tễ quyết định dựa trên cơ sở điều tra thực tế</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với</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nguyên</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tắc</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tất</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cả</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các</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khu</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vực</a:t>
            </a:r>
            <a:r>
              <a:rPr lang="en-US" sz="2400" dirty="0">
                <a:solidFill>
                  <a:srgbClr val="FF0000"/>
                </a:solidFill>
                <a:latin typeface="Calibri" panose="020F0502020204030204" pitchFamily="34" charset="0"/>
                <a:cs typeface="Calibri" panose="020F0502020204030204" pitchFamily="34" charset="0"/>
              </a:rPr>
              <a:t> ô </a:t>
            </a:r>
            <a:r>
              <a:rPr lang="en-US" sz="2400" dirty="0" err="1">
                <a:solidFill>
                  <a:srgbClr val="FF0000"/>
                </a:solidFill>
                <a:latin typeface="Calibri" panose="020F0502020204030204" pitchFamily="34" charset="0"/>
                <a:cs typeface="Calibri" panose="020F0502020204030204" pitchFamily="34" charset="0"/>
              </a:rPr>
              <a:t>nhiễm</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nghi</a:t>
            </a:r>
            <a:r>
              <a:rPr lang="en-US" sz="2400" dirty="0">
                <a:solidFill>
                  <a:srgbClr val="FF0000"/>
                </a:solidFill>
                <a:latin typeface="Calibri" panose="020F0502020204030204" pitchFamily="34" charset="0"/>
                <a:cs typeface="Calibri" panose="020F0502020204030204" pitchFamily="34" charset="0"/>
              </a:rPr>
              <a:t> </a:t>
            </a:r>
            <a:r>
              <a:rPr lang="en-US" sz="2400" dirty="0" err="1">
                <a:solidFill>
                  <a:srgbClr val="FF0000"/>
                </a:solidFill>
                <a:latin typeface="Calibri" panose="020F0502020204030204" pitchFamily="34" charset="0"/>
                <a:cs typeface="Calibri" panose="020F0502020204030204" pitchFamily="34" charset="0"/>
              </a:rPr>
              <a:t>ngờ</a:t>
            </a:r>
            <a:r>
              <a:rPr lang="en-US" sz="2400" dirty="0">
                <a:solidFill>
                  <a:srgbClr val="FF0000"/>
                </a:solidFill>
                <a:latin typeface="Calibri" panose="020F0502020204030204" pitchFamily="34" charset="0"/>
                <a:cs typeface="Calibri" panose="020F0502020204030204" pitchFamily="34" charset="0"/>
              </a:rPr>
              <a:t> </a:t>
            </a:r>
            <a:r>
              <a:rPr lang="en-US" sz="2400" dirty="0">
                <a:latin typeface="Calibri" panose="020F0502020204030204" pitchFamily="34" charset="0"/>
                <a:cs typeface="Calibri" panose="020F0502020204030204" pitchFamily="34" charset="0"/>
              </a:rPr>
              <a:t>ô </a:t>
            </a:r>
            <a:r>
              <a:rPr lang="en-US" sz="2400" dirty="0" err="1">
                <a:latin typeface="Calibri" panose="020F0502020204030204" pitchFamily="34" charset="0"/>
                <a:cs typeface="Calibri" panose="020F0502020204030204" pitchFamily="34" charset="0"/>
              </a:rPr>
              <a:t>nhiễm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và</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có</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nguy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cơ</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lây</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dịch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cho</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cộng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đồng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đều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phải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được</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xử</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lý</a:t>
            </a:r>
            <a:r>
              <a:rPr lang="en-US" sz="2400" dirty="0">
                <a:latin typeface="Calibri" panose="020F0502020204030204" pitchFamily="34" charset="0"/>
                <a:cs typeface="Calibri" panose="020F0502020204030204" pitchFamily="34" charset="0"/>
              </a:rPr>
              <a:t>. </a:t>
            </a:r>
            <a:endParaRPr lang="en-GB" sz="2000" dirty="0">
              <a:latin typeface="Calibri" panose="020F0502020204030204" pitchFamily="34" charset="0"/>
              <a:cs typeface="Calibri" panose="020F0502020204030204" pitchFamily="34" charset="0"/>
            </a:endParaRPr>
          </a:p>
          <a:p>
            <a:pPr marL="0" indent="0">
              <a:buNone/>
            </a:pPr>
            <a:endParaRPr lang="en-GB" sz="600" dirty="0">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Tùy theo diễn biến của dịch bệnh nCoV, các kết quả điều tra, nghiên cứu dịch tễ học, vi rút học, lâm sàng và các khuyến cáo của Tổ chức Y tế thế giới, Bộ Y tế sẽ tiếp tục cập nhật và điều chỉnh hướng dẫn cho phù hợp./.</a:t>
            </a:r>
            <a:endParaRPr lang="en-GB" sz="2400" dirty="0">
              <a:latin typeface="Calibri" panose="020F0502020204030204" pitchFamily="34" charset="0"/>
              <a:cs typeface="Calibri" panose="020F0502020204030204" pitchFamily="34" charset="0"/>
            </a:endParaRPr>
          </a:p>
          <a:p>
            <a:pPr marL="457200" lvl="1" indent="0" eaLnBrk="1" hangingPunct="1">
              <a:lnSpc>
                <a:spcPct val="90000"/>
              </a:lnSpc>
              <a:spcBef>
                <a:spcPts val="1200"/>
              </a:spcBef>
              <a:buNone/>
            </a:pPr>
            <a:endParaRPr lang="en-US" altLang="vi-VN" b="1" dirty="0">
              <a:latin typeface="Calibri (Heading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381000"/>
            <a:ext cx="11582400" cy="5181600"/>
          </a:xfrm>
        </p:spPr>
        <p:txBody>
          <a:bodyPr/>
          <a:lstStyle/>
          <a:p>
            <a:pPr eaLnBrk="1" hangingPunct="1"/>
            <a:r>
              <a:rPr lang="pt-BR" altLang="vi-VN" sz="3900" b="1" dirty="0"/>
              <a:t>HƯỚNG DẪN </a:t>
            </a:r>
            <a:br>
              <a:rPr lang="pt-BR" altLang="vi-VN" sz="3900" b="1" dirty="0"/>
            </a:br>
            <a:r>
              <a:rPr lang="pt-BR" altLang="vi-VN" sz="3900" b="1" dirty="0"/>
              <a:t>CÁCH LY Y TẾ TẠI NHÀ, N</a:t>
            </a:r>
            <a:r>
              <a:rPr lang="vi-VN" altLang="vi-VN" sz="3900" b="1" dirty="0"/>
              <a:t>Ơ</a:t>
            </a:r>
            <a:r>
              <a:rPr lang="en-GB" altLang="vi-VN" sz="3900" b="1" dirty="0"/>
              <a:t>I L</a:t>
            </a:r>
            <a:r>
              <a:rPr lang="vi-VN" altLang="vi-VN" sz="3900" b="1" dirty="0"/>
              <a:t>Ư</a:t>
            </a:r>
            <a:r>
              <a:rPr lang="en-GB" altLang="vi-VN" sz="3900" b="1" dirty="0"/>
              <a:t>U TRÚ </a:t>
            </a:r>
            <a:br>
              <a:rPr lang="en-GB" altLang="vi-VN" sz="3900" b="1" dirty="0"/>
            </a:br>
            <a:r>
              <a:rPr lang="en-GB" altLang="vi-VN" sz="3900" b="1" dirty="0"/>
              <a:t>ĐỂ PHÒNG CHỐNG </a:t>
            </a:r>
            <a:br>
              <a:rPr lang="en-GB" altLang="vi-VN" sz="3900" b="1" dirty="0"/>
            </a:br>
            <a:r>
              <a:rPr lang="en-GB" altLang="vi-VN" sz="3900" b="1" dirty="0"/>
              <a:t>BỆNH VIÊM Đ</a:t>
            </a:r>
            <a:r>
              <a:rPr lang="vi-VN" altLang="vi-VN" sz="3900" b="1" dirty="0"/>
              <a:t>Ư</a:t>
            </a:r>
            <a:r>
              <a:rPr lang="en-GB" altLang="vi-VN" sz="3900" b="1" dirty="0"/>
              <a:t>ỜNG HÔ HẤP CẤP </a:t>
            </a:r>
            <a:br>
              <a:rPr lang="en-GB" altLang="vi-VN" sz="3900" b="1" dirty="0"/>
            </a:br>
            <a:r>
              <a:rPr lang="en-GB" altLang="vi-VN" sz="3900" b="1" dirty="0"/>
              <a:t>DO CHỦNG MỚI CỦA VI RÚT CORONA (</a:t>
            </a:r>
            <a:r>
              <a:rPr lang="en-GB" altLang="vi-VN" sz="3900" b="1" dirty="0" err="1"/>
              <a:t>nCoV</a:t>
            </a:r>
            <a:r>
              <a:rPr lang="en-GB" altLang="vi-VN" sz="3900" b="1" dirty="0"/>
              <a:t>)</a:t>
            </a:r>
            <a:r>
              <a:rPr lang="en-GB" altLang="vi-VN" sz="3600" b="1" dirty="0"/>
              <a:t/>
            </a:r>
            <a:br>
              <a:rPr lang="en-GB" altLang="vi-VN" sz="3600" b="1" dirty="0"/>
            </a:br>
            <a:r>
              <a:rPr lang="en-GB" altLang="vi-VN" sz="2800" i="1" dirty="0"/>
              <a:t>Theo </a:t>
            </a:r>
            <a:r>
              <a:rPr lang="en-GB" altLang="vi-VN" sz="2800" i="1" dirty="0" err="1"/>
              <a:t>quyết</a:t>
            </a:r>
            <a:r>
              <a:rPr lang="en-GB" altLang="vi-VN" sz="2800" i="1" dirty="0"/>
              <a:t> </a:t>
            </a:r>
            <a:r>
              <a:rPr lang="en-GB" altLang="vi-VN" sz="2800" i="1" dirty="0" err="1"/>
              <a:t>định</a:t>
            </a:r>
            <a:r>
              <a:rPr lang="en-GB" altLang="vi-VN" sz="2800" i="1" dirty="0"/>
              <a:t> </a:t>
            </a:r>
            <a:r>
              <a:rPr lang="en-GB" altLang="vi-VN" sz="2800" i="1" dirty="0" err="1"/>
              <a:t>số</a:t>
            </a:r>
            <a:r>
              <a:rPr lang="en-GB" altLang="vi-VN" sz="2800" i="1" dirty="0"/>
              <a:t> </a:t>
            </a:r>
            <a:r>
              <a:rPr lang="en-GB" altLang="vi-VN" sz="2800" i="1" dirty="0"/>
              <a:t> 345/QĐ-BYT </a:t>
            </a:r>
            <a:r>
              <a:rPr lang="en-GB" altLang="vi-VN" sz="2800" i="1" dirty="0" err="1"/>
              <a:t>ngày</a:t>
            </a:r>
            <a:r>
              <a:rPr lang="en-GB" altLang="vi-VN" sz="2800" i="1" dirty="0"/>
              <a:t>       /02/2020</a:t>
            </a:r>
            <a:endParaRPr lang="en-US" altLang="vi-VN" sz="3900" i="1" dirty="0">
              <a:latin typeface="Times New Roman" pitchFamily="18" charset="0"/>
              <a:cs typeface="Times New Roman" pitchFamily="18" charset="0"/>
            </a:endParaRPr>
          </a:p>
        </p:txBody>
      </p:sp>
    </p:spTree>
    <p:extLst>
      <p:ext uri="{BB962C8B-B14F-4D97-AF65-F5344CB8AC3E}">
        <p14:creationId xmlns:p14="http://schemas.microsoft.com/office/powerpoint/2010/main" val="209553181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a:xfrm>
            <a:off x="2133600" y="152400"/>
            <a:ext cx="8229600" cy="990600"/>
          </a:xfrm>
        </p:spPr>
        <p:txBody>
          <a:bodyPr/>
          <a:lstStyle/>
          <a:p>
            <a:pPr eaLnBrk="1" hangingPunct="1"/>
            <a:r>
              <a:rPr lang="pt-BR" altLang="vi-VN" sz="3200" b="1" dirty="0"/>
              <a:t>ĐỊNH NGHĨA TRƯỜNG HỢP BỆNH NGHI NG</a:t>
            </a:r>
            <a:r>
              <a:rPr lang="en-GB" altLang="vi-VN" sz="3200" b="1" dirty="0"/>
              <a:t>Ờ</a:t>
            </a:r>
            <a:endParaRPr lang="en-US" altLang="vi-VN" sz="3200" dirty="0"/>
          </a:p>
        </p:txBody>
      </p:sp>
      <p:sp>
        <p:nvSpPr>
          <p:cNvPr id="3" name="Content Placeholder 2"/>
          <p:cNvSpPr>
            <a:spLocks noGrp="1"/>
          </p:cNvSpPr>
          <p:nvPr>
            <p:ph idx="1"/>
          </p:nvPr>
        </p:nvSpPr>
        <p:spPr>
          <a:xfrm>
            <a:off x="381000" y="1066800"/>
            <a:ext cx="11353800" cy="5410200"/>
          </a:xfrm>
        </p:spPr>
        <p:txBody>
          <a:bodyPr rtlCol="0">
            <a:noAutofit/>
          </a:bodyPr>
          <a:lstStyle/>
          <a:p>
            <a:pPr marL="0" indent="0" eaLnBrk="1" fontAlgn="auto" hangingPunct="1">
              <a:spcAft>
                <a:spcPts val="600"/>
              </a:spcAft>
              <a:buNone/>
              <a:defRPr/>
            </a:pPr>
            <a:r>
              <a:rPr lang="vi-VN" sz="2800" dirty="0">
                <a:latin typeface="Calibri" panose="020F0502020204030204" pitchFamily="34" charset="0"/>
                <a:cs typeface="Calibri" panose="020F0502020204030204" pitchFamily="34" charset="0"/>
              </a:rPr>
              <a:t>Là trường hợp </a:t>
            </a:r>
            <a:r>
              <a:rPr lang="vi-VN" sz="2800" dirty="0">
                <a:solidFill>
                  <a:srgbClr val="FF0000"/>
                </a:solidFill>
                <a:latin typeface="Calibri" panose="020F0502020204030204" pitchFamily="34" charset="0"/>
                <a:cs typeface="Calibri" panose="020F0502020204030204" pitchFamily="34" charset="0"/>
              </a:rPr>
              <a:t>có ít nhất một trong các triệu chứng sốt hoặc ho hoặc khó thở hoặc viêm phổi </a:t>
            </a:r>
            <a:r>
              <a:rPr lang="vi-VN" sz="2800" dirty="0">
                <a:latin typeface="Calibri" panose="020F0502020204030204" pitchFamily="34" charset="0"/>
                <a:cs typeface="Calibri" panose="020F0502020204030204" pitchFamily="34" charset="0"/>
              </a:rPr>
              <a:t>và có một trong các yếu tố dịch tễ sau</a:t>
            </a:r>
            <a:r>
              <a:rPr lang="en-GB" sz="2800" dirty="0">
                <a:latin typeface="Calibri" panose="020F0502020204030204" pitchFamily="34" charset="0"/>
                <a:cs typeface="Calibri" panose="020F0502020204030204" pitchFamily="34" charset="0"/>
              </a:rPr>
              <a:t>:</a:t>
            </a:r>
          </a:p>
          <a:p>
            <a:r>
              <a:rPr lang="vi-VN" sz="2200" dirty="0">
                <a:latin typeface="Calibri" panose="020F0502020204030204" pitchFamily="34" charset="0"/>
                <a:cs typeface="Calibri" panose="020F0502020204030204" pitchFamily="34" charset="0"/>
              </a:rPr>
              <a:t>Nhập cảnh vào Việt Nam từ Trung Quốc hoặc từng qua Trung Quốc trong vòng 14 ngày kể từ ngày nhập cảnh;</a:t>
            </a:r>
            <a:endParaRPr lang="en-GB" sz="2200" dirty="0">
              <a:latin typeface="Calibri" panose="020F0502020204030204" pitchFamily="34" charset="0"/>
              <a:cs typeface="Calibri" panose="020F0502020204030204" pitchFamily="34" charset="0"/>
            </a:endParaRPr>
          </a:p>
          <a:p>
            <a:r>
              <a:rPr lang="vi-VN" sz="2200" dirty="0">
                <a:latin typeface="Calibri" panose="020F0502020204030204" pitchFamily="34" charset="0"/>
                <a:cs typeface="Calibri" panose="020F0502020204030204" pitchFamily="34" charset="0"/>
              </a:rPr>
              <a:t>Nhập cảnh vào Việt Nam từ các quốc gia và vùng lãnh thổ khác ngoài Trung Quốc có trường hợp bệnh xác định (theo thông tin của Tổ chức Y tế thế giới và Bộ Y tế) có tiếp xúc gần với trường hợp bệnh xác định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hoặc</a:t>
            </a:r>
            <a:r>
              <a:rPr lang="en-US" sz="2200" dirty="0">
                <a:latin typeface="Calibri" panose="020F0502020204030204" pitchFamily="34" charset="0"/>
                <a:cs typeface="Calibri" panose="020F0502020204030204" pitchFamily="34" charset="0"/>
              </a:rPr>
              <a:t> </a:t>
            </a:r>
            <a:r>
              <a:rPr lang="vi-VN" sz="2200" dirty="0">
                <a:latin typeface="Calibri" panose="020F0502020204030204" pitchFamily="34" charset="0"/>
                <a:cs typeface="Calibri" panose="020F0502020204030204" pitchFamily="34" charset="0"/>
              </a:rPr>
              <a:t>trường hợp bệnh nghi ngờ tại những nước này trong vòng 14 ngày trước khi khởi phát bệnh;</a:t>
            </a:r>
            <a:endParaRPr lang="en-GB" sz="2200" dirty="0">
              <a:latin typeface="Calibri" panose="020F0502020204030204" pitchFamily="34" charset="0"/>
              <a:cs typeface="Calibri" panose="020F0502020204030204" pitchFamily="34" charset="0"/>
            </a:endParaRPr>
          </a:p>
          <a:p>
            <a:r>
              <a:rPr lang="vi-VN" sz="2200" dirty="0">
                <a:latin typeface="Calibri" panose="020F0502020204030204" pitchFamily="34" charset="0"/>
                <a:cs typeface="Calibri" panose="020F0502020204030204" pitchFamily="34" charset="0"/>
              </a:rPr>
              <a:t>Có tiền sử đến/ở/về từ ổ dịch đang hoạt động tại Việt Nam trong vòng 14 ngày trước khi khởi phát bệnh;</a:t>
            </a:r>
            <a:endParaRPr lang="en-GB" sz="2200" dirty="0">
              <a:latin typeface="Calibri" panose="020F0502020204030204" pitchFamily="34" charset="0"/>
              <a:cs typeface="Calibri" panose="020F0502020204030204" pitchFamily="34" charset="0"/>
            </a:endParaRPr>
          </a:p>
          <a:p>
            <a:r>
              <a:rPr lang="vi-VN" sz="2200" dirty="0">
                <a:latin typeface="Calibri" panose="020F0502020204030204" pitchFamily="34" charset="0"/>
                <a:cs typeface="Calibri" panose="020F0502020204030204" pitchFamily="34" charset="0"/>
              </a:rPr>
              <a:t>Tiếp xúc gần với trường hợp bệnh xác định hoặc trường hợp</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bệnh</a:t>
            </a:r>
            <a:r>
              <a:rPr lang="vi-VN" sz="2200" dirty="0">
                <a:latin typeface="Calibri" panose="020F0502020204030204" pitchFamily="34" charset="0"/>
                <a:cs typeface="Calibri" panose="020F0502020204030204" pitchFamily="34" charset="0"/>
              </a:rPr>
              <a:t> nghi ngờ tại Việt Nam trong vòng 14 ngày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trước</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khi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khởi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phát</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bệnh</a:t>
            </a:r>
            <a:r>
              <a:rPr lang="vi-VN" sz="2200" dirty="0">
                <a:latin typeface="Calibri" panose="020F0502020204030204" pitchFamily="34" charset="0"/>
                <a:cs typeface="Calibri" panose="020F0502020204030204" pitchFamily="34" charset="0"/>
              </a:rPr>
              <a:t>.</a:t>
            </a:r>
            <a:endParaRPr lang="en-GB" sz="22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11658600" cy="6553200"/>
          </a:xfrm>
        </p:spPr>
        <p:txBody>
          <a:bodyPr rtlCol="0">
            <a:noAutofit/>
          </a:bodyPr>
          <a:lstStyle/>
          <a:p>
            <a:pPr marL="514350" indent="-514350" eaLnBrk="1" fontAlgn="auto" hangingPunct="1">
              <a:spcAft>
                <a:spcPts val="600"/>
              </a:spcAft>
              <a:buAutoNum type="arabicPeriod"/>
              <a:defRPr/>
            </a:pPr>
            <a:r>
              <a:rPr lang="en-GB" sz="2400" b="1" dirty="0" err="1">
                <a:latin typeface="+mj-lt"/>
                <a:cs typeface="Calibri" panose="020F0502020204030204" pitchFamily="34" charset="0"/>
              </a:rPr>
              <a:t>Mục</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đích</a:t>
            </a:r>
            <a:endParaRPr lang="en-GB" sz="2400" b="1" dirty="0">
              <a:latin typeface="+mj-lt"/>
              <a:cs typeface="Calibri" panose="020F0502020204030204" pitchFamily="34" charset="0"/>
            </a:endParaRPr>
          </a:p>
          <a:p>
            <a:pPr marL="0" indent="0" eaLnBrk="1" fontAlgn="auto" hangingPunct="1">
              <a:spcAft>
                <a:spcPts val="600"/>
              </a:spcAft>
              <a:buNone/>
              <a:defRPr/>
            </a:pPr>
            <a:r>
              <a:rPr lang="vi-VN" sz="2400" dirty="0">
                <a:latin typeface="Calibri" panose="020F0502020204030204" pitchFamily="34" charset="0"/>
                <a:cs typeface="Calibri" panose="020F0502020204030204" pitchFamily="34" charset="0"/>
              </a:rPr>
              <a:t>Ngăn chặn sự lây lan của bệnh viêm đường hô hấp cấp do chủng m</a:t>
            </a:r>
            <a:r>
              <a:rPr lang="en-US" sz="2400" dirty="0" err="1">
                <a:latin typeface="Calibri" panose="020F0502020204030204" pitchFamily="34" charset="0"/>
                <a:cs typeface="Calibri" panose="020F0502020204030204" pitchFamily="34" charset="0"/>
              </a:rPr>
              <a:t>ới</a:t>
            </a:r>
            <a:r>
              <a:rPr lang="vi-VN" sz="2400" dirty="0">
                <a:latin typeface="Calibri" panose="020F0502020204030204" pitchFamily="34" charset="0"/>
                <a:cs typeface="Calibri" panose="020F0502020204030204" pitchFamily="34" charset="0"/>
              </a:rPr>
              <a:t> của vi rút C</a:t>
            </a:r>
            <a:r>
              <a:rPr lang="en-US" sz="2400" dirty="0">
                <a:latin typeface="Calibri" panose="020F0502020204030204" pitchFamily="34" charset="0"/>
                <a:cs typeface="Calibri" panose="020F0502020204030204" pitchFamily="34" charset="0"/>
              </a:rPr>
              <a:t>or</a:t>
            </a:r>
            <a:r>
              <a:rPr lang="vi-VN" sz="2400" dirty="0">
                <a:latin typeface="Calibri" panose="020F0502020204030204" pitchFamily="34" charset="0"/>
                <a:cs typeface="Calibri" panose="020F0502020204030204" pitchFamily="34" charset="0"/>
              </a:rPr>
              <a:t>ona (nCoV).</a:t>
            </a: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r>
              <a:rPr lang="en-GB" sz="2400" b="1" dirty="0">
                <a:latin typeface="+mj-lt"/>
                <a:cs typeface="Calibri" panose="020F0502020204030204" pitchFamily="34" charset="0"/>
              </a:rPr>
              <a:t>2. </a:t>
            </a:r>
            <a:r>
              <a:rPr lang="en-GB" sz="2400" b="1" dirty="0" err="1">
                <a:latin typeface="+mj-lt"/>
                <a:cs typeface="Calibri" panose="020F0502020204030204" pitchFamily="34" charset="0"/>
              </a:rPr>
              <a:t>Hình</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thức</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cách</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ly</a:t>
            </a:r>
            <a:endParaRPr lang="en-GB" sz="2400" b="1" dirty="0">
              <a:latin typeface="+mj-lt"/>
              <a:cs typeface="Calibri" panose="020F0502020204030204" pitchFamily="34" charset="0"/>
            </a:endParaRPr>
          </a:p>
          <a:p>
            <a:pPr marL="0" indent="0" eaLnBrk="1" fontAlgn="auto" hangingPunct="1">
              <a:spcAft>
                <a:spcPts val="600"/>
              </a:spcAft>
              <a:buNone/>
              <a:defRPr/>
            </a:pPr>
            <a:r>
              <a:rPr lang="en-GB" sz="2400" dirty="0" err="1">
                <a:latin typeface="+mj-lt"/>
                <a:cs typeface="Calibri" panose="020F0502020204030204" pitchFamily="34" charset="0"/>
              </a:rPr>
              <a:t>Cách</a:t>
            </a:r>
            <a:r>
              <a:rPr lang="en-GB" sz="2400" dirty="0">
                <a:latin typeface="+mj-lt"/>
                <a:cs typeface="Calibri" panose="020F0502020204030204" pitchFamily="34" charset="0"/>
              </a:rPr>
              <a:t> </a:t>
            </a:r>
            <a:r>
              <a:rPr lang="en-GB" sz="2400" dirty="0" err="1">
                <a:latin typeface="+mj-lt"/>
                <a:cs typeface="Calibri" panose="020F0502020204030204" pitchFamily="34" charset="0"/>
              </a:rPr>
              <a:t>ly</a:t>
            </a:r>
            <a:r>
              <a:rPr lang="en-GB" sz="2400" dirty="0">
                <a:latin typeface="+mj-lt"/>
                <a:cs typeface="Calibri" panose="020F0502020204030204" pitchFamily="34" charset="0"/>
              </a:rPr>
              <a:t> Y </a:t>
            </a:r>
            <a:r>
              <a:rPr lang="en-GB" sz="2400" dirty="0" err="1">
                <a:latin typeface="+mj-lt"/>
                <a:cs typeface="Calibri" panose="020F0502020204030204" pitchFamily="34" charset="0"/>
              </a:rPr>
              <a:t>tế</a:t>
            </a:r>
            <a:r>
              <a:rPr lang="en-GB" sz="2400" dirty="0">
                <a:latin typeface="+mj-lt"/>
                <a:cs typeface="Calibri" panose="020F0502020204030204" pitchFamily="34" charset="0"/>
              </a:rPr>
              <a:t> </a:t>
            </a:r>
            <a:r>
              <a:rPr lang="en-GB" sz="2400" dirty="0" err="1">
                <a:latin typeface="+mj-lt"/>
                <a:cs typeface="Calibri" panose="020F0502020204030204" pitchFamily="34" charset="0"/>
              </a:rPr>
              <a:t>theo</a:t>
            </a:r>
            <a:r>
              <a:rPr lang="en-GB" sz="2400" dirty="0">
                <a:latin typeface="+mj-lt"/>
                <a:cs typeface="Calibri" panose="020F0502020204030204" pitchFamily="34" charset="0"/>
              </a:rPr>
              <a:t> </a:t>
            </a:r>
            <a:r>
              <a:rPr lang="en-GB" sz="2400" dirty="0" err="1">
                <a:latin typeface="+mj-lt"/>
                <a:cs typeface="Calibri" panose="020F0502020204030204" pitchFamily="34" charset="0"/>
              </a:rPr>
              <a:t>luật</a:t>
            </a:r>
            <a:r>
              <a:rPr lang="en-GB" sz="2400" dirty="0">
                <a:latin typeface="+mj-lt"/>
                <a:cs typeface="Calibri" panose="020F0502020204030204" pitchFamily="34" charset="0"/>
              </a:rPr>
              <a:t> </a:t>
            </a:r>
            <a:r>
              <a:rPr lang="en-GB" sz="2400" dirty="0" err="1">
                <a:latin typeface="+mj-lt"/>
                <a:cs typeface="Calibri" panose="020F0502020204030204" pitchFamily="34" charset="0"/>
              </a:rPr>
              <a:t>phòng</a:t>
            </a:r>
            <a:r>
              <a:rPr lang="en-GB" sz="2400" dirty="0">
                <a:latin typeface="+mj-lt"/>
                <a:cs typeface="Calibri" panose="020F0502020204030204" pitchFamily="34" charset="0"/>
              </a:rPr>
              <a:t> </a:t>
            </a:r>
            <a:r>
              <a:rPr lang="en-GB" sz="2400" dirty="0" err="1">
                <a:latin typeface="+mj-lt"/>
                <a:cs typeface="Calibri" panose="020F0502020204030204" pitchFamily="34" charset="0"/>
              </a:rPr>
              <a:t>chống</a:t>
            </a:r>
            <a:r>
              <a:rPr lang="en-GB" sz="2400" dirty="0">
                <a:latin typeface="+mj-lt"/>
                <a:cs typeface="Calibri" panose="020F0502020204030204" pitchFamily="34" charset="0"/>
              </a:rPr>
              <a:t> </a:t>
            </a:r>
            <a:r>
              <a:rPr lang="en-GB" sz="2400" dirty="0" err="1">
                <a:latin typeface="+mj-lt"/>
                <a:cs typeface="Calibri" panose="020F0502020204030204" pitchFamily="34" charset="0"/>
              </a:rPr>
              <a:t>bệnh</a:t>
            </a:r>
            <a:r>
              <a:rPr lang="en-GB" sz="2400" dirty="0">
                <a:latin typeface="+mj-lt"/>
                <a:cs typeface="Calibri" panose="020F0502020204030204" pitchFamily="34" charset="0"/>
              </a:rPr>
              <a:t> </a:t>
            </a:r>
            <a:r>
              <a:rPr lang="en-GB" sz="2400" dirty="0" err="1">
                <a:latin typeface="+mj-lt"/>
                <a:cs typeface="Calibri" panose="020F0502020204030204" pitchFamily="34" charset="0"/>
              </a:rPr>
              <a:t>truyền</a:t>
            </a:r>
            <a:r>
              <a:rPr lang="en-GB" sz="2400" dirty="0">
                <a:latin typeface="+mj-lt"/>
                <a:cs typeface="Calibri" panose="020F0502020204030204" pitchFamily="34" charset="0"/>
              </a:rPr>
              <a:t> </a:t>
            </a:r>
            <a:r>
              <a:rPr lang="en-GB" sz="2400" dirty="0" err="1">
                <a:latin typeface="+mj-lt"/>
                <a:cs typeface="Calibri" panose="020F0502020204030204" pitchFamily="34" charset="0"/>
              </a:rPr>
              <a:t>nhiễm</a:t>
            </a:r>
            <a:r>
              <a:rPr lang="en-GB" sz="2400" dirty="0">
                <a:latin typeface="+mj-lt"/>
                <a:cs typeface="Calibri" panose="020F0502020204030204" pitchFamily="34" charset="0"/>
              </a:rPr>
              <a:t> </a:t>
            </a:r>
            <a:r>
              <a:rPr lang="en-GB" sz="2400" dirty="0" err="1">
                <a:latin typeface="+mj-lt"/>
                <a:cs typeface="Calibri" panose="020F0502020204030204" pitchFamily="34" charset="0"/>
              </a:rPr>
              <a:t>năm</a:t>
            </a:r>
            <a:r>
              <a:rPr lang="en-GB" sz="2400" dirty="0">
                <a:latin typeface="+mj-lt"/>
                <a:cs typeface="Calibri" panose="020F0502020204030204" pitchFamily="34" charset="0"/>
              </a:rPr>
              <a:t>  2007</a:t>
            </a:r>
            <a:endParaRPr lang="en-GB" sz="2400" dirty="0">
              <a:latin typeface="+mj-lt"/>
              <a:cs typeface="Calibri" panose="020F0502020204030204" pitchFamily="34" charset="0"/>
            </a:endParaRPr>
          </a:p>
          <a:p>
            <a:pPr marL="0" indent="0" eaLnBrk="1" fontAlgn="auto" hangingPunct="1">
              <a:spcAft>
                <a:spcPts val="600"/>
              </a:spcAft>
              <a:buNone/>
              <a:defRPr/>
            </a:pPr>
            <a:r>
              <a:rPr lang="pt-BR" sz="2400" b="1" dirty="0">
                <a:latin typeface="+mj-lt"/>
              </a:rPr>
              <a:t>3. Đối t</a:t>
            </a:r>
            <a:r>
              <a:rPr lang="en-GB" sz="2400" b="1" dirty="0" err="1">
                <a:latin typeface="+mj-lt"/>
              </a:rPr>
              <a:t>ượng</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endParaRPr lang="en-GB" sz="2400" b="1" dirty="0">
              <a:latin typeface="+mj-lt"/>
            </a:endParaRPr>
          </a:p>
          <a:p>
            <a:r>
              <a:rPr lang="vi-VN" sz="1800" dirty="0"/>
              <a:t>a) Sống trong cùng nhà, nơi lưu trú với trường hợp bệnh xác định hoặc trường hợp bệnh nghi </a:t>
            </a:r>
            <a:r>
              <a:rPr lang="vi-VN" sz="1800" dirty="0"/>
              <a:t>ngờ trong thời gian mắc bệnh; </a:t>
            </a:r>
            <a:endParaRPr lang="en-US" sz="1800" dirty="0"/>
          </a:p>
          <a:p>
            <a:r>
              <a:rPr lang="vi-VN" sz="1800" dirty="0"/>
              <a:t>b) Cùng làm việc với trường hợp bệnh xác định hoặc trường hợp bệnh nghi </a:t>
            </a:r>
            <a:r>
              <a:rPr lang="vi-VN" sz="1800" dirty="0"/>
              <a:t>ngờ trong thời gian mắc bệnh; </a:t>
            </a:r>
            <a:endParaRPr lang="en-US" sz="1800" dirty="0"/>
          </a:p>
          <a:p>
            <a:r>
              <a:rPr lang="vi-VN" sz="1800" dirty="0"/>
              <a:t>c) Cùng nhóm du lịch, đoàn công tác, nhóm vui chơi với trường hợp bệnh xác định hoặc trường hợp bệnh nghi </a:t>
            </a:r>
            <a:r>
              <a:rPr lang="vi-VN" sz="1800" dirty="0"/>
              <a:t>ngờ trong thời gian mắc bệnh;</a:t>
            </a:r>
            <a:endParaRPr lang="en-US" sz="1800" dirty="0"/>
          </a:p>
          <a:p>
            <a:r>
              <a:rPr lang="vi-VN" sz="1800" dirty="0"/>
              <a:t>d) Có tiếp xúc gần trong vòng 2 mét với trường hợp bệnh xác định hoặc trường hợp bệnh nghi ngờ </a:t>
            </a:r>
            <a:r>
              <a:rPr lang="vi-VN" sz="1800" dirty="0"/>
              <a:t>trong thời gian mắc bệnh ở </a:t>
            </a:r>
            <a:r>
              <a:rPr lang="vi-VN" sz="1800" dirty="0"/>
              <a:t>bất kỳ tình huống nào; </a:t>
            </a:r>
            <a:endParaRPr lang="en-US" sz="1800" dirty="0"/>
          </a:p>
          <a:p>
            <a:r>
              <a:rPr lang="vi-VN" sz="1800" dirty="0"/>
              <a:t>đ) Ngồi cùng hàng hoặc trước sau hai hàng ghế trên cùng một chuyến xe/toa tàu/máy bay với trường hợp bệnh xác định hoặc trường hợp bệnh nghi ngờ; </a:t>
            </a:r>
            <a:endParaRPr lang="en-US" sz="1800" dirty="0"/>
          </a:p>
          <a:p>
            <a:r>
              <a:rPr lang="vi-VN" sz="1800" dirty="0"/>
              <a:t>e) </a:t>
            </a:r>
            <a:r>
              <a:rPr lang="en-US" sz="2000" dirty="0" err="1"/>
              <a:t>Người</a:t>
            </a:r>
            <a:r>
              <a:rPr lang="en-US" sz="2000" dirty="0"/>
              <a:t> </a:t>
            </a:r>
            <a:r>
              <a:rPr lang="en-US" sz="2000" dirty="0" err="1"/>
              <a:t>nước</a:t>
            </a:r>
            <a:r>
              <a:rPr lang="en-US" sz="2000" dirty="0"/>
              <a:t> </a:t>
            </a:r>
            <a:r>
              <a:rPr lang="en-US" sz="2000" dirty="0" err="1"/>
              <a:t>ngoài</a:t>
            </a:r>
            <a:r>
              <a:rPr lang="en-US" sz="2000" dirty="0"/>
              <a:t> </a:t>
            </a:r>
            <a:r>
              <a:rPr lang="en-US" sz="1800" dirty="0"/>
              <a:t>n</a:t>
            </a:r>
            <a:r>
              <a:rPr lang="vi-VN" sz="1800" dirty="0"/>
              <a:t>hập cảnh vào Việt Nam từ Trung Quốc hoặc từng đi qua Trung Quốc (trừ tỉnh Hồ Bắc) trong vòng 14 ngày kể từ ngày nhập cảnh.</a:t>
            </a:r>
            <a:endParaRPr lang="en-US" sz="1800" dirty="0"/>
          </a:p>
          <a:p>
            <a:pPr marL="0" indent="0" eaLnBrk="1" fontAlgn="auto" hangingPunct="1">
              <a:spcAft>
                <a:spcPts val="600"/>
              </a:spcAft>
              <a:buNone/>
              <a:defRPr/>
            </a:pPr>
            <a:endParaRPr lang="en-GB" sz="2400" dirty="0"/>
          </a:p>
          <a:p>
            <a:pPr marL="0" indent="0" eaLnBrk="1" fontAlgn="auto" hangingPunct="1">
              <a:spcAft>
                <a:spcPts val="600"/>
              </a:spcAft>
              <a:buNone/>
              <a:defRPr/>
            </a:pPr>
            <a:endParaRPr lang="en-GB" sz="2400" dirty="0">
              <a:latin typeface="+mj-lt"/>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35250058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11658600" cy="6553200"/>
          </a:xfrm>
        </p:spPr>
        <p:txBody>
          <a:bodyPr rtlCol="0">
            <a:noAutofit/>
          </a:bodyPr>
          <a:lstStyle/>
          <a:p>
            <a:pPr marL="0" indent="0" eaLnBrk="1" fontAlgn="auto" hangingPunct="1">
              <a:spcAft>
                <a:spcPts val="600"/>
              </a:spcAft>
              <a:buNone/>
              <a:defRPr/>
            </a:pPr>
            <a:r>
              <a:rPr lang="en-GB" sz="2800" b="1" dirty="0">
                <a:latin typeface="+mj-lt"/>
                <a:cs typeface="Calibri" panose="020F0502020204030204" pitchFamily="34" charset="0"/>
              </a:rPr>
              <a:t>4. </a:t>
            </a:r>
            <a:r>
              <a:rPr lang="en-GB" sz="2800" b="1" dirty="0" err="1">
                <a:latin typeface="+mj-lt"/>
                <a:cs typeface="Calibri" panose="020F0502020204030204" pitchFamily="34" charset="0"/>
              </a:rPr>
              <a:t>Thời</a:t>
            </a:r>
            <a:r>
              <a:rPr lang="en-GB" sz="2800" b="1" dirty="0">
                <a:latin typeface="+mj-lt"/>
                <a:cs typeface="Calibri" panose="020F0502020204030204" pitchFamily="34" charset="0"/>
              </a:rPr>
              <a:t> </a:t>
            </a:r>
            <a:r>
              <a:rPr lang="en-GB" sz="2800" b="1" dirty="0" err="1">
                <a:latin typeface="+mj-lt"/>
                <a:cs typeface="Calibri" panose="020F0502020204030204" pitchFamily="34" charset="0"/>
              </a:rPr>
              <a:t>gian</a:t>
            </a:r>
            <a:r>
              <a:rPr lang="en-GB" sz="2800" b="1" dirty="0">
                <a:latin typeface="+mj-lt"/>
                <a:cs typeface="Calibri" panose="020F0502020204030204" pitchFamily="34" charset="0"/>
              </a:rPr>
              <a:t> </a:t>
            </a:r>
            <a:r>
              <a:rPr lang="en-GB" sz="2800" b="1" dirty="0" err="1">
                <a:latin typeface="+mj-lt"/>
                <a:cs typeface="Calibri" panose="020F0502020204030204" pitchFamily="34" charset="0"/>
              </a:rPr>
              <a:t>cách</a:t>
            </a:r>
            <a:r>
              <a:rPr lang="en-GB" sz="2800" b="1" dirty="0">
                <a:latin typeface="+mj-lt"/>
                <a:cs typeface="Calibri" panose="020F0502020204030204" pitchFamily="34" charset="0"/>
              </a:rPr>
              <a:t> </a:t>
            </a:r>
            <a:r>
              <a:rPr lang="en-GB" sz="2800" b="1" dirty="0" err="1">
                <a:latin typeface="+mj-lt"/>
                <a:cs typeface="Calibri" panose="020F0502020204030204" pitchFamily="34" charset="0"/>
              </a:rPr>
              <a:t>ly</a:t>
            </a:r>
            <a:endParaRPr lang="en-GB" sz="2800" b="1" dirty="0">
              <a:latin typeface="+mj-lt"/>
              <a:cs typeface="Calibri" panose="020F0502020204030204" pitchFamily="34" charset="0"/>
            </a:endParaRPr>
          </a:p>
          <a:p>
            <a:r>
              <a:rPr lang="vi-VN" sz="2800" dirty="0"/>
              <a:t>a) Cách ly tối đa 14 ngày, số ngày cách ly cụ thể được tính từ ngày tiếp xúc lần cuối với trường hợp bệnh xác định hoặc trường hợp bệnh nghi ngờ hoặc từ ngày nhập </a:t>
            </a:r>
            <a:r>
              <a:rPr lang="vi-VN" sz="2800" dirty="0"/>
              <a:t>cảnh vào Việt nam. </a:t>
            </a:r>
            <a:endParaRPr lang="en-US" sz="2800" dirty="0"/>
          </a:p>
          <a:p>
            <a:r>
              <a:rPr lang="vi-VN" sz="2800" dirty="0"/>
              <a:t>b) Khi người nghi ngờ mắc bệnh được chẩn đoán loại trừ không mắc bệnh thì những người được cách ly có liên quan sẽ kết thúc việc cách ly. </a:t>
            </a:r>
            <a:endParaRPr lang="en-US" sz="2800" dirty="0"/>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2544313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887200" cy="6553200"/>
          </a:xfrm>
        </p:spPr>
        <p:txBody>
          <a:bodyPr rtlCol="0">
            <a:noAutofit/>
          </a:bodyPr>
          <a:lstStyle/>
          <a:p>
            <a:pPr marL="0" indent="0" eaLnBrk="1" fontAlgn="auto" hangingPunct="1">
              <a:spcAft>
                <a:spcPts val="600"/>
              </a:spcAft>
              <a:buNone/>
              <a:defRPr/>
            </a:pPr>
            <a:r>
              <a:rPr lang="pt-BR" sz="2200" b="1" dirty="0">
                <a:latin typeface="+mj-lt"/>
              </a:rPr>
              <a:t>5</a:t>
            </a:r>
            <a:r>
              <a:rPr lang="pt-BR" sz="2200" b="1" dirty="0">
                <a:latin typeface="+mj-lt"/>
              </a:rPr>
              <a:t>. </a:t>
            </a:r>
            <a:r>
              <a:rPr lang="en-GB" sz="2200" b="1" dirty="0" err="1">
                <a:latin typeface="+mj-lt"/>
              </a:rPr>
              <a:t>Tổ</a:t>
            </a:r>
            <a:r>
              <a:rPr lang="en-GB" sz="2200" b="1" dirty="0">
                <a:latin typeface="+mj-lt"/>
              </a:rPr>
              <a:t> </a:t>
            </a:r>
            <a:r>
              <a:rPr lang="en-GB" sz="2200" b="1" dirty="0" err="1">
                <a:latin typeface="+mj-lt"/>
              </a:rPr>
              <a:t>chức</a:t>
            </a:r>
            <a:r>
              <a:rPr lang="en-GB" sz="2200" b="1" dirty="0">
                <a:latin typeface="+mj-lt"/>
              </a:rPr>
              <a:t> </a:t>
            </a:r>
            <a:r>
              <a:rPr lang="en-GB" sz="2200" b="1" dirty="0" err="1">
                <a:latin typeface="+mj-lt"/>
              </a:rPr>
              <a:t>thực</a:t>
            </a:r>
            <a:r>
              <a:rPr lang="en-GB" sz="2200" b="1" dirty="0">
                <a:latin typeface="+mj-lt"/>
              </a:rPr>
              <a:t> </a:t>
            </a:r>
            <a:r>
              <a:rPr lang="en-GB" sz="2200" b="1" dirty="0" err="1">
                <a:latin typeface="+mj-lt"/>
              </a:rPr>
              <a:t>hiện</a:t>
            </a:r>
            <a:r>
              <a:rPr lang="en-GB" sz="2200" b="1" dirty="0">
                <a:latin typeface="+mj-lt"/>
              </a:rPr>
              <a:t> </a:t>
            </a:r>
            <a:r>
              <a:rPr lang="en-GB" sz="2200" b="1" dirty="0" err="1">
                <a:latin typeface="+mj-lt"/>
              </a:rPr>
              <a:t>cách</a:t>
            </a:r>
            <a:r>
              <a:rPr lang="en-GB" sz="2200" b="1" dirty="0">
                <a:latin typeface="+mj-lt"/>
              </a:rPr>
              <a:t> </a:t>
            </a:r>
            <a:r>
              <a:rPr lang="en-GB" sz="2200" b="1" dirty="0" err="1">
                <a:latin typeface="+mj-lt"/>
              </a:rPr>
              <a:t>ly</a:t>
            </a:r>
            <a:r>
              <a:rPr lang="en-GB" sz="2200" b="1" dirty="0">
                <a:latin typeface="+mj-lt"/>
              </a:rPr>
              <a:t> </a:t>
            </a:r>
            <a:endParaRPr lang="en-GB" sz="2200" b="1" dirty="0">
              <a:latin typeface="+mj-lt"/>
            </a:endParaRPr>
          </a:p>
          <a:p>
            <a:pPr marL="0" indent="0" eaLnBrk="1" fontAlgn="auto" hangingPunct="1">
              <a:spcAft>
                <a:spcPts val="600"/>
              </a:spcAft>
              <a:buNone/>
              <a:defRPr/>
            </a:pPr>
            <a:r>
              <a:rPr lang="en-GB" sz="2000" b="1" dirty="0"/>
              <a:t>5.1</a:t>
            </a:r>
            <a:r>
              <a:rPr lang="en-GB" sz="2000" b="1" dirty="0"/>
              <a:t>. </a:t>
            </a:r>
            <a:r>
              <a:rPr lang="en-GB" sz="2000" b="1" dirty="0" err="1"/>
              <a:t>Cán</a:t>
            </a:r>
            <a:r>
              <a:rPr lang="en-GB" sz="2000" b="1" dirty="0"/>
              <a:t> </a:t>
            </a:r>
            <a:r>
              <a:rPr lang="en-GB" sz="2000" b="1" dirty="0" err="1"/>
              <a:t>bộ</a:t>
            </a:r>
            <a:r>
              <a:rPr lang="en-GB" sz="2000" b="1" dirty="0"/>
              <a:t> Y </a:t>
            </a:r>
            <a:r>
              <a:rPr lang="en-GB" sz="2000" b="1" dirty="0" err="1"/>
              <a:t>tế</a:t>
            </a:r>
            <a:endParaRPr lang="en-GB" sz="2000" b="1" dirty="0"/>
          </a:p>
          <a:p>
            <a:pPr marL="457200" indent="-457200" eaLnBrk="1" fontAlgn="auto" hangingPunct="1">
              <a:spcAft>
                <a:spcPts val="600"/>
              </a:spcAft>
              <a:buFont typeface="Arial" pitchFamily="34" charset="0"/>
              <a:buAutoNum type="alphaLcParenR"/>
              <a:defRPr/>
            </a:pPr>
            <a:r>
              <a:rPr lang="en-GB" sz="2200" dirty="0" err="1">
                <a:latin typeface="+mj-lt"/>
              </a:rPr>
              <a:t>Tổ</a:t>
            </a:r>
            <a:r>
              <a:rPr lang="en-GB" sz="2200" dirty="0">
                <a:latin typeface="+mj-lt"/>
              </a:rPr>
              <a:t> </a:t>
            </a:r>
            <a:r>
              <a:rPr lang="en-GB" sz="2200" dirty="0" err="1">
                <a:latin typeface="+mj-lt"/>
              </a:rPr>
              <a:t>chức</a:t>
            </a:r>
            <a:r>
              <a:rPr lang="en-GB" sz="2200" dirty="0">
                <a:latin typeface="+mj-lt"/>
              </a:rPr>
              <a:t> </a:t>
            </a:r>
            <a:r>
              <a:rPr lang="en-GB" sz="2200" dirty="0" err="1">
                <a:latin typeface="+mj-lt"/>
              </a:rPr>
              <a:t>điều</a:t>
            </a:r>
            <a:r>
              <a:rPr lang="en-GB" sz="2200" dirty="0">
                <a:latin typeface="+mj-lt"/>
              </a:rPr>
              <a:t> </a:t>
            </a:r>
            <a:r>
              <a:rPr lang="en-GB" sz="2200" dirty="0" err="1">
                <a:latin typeface="+mj-lt"/>
              </a:rPr>
              <a:t>tra</a:t>
            </a:r>
            <a:r>
              <a:rPr lang="en-GB" sz="2200" dirty="0">
                <a:latin typeface="+mj-lt"/>
              </a:rPr>
              <a:t>, </a:t>
            </a:r>
            <a:r>
              <a:rPr lang="en-GB" sz="2200" dirty="0" err="1">
                <a:latin typeface="+mj-lt"/>
              </a:rPr>
              <a:t>lập</a:t>
            </a:r>
            <a:r>
              <a:rPr lang="en-GB" sz="2200" dirty="0">
                <a:latin typeface="+mj-lt"/>
              </a:rPr>
              <a:t> </a:t>
            </a:r>
            <a:r>
              <a:rPr lang="en-GB" sz="2200" dirty="0" err="1">
                <a:latin typeface="+mj-lt"/>
              </a:rPr>
              <a:t>danh</a:t>
            </a:r>
            <a:r>
              <a:rPr lang="en-GB" sz="2200" dirty="0">
                <a:latin typeface="+mj-lt"/>
              </a:rPr>
              <a:t> </a:t>
            </a:r>
            <a:r>
              <a:rPr lang="en-GB" sz="2200" dirty="0" err="1">
                <a:latin typeface="+mj-lt"/>
              </a:rPr>
              <a:t>sách</a:t>
            </a:r>
            <a:r>
              <a:rPr lang="en-GB" sz="2200" dirty="0">
                <a:latin typeface="+mj-lt"/>
              </a:rPr>
              <a:t> ng</a:t>
            </a:r>
            <a:r>
              <a:rPr lang="vi-VN" sz="2200" dirty="0">
                <a:latin typeface="+mj-lt"/>
              </a:rPr>
              <a:t>ư</a:t>
            </a:r>
            <a:r>
              <a:rPr lang="en-GB" sz="2200" dirty="0" err="1">
                <a:latin typeface="+mj-lt"/>
              </a:rPr>
              <a:t>ời</a:t>
            </a:r>
            <a:r>
              <a:rPr lang="en-GB" sz="2200" dirty="0">
                <a:latin typeface="+mj-lt"/>
              </a:rPr>
              <a:t> </a:t>
            </a:r>
            <a:r>
              <a:rPr lang="en-GB" sz="2200" dirty="0" err="1">
                <a:latin typeface="+mj-lt"/>
              </a:rPr>
              <a:t>cần</a:t>
            </a:r>
            <a:r>
              <a:rPr lang="en-GB" sz="2200" dirty="0">
                <a:latin typeface="+mj-lt"/>
              </a:rPr>
              <a:t> </a:t>
            </a:r>
            <a:r>
              <a:rPr lang="en-GB" sz="2200" dirty="0" err="1">
                <a:latin typeface="+mj-lt"/>
              </a:rPr>
              <a:t>cách</a:t>
            </a:r>
            <a:r>
              <a:rPr lang="en-GB" sz="2200" dirty="0">
                <a:latin typeface="+mj-lt"/>
              </a:rPr>
              <a:t> </a:t>
            </a:r>
            <a:r>
              <a:rPr lang="en-GB" sz="2200" dirty="0" err="1">
                <a:latin typeface="+mj-lt"/>
              </a:rPr>
              <a:t>ly</a:t>
            </a:r>
            <a:r>
              <a:rPr lang="en-GB" sz="2200" dirty="0">
                <a:latin typeface="+mj-lt"/>
              </a:rPr>
              <a:t> </a:t>
            </a:r>
          </a:p>
          <a:p>
            <a:pPr marL="457200" indent="-457200" eaLnBrk="1" fontAlgn="auto" hangingPunct="1">
              <a:spcAft>
                <a:spcPts val="600"/>
              </a:spcAft>
              <a:buFont typeface="Arial" pitchFamily="34" charset="0"/>
              <a:buAutoNum type="alphaLcParenR"/>
              <a:defRPr/>
            </a:pPr>
            <a:r>
              <a:rPr lang="vi-VN" sz="2200" dirty="0">
                <a:latin typeface="Calibri" panose="020F0502020204030204" pitchFamily="34" charset="0"/>
                <a:cs typeface="Calibri" panose="020F0502020204030204" pitchFamily="34" charset="0"/>
              </a:rPr>
              <a:t>Phối hợp với chính quyền địa phương đến nhà hoặc nơi lưu trú của người được cách ly thông báo yêu cầu, mục đích, thời gian của việc cách </a:t>
            </a:r>
            <a:r>
              <a:rPr lang="vi-VN" sz="2200" dirty="0">
                <a:latin typeface="Calibri" panose="020F0502020204030204" pitchFamily="34" charset="0"/>
                <a:cs typeface="Calibri" panose="020F0502020204030204" pitchFamily="34" charset="0"/>
              </a:rPr>
              <a:t>ly.</a:t>
            </a:r>
            <a:endParaRPr lang="en-GB" sz="22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r>
              <a:rPr lang="en-GB" sz="2200" dirty="0" err="1">
                <a:latin typeface="Calibri" panose="020F0502020204030204" pitchFamily="34" charset="0"/>
                <a:cs typeface="Calibri" panose="020F0502020204030204" pitchFamily="34" charset="0"/>
              </a:rPr>
              <a:t>Hướng</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dẫn</a:t>
            </a:r>
            <a:r>
              <a:rPr lang="en-GB" sz="2200" dirty="0">
                <a:latin typeface="Calibri" panose="020F0502020204030204" pitchFamily="34" charset="0"/>
                <a:cs typeface="Calibri" panose="020F0502020204030204" pitchFamily="34" charset="0"/>
              </a:rPr>
              <a:t> ng</a:t>
            </a:r>
            <a:r>
              <a:rPr lang="vi-VN" sz="2200" dirty="0">
                <a:latin typeface="Calibri" panose="020F0502020204030204" pitchFamily="34" charset="0"/>
                <a:cs typeface="Calibri" panose="020F0502020204030204" pitchFamily="34" charset="0"/>
              </a:rPr>
              <a:t>ư</a:t>
            </a:r>
            <a:r>
              <a:rPr lang="en-GB" sz="2200" dirty="0" err="1">
                <a:latin typeface="Calibri" panose="020F0502020204030204" pitchFamily="34" charset="0"/>
                <a:cs typeface="Calibri" panose="020F0502020204030204" pitchFamily="34" charset="0"/>
              </a:rPr>
              <a:t>ời</a:t>
            </a:r>
            <a:r>
              <a:rPr lang="en-GB" sz="2200" dirty="0">
                <a:latin typeface="Calibri" panose="020F0502020204030204" pitchFamily="34" charset="0"/>
                <a:cs typeface="Calibri" panose="020F0502020204030204" pitchFamily="34" charset="0"/>
              </a:rPr>
              <a:t> được </a:t>
            </a:r>
            <a:r>
              <a:rPr lang="en-GB" sz="2200" dirty="0" err="1">
                <a:latin typeface="Calibri" panose="020F0502020204030204" pitchFamily="34" charset="0"/>
                <a:cs typeface="Calibri" panose="020F0502020204030204" pitchFamily="34" charset="0"/>
              </a:rPr>
              <a:t>cách</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ly</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sử</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dụng</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và</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đo</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nhiệt</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độ</a:t>
            </a:r>
            <a:r>
              <a:rPr lang="en-GB" sz="2200" dirty="0">
                <a:latin typeface="Calibri" panose="020F0502020204030204" pitchFamily="34" charset="0"/>
                <a:cs typeface="Calibri" panose="020F0502020204030204" pitchFamily="34" charset="0"/>
              </a:rPr>
              <a:t> 2 </a:t>
            </a:r>
            <a:r>
              <a:rPr lang="en-GB" sz="2200" dirty="0" err="1">
                <a:latin typeface="Calibri" panose="020F0502020204030204" pitchFamily="34" charset="0"/>
                <a:cs typeface="Calibri" panose="020F0502020204030204" pitchFamily="34" charset="0"/>
              </a:rPr>
              <a:t>lần</a:t>
            </a:r>
            <a:r>
              <a:rPr lang="en-GB" sz="2200" dirty="0">
                <a:latin typeface="Calibri" panose="020F0502020204030204" pitchFamily="34" charset="0"/>
                <a:cs typeface="Calibri" panose="020F0502020204030204" pitchFamily="34" charset="0"/>
              </a:rPr>
              <a:t>/</a:t>
            </a:r>
            <a:r>
              <a:rPr lang="en-GB" sz="2200" dirty="0" err="1">
                <a:latin typeface="Calibri" panose="020F0502020204030204" pitchFamily="34" charset="0"/>
                <a:cs typeface="Calibri" panose="020F0502020204030204" pitchFamily="34" charset="0"/>
              </a:rPr>
              <a:t>ngày</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sáng</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chiều</a:t>
            </a:r>
            <a:r>
              <a:rPr lang="en-GB" sz="2200" dirty="0">
                <a:latin typeface="Calibri" panose="020F0502020204030204" pitchFamily="34" charset="0"/>
                <a:cs typeface="Calibri" panose="020F0502020204030204" pitchFamily="34" charset="0"/>
              </a:rPr>
              <a:t>)</a:t>
            </a:r>
            <a:endParaRPr lang="en-GB" sz="22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r>
              <a:rPr lang="en-GB" sz="2200" dirty="0" err="1">
                <a:latin typeface="Calibri" panose="020F0502020204030204" pitchFamily="34" charset="0"/>
                <a:cs typeface="Calibri" panose="020F0502020204030204" pitchFamily="34" charset="0"/>
              </a:rPr>
              <a:t>Hướng</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dẫn</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gia</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đình</a:t>
            </a:r>
            <a:r>
              <a:rPr lang="en-GB" sz="2200" dirty="0">
                <a:latin typeface="Calibri" panose="020F0502020204030204" pitchFamily="34" charset="0"/>
                <a:cs typeface="Calibri" panose="020F0502020204030204" pitchFamily="34" charset="0"/>
              </a:rPr>
              <a:t> ng</a:t>
            </a:r>
            <a:r>
              <a:rPr lang="vi-VN" sz="2200" dirty="0">
                <a:latin typeface="Calibri" panose="020F0502020204030204" pitchFamily="34" charset="0"/>
                <a:cs typeface="Calibri" panose="020F0502020204030204" pitchFamily="34" charset="0"/>
              </a:rPr>
              <a:t>ư</a:t>
            </a:r>
            <a:r>
              <a:rPr lang="en-GB" sz="2200" dirty="0" err="1">
                <a:latin typeface="Calibri" panose="020F0502020204030204" pitchFamily="34" charset="0"/>
                <a:cs typeface="Calibri" panose="020F0502020204030204" pitchFamily="34" charset="0"/>
              </a:rPr>
              <a:t>ời</a:t>
            </a:r>
            <a:r>
              <a:rPr lang="en-GB" sz="2200" dirty="0">
                <a:latin typeface="Calibri" panose="020F0502020204030204" pitchFamily="34" charset="0"/>
                <a:cs typeface="Calibri" panose="020F0502020204030204" pitchFamily="34" charset="0"/>
              </a:rPr>
              <a:t> đ</a:t>
            </a:r>
            <a:r>
              <a:rPr lang="vi-VN" sz="2200" dirty="0">
                <a:latin typeface="Calibri" panose="020F0502020204030204" pitchFamily="34" charset="0"/>
                <a:cs typeface="Calibri" panose="020F0502020204030204" pitchFamily="34" charset="0"/>
              </a:rPr>
              <a:t>ư</a:t>
            </a:r>
            <a:r>
              <a:rPr lang="en-GB" sz="2200" dirty="0" err="1">
                <a:latin typeface="Calibri" panose="020F0502020204030204" pitchFamily="34" charset="0"/>
                <a:cs typeface="Calibri" panose="020F0502020204030204" pitchFamily="34" charset="0"/>
              </a:rPr>
              <a:t>ợc</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cách</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ly</a:t>
            </a:r>
            <a:r>
              <a:rPr lang="en-GB" sz="2200" dirty="0">
                <a:latin typeface="Calibri" panose="020F0502020204030204" pitchFamily="34" charset="0"/>
                <a:cs typeface="Calibri" panose="020F0502020204030204" pitchFamily="34" charset="0"/>
              </a:rPr>
              <a:t>, ng</a:t>
            </a:r>
            <a:r>
              <a:rPr lang="vi-VN" sz="2200" dirty="0">
                <a:latin typeface="Calibri" panose="020F0502020204030204" pitchFamily="34" charset="0"/>
                <a:cs typeface="Calibri" panose="020F0502020204030204" pitchFamily="34" charset="0"/>
              </a:rPr>
              <a:t>ư</a:t>
            </a:r>
            <a:r>
              <a:rPr lang="en-GB" sz="2200" dirty="0" err="1">
                <a:latin typeface="Calibri" panose="020F0502020204030204" pitchFamily="34" charset="0"/>
                <a:cs typeface="Calibri" panose="020F0502020204030204" pitchFamily="34" charset="0"/>
              </a:rPr>
              <a:t>ời</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quản</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lý</a:t>
            </a:r>
            <a:r>
              <a:rPr lang="en-GB" sz="2200" dirty="0">
                <a:latin typeface="Calibri" panose="020F0502020204030204" pitchFamily="34" charset="0"/>
                <a:cs typeface="Calibri" panose="020F0502020204030204" pitchFamily="34" charset="0"/>
              </a:rPr>
              <a:t> n</a:t>
            </a:r>
            <a:r>
              <a:rPr lang="vi-VN" sz="2200" dirty="0">
                <a:latin typeface="Calibri" panose="020F0502020204030204" pitchFamily="34" charset="0"/>
                <a:cs typeface="Calibri" panose="020F0502020204030204" pitchFamily="34" charset="0"/>
              </a:rPr>
              <a:t>ơ</a:t>
            </a:r>
            <a:r>
              <a:rPr lang="en-GB" sz="2200" dirty="0" err="1">
                <a:latin typeface="Calibri" panose="020F0502020204030204" pitchFamily="34" charset="0"/>
                <a:cs typeface="Calibri" panose="020F0502020204030204" pitchFamily="34" charset="0"/>
              </a:rPr>
              <a:t>i</a:t>
            </a:r>
            <a:r>
              <a:rPr lang="en-GB" sz="2200" dirty="0">
                <a:latin typeface="Calibri" panose="020F0502020204030204" pitchFamily="34" charset="0"/>
                <a:cs typeface="Calibri" panose="020F0502020204030204" pitchFamily="34" charset="0"/>
              </a:rPr>
              <a:t> l</a:t>
            </a:r>
            <a:r>
              <a:rPr lang="vi-VN" sz="2200" dirty="0">
                <a:latin typeface="Calibri" panose="020F0502020204030204" pitchFamily="34" charset="0"/>
                <a:cs typeface="Calibri" panose="020F0502020204030204" pitchFamily="34" charset="0"/>
              </a:rPr>
              <a:t>ư</a:t>
            </a:r>
            <a:r>
              <a:rPr lang="en-GB" sz="2200" dirty="0">
                <a:latin typeface="Calibri" panose="020F0502020204030204" pitchFamily="34" charset="0"/>
                <a:cs typeface="Calibri" panose="020F0502020204030204" pitchFamily="34" charset="0"/>
              </a:rPr>
              <a:t>u </a:t>
            </a:r>
            <a:r>
              <a:rPr lang="en-GB" sz="2200" dirty="0" err="1">
                <a:latin typeface="Calibri" panose="020F0502020204030204" pitchFamily="34" charset="0"/>
                <a:cs typeface="Calibri" panose="020F0502020204030204" pitchFamily="34" charset="0"/>
              </a:rPr>
              <a:t>trú</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cách</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vệ</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sinh</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phòng</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bệnh</a:t>
            </a:r>
            <a:r>
              <a:rPr lang="en-GB" sz="2200" dirty="0">
                <a:latin typeface="Calibri" panose="020F0502020204030204" pitchFamily="34" charset="0"/>
                <a:cs typeface="Calibri" panose="020F0502020204030204" pitchFamily="34" charset="0"/>
              </a:rPr>
              <a:t> n</a:t>
            </a:r>
            <a:r>
              <a:rPr lang="vi-VN" sz="2200" dirty="0">
                <a:latin typeface="Calibri" panose="020F0502020204030204" pitchFamily="34" charset="0"/>
                <a:cs typeface="Calibri" panose="020F0502020204030204" pitchFamily="34" charset="0"/>
              </a:rPr>
              <a:t>ơ</a:t>
            </a:r>
            <a:r>
              <a:rPr lang="en-GB" sz="2200" dirty="0" err="1">
                <a:latin typeface="Calibri" panose="020F0502020204030204" pitchFamily="34" charset="0"/>
                <a:cs typeface="Calibri" panose="020F0502020204030204" pitchFamily="34" charset="0"/>
              </a:rPr>
              <a:t>i</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ở</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nơi</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lưu</a:t>
            </a:r>
            <a:r>
              <a:rPr lang="en-GB" sz="2200" dirty="0">
                <a:latin typeface="Calibri" panose="020F0502020204030204" pitchFamily="34" charset="0"/>
                <a:cs typeface="Calibri" panose="020F0502020204030204" pitchFamily="34" charset="0"/>
              </a:rPr>
              <a:t> </a:t>
            </a:r>
            <a:r>
              <a:rPr lang="en-GB" sz="2200" dirty="0" err="1">
                <a:latin typeface="Calibri" panose="020F0502020204030204" pitchFamily="34" charset="0"/>
                <a:cs typeface="Calibri" panose="020F0502020204030204" pitchFamily="34" charset="0"/>
              </a:rPr>
              <a:t>trú</a:t>
            </a:r>
            <a:r>
              <a:rPr lang="en-GB" sz="2200" dirty="0">
                <a:latin typeface="Calibri" panose="020F0502020204030204" pitchFamily="34" charset="0"/>
                <a:cs typeface="Calibri" panose="020F0502020204030204" pitchFamily="34" charset="0"/>
              </a:rPr>
              <a:t>.</a:t>
            </a:r>
          </a:p>
          <a:p>
            <a:pPr marL="457200" indent="-457200" eaLnBrk="1" fontAlgn="auto" hangingPunct="1">
              <a:spcAft>
                <a:spcPts val="600"/>
              </a:spcAft>
              <a:buFont typeface="Arial" pitchFamily="34" charset="0"/>
              <a:buAutoNum type="alphaLcParenR"/>
              <a:defRPr/>
            </a:pPr>
            <a:r>
              <a:rPr lang="en-GB" sz="2400" dirty="0" err="1">
                <a:cs typeface="Calibri" panose="020F0502020204030204" pitchFamily="34" charset="0"/>
              </a:rPr>
              <a:t>Thực</a:t>
            </a:r>
            <a:r>
              <a:rPr lang="en-GB" sz="2400" dirty="0">
                <a:cs typeface="Calibri" panose="020F0502020204030204" pitchFamily="34" charset="0"/>
              </a:rPr>
              <a:t> </a:t>
            </a:r>
            <a:r>
              <a:rPr lang="en-GB" sz="2400" dirty="0" err="1">
                <a:cs typeface="Calibri" panose="020F0502020204030204" pitchFamily="34" charset="0"/>
              </a:rPr>
              <a:t>hiện</a:t>
            </a:r>
            <a:r>
              <a:rPr lang="en-GB" sz="2400" dirty="0">
                <a:cs typeface="Calibri" panose="020F0502020204030204" pitchFamily="34" charset="0"/>
              </a:rPr>
              <a:t> </a:t>
            </a:r>
            <a:r>
              <a:rPr lang="en-GB" sz="2400" dirty="0" err="1">
                <a:cs typeface="Calibri" panose="020F0502020204030204" pitchFamily="34" charset="0"/>
              </a:rPr>
              <a:t>nghiêm</a:t>
            </a:r>
            <a:r>
              <a:rPr lang="en-GB" sz="2400" dirty="0">
                <a:cs typeface="Calibri" panose="020F0502020204030204" pitchFamily="34" charset="0"/>
              </a:rPr>
              <a:t> </a:t>
            </a:r>
            <a:r>
              <a:rPr lang="en-GB" sz="2400" dirty="0" err="1">
                <a:cs typeface="Calibri" panose="020F0502020204030204" pitchFamily="34" charset="0"/>
              </a:rPr>
              <a:t>chỉnh</a:t>
            </a:r>
            <a:r>
              <a:rPr lang="en-GB" sz="2400" dirty="0">
                <a:cs typeface="Calibri" panose="020F0502020204030204" pitchFamily="34" charset="0"/>
              </a:rPr>
              <a:t> </a:t>
            </a:r>
            <a:r>
              <a:rPr lang="en-GB" sz="2400" dirty="0" err="1">
                <a:cs typeface="Calibri" panose="020F0502020204030204" pitchFamily="34" charset="0"/>
              </a:rPr>
              <a:t>các</a:t>
            </a:r>
            <a:r>
              <a:rPr lang="en-GB" sz="2400" dirty="0">
                <a:cs typeface="Calibri" panose="020F0502020204030204" pitchFamily="34" charset="0"/>
              </a:rPr>
              <a:t> </a:t>
            </a:r>
            <a:r>
              <a:rPr lang="en-GB" sz="2400" dirty="0" err="1">
                <a:cs typeface="Calibri" panose="020F0502020204030204" pitchFamily="34" charset="0"/>
              </a:rPr>
              <a:t>quy</a:t>
            </a:r>
            <a:r>
              <a:rPr lang="en-GB" sz="2400" dirty="0">
                <a:cs typeface="Calibri" panose="020F0502020204030204" pitchFamily="34" charset="0"/>
              </a:rPr>
              <a:t> </a:t>
            </a:r>
            <a:r>
              <a:rPr lang="en-GB" sz="2400" dirty="0" err="1">
                <a:cs typeface="Calibri" panose="020F0502020204030204" pitchFamily="34" charset="0"/>
              </a:rPr>
              <a:t>định</a:t>
            </a:r>
            <a:r>
              <a:rPr lang="en-GB" sz="2400" dirty="0">
                <a:cs typeface="Calibri" panose="020F0502020204030204" pitchFamily="34" charset="0"/>
              </a:rPr>
              <a:t> </a:t>
            </a:r>
            <a:r>
              <a:rPr lang="en-GB" sz="2400" dirty="0" err="1">
                <a:cs typeface="Calibri" panose="020F0502020204030204" pitchFamily="34" charset="0"/>
              </a:rPr>
              <a:t>phòng</a:t>
            </a:r>
            <a:r>
              <a:rPr lang="en-GB" sz="2400" dirty="0">
                <a:cs typeface="Calibri" panose="020F0502020204030204" pitchFamily="34" charset="0"/>
              </a:rPr>
              <a:t> </a:t>
            </a:r>
            <a:r>
              <a:rPr lang="en-GB" sz="2400" dirty="0" err="1">
                <a:cs typeface="Calibri" panose="020F0502020204030204" pitchFamily="34" charset="0"/>
              </a:rPr>
              <a:t>chống</a:t>
            </a:r>
            <a:r>
              <a:rPr lang="en-GB" sz="2400" dirty="0">
                <a:cs typeface="Calibri" panose="020F0502020204030204" pitchFamily="34" charset="0"/>
              </a:rPr>
              <a:t> </a:t>
            </a:r>
            <a:r>
              <a:rPr lang="en-GB" sz="2400" dirty="0" err="1">
                <a:cs typeface="Calibri" panose="020F0502020204030204" pitchFamily="34" charset="0"/>
              </a:rPr>
              <a:t>lây</a:t>
            </a:r>
            <a:r>
              <a:rPr lang="en-GB" sz="2400" dirty="0">
                <a:cs typeface="Calibri" panose="020F0502020204030204" pitchFamily="34" charset="0"/>
              </a:rPr>
              <a:t> </a:t>
            </a:r>
            <a:r>
              <a:rPr lang="en-GB" sz="2400" dirty="0" err="1">
                <a:cs typeface="Calibri" panose="020F0502020204030204" pitchFamily="34" charset="0"/>
              </a:rPr>
              <a:t>nhiễm</a:t>
            </a:r>
            <a:r>
              <a:rPr lang="en-GB" sz="2400" dirty="0">
                <a:cs typeface="Calibri" panose="020F0502020204030204" pitchFamily="34" charset="0"/>
              </a:rPr>
              <a:t> </a:t>
            </a:r>
            <a:r>
              <a:rPr lang="en-GB" sz="2400" dirty="0" err="1">
                <a:cs typeface="Calibri" panose="020F0502020204030204" pitchFamily="34" charset="0"/>
              </a:rPr>
              <a:t>cho</a:t>
            </a:r>
            <a:r>
              <a:rPr lang="en-GB" sz="2400" dirty="0">
                <a:cs typeface="Calibri" panose="020F0502020204030204" pitchFamily="34" charset="0"/>
              </a:rPr>
              <a:t> </a:t>
            </a:r>
            <a:r>
              <a:rPr lang="en-GB" sz="2400" dirty="0" err="1">
                <a:cs typeface="Calibri" panose="020F0502020204030204" pitchFamily="34" charset="0"/>
              </a:rPr>
              <a:t>cán</a:t>
            </a:r>
            <a:r>
              <a:rPr lang="en-GB" sz="2400" dirty="0">
                <a:cs typeface="Calibri" panose="020F0502020204030204" pitchFamily="34" charset="0"/>
              </a:rPr>
              <a:t> </a:t>
            </a:r>
            <a:r>
              <a:rPr lang="en-GB" sz="2400" dirty="0" err="1">
                <a:cs typeface="Calibri" panose="020F0502020204030204" pitchFamily="34" charset="0"/>
              </a:rPr>
              <a:t>bộ</a:t>
            </a:r>
            <a:r>
              <a:rPr lang="en-GB" sz="2400" dirty="0">
                <a:cs typeface="Calibri" panose="020F0502020204030204" pitchFamily="34" charset="0"/>
              </a:rPr>
              <a:t> Y </a:t>
            </a:r>
            <a:r>
              <a:rPr lang="en-GB" sz="2400" dirty="0" err="1">
                <a:cs typeface="Calibri" panose="020F0502020204030204" pitchFamily="34" charset="0"/>
              </a:rPr>
              <a:t>tế</a:t>
            </a:r>
            <a:r>
              <a:rPr lang="en-GB" sz="2400" dirty="0">
                <a:cs typeface="Calibri" panose="020F0502020204030204" pitchFamily="34" charset="0"/>
              </a:rPr>
              <a:t> </a:t>
            </a:r>
            <a:r>
              <a:rPr lang="en-GB" sz="2400" dirty="0" err="1">
                <a:cs typeface="Calibri" panose="020F0502020204030204" pitchFamily="34" charset="0"/>
              </a:rPr>
              <a:t>theo</a:t>
            </a:r>
            <a:r>
              <a:rPr lang="en-GB" sz="2400" dirty="0">
                <a:cs typeface="Calibri" panose="020F0502020204030204" pitchFamily="34" charset="0"/>
              </a:rPr>
              <a:t> </a:t>
            </a:r>
            <a:r>
              <a:rPr lang="en-GB" sz="2400" dirty="0" err="1">
                <a:cs typeface="Calibri" panose="020F0502020204030204" pitchFamily="34" charset="0"/>
              </a:rPr>
              <a:t>quy</a:t>
            </a:r>
            <a:r>
              <a:rPr lang="en-GB" sz="2400" dirty="0">
                <a:cs typeface="Calibri" panose="020F0502020204030204" pitchFamily="34" charset="0"/>
              </a:rPr>
              <a:t> </a:t>
            </a:r>
            <a:r>
              <a:rPr lang="en-GB" sz="2400" dirty="0" err="1">
                <a:cs typeface="Calibri" panose="020F0502020204030204" pitchFamily="34" charset="0"/>
              </a:rPr>
              <a:t>định</a:t>
            </a:r>
            <a:r>
              <a:rPr lang="en-GB" sz="2400" dirty="0">
                <a:cs typeface="Calibri" panose="020F0502020204030204" pitchFamily="34" charset="0"/>
              </a:rPr>
              <a:t>.</a:t>
            </a:r>
            <a:endParaRPr lang="en-GB" sz="22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200" dirty="0">
              <a:latin typeface="+mj-lt"/>
            </a:endParaRPr>
          </a:p>
        </p:txBody>
      </p:sp>
    </p:spTree>
    <p:extLst>
      <p:ext uri="{BB962C8B-B14F-4D97-AF65-F5344CB8AC3E}">
        <p14:creationId xmlns:p14="http://schemas.microsoft.com/office/powerpoint/2010/main" val="1930736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11506200" cy="6553200"/>
          </a:xfrm>
        </p:spPr>
        <p:txBody>
          <a:bodyPr rtlCol="0">
            <a:noAutofit/>
          </a:bodyPr>
          <a:lstStyle/>
          <a:p>
            <a:pPr marL="0" indent="0" eaLnBrk="1" fontAlgn="auto" hangingPunct="1">
              <a:spcAft>
                <a:spcPts val="600"/>
              </a:spcAft>
              <a:buNone/>
              <a:defRPr/>
            </a:pPr>
            <a:r>
              <a:rPr lang="pt-BR" sz="2400" b="1" dirty="0">
                <a:latin typeface="+mj-lt"/>
              </a:rPr>
              <a:t>5. </a:t>
            </a:r>
            <a:r>
              <a:rPr lang="en-GB" sz="2400" b="1" dirty="0" err="1">
                <a:latin typeface="+mj-lt"/>
              </a:rPr>
              <a:t>Tổ</a:t>
            </a:r>
            <a:r>
              <a:rPr lang="en-GB" sz="2400" b="1" dirty="0">
                <a:latin typeface="+mj-lt"/>
              </a:rPr>
              <a:t> </a:t>
            </a:r>
            <a:r>
              <a:rPr lang="en-GB" sz="2400" b="1" dirty="0" err="1">
                <a:latin typeface="+mj-lt"/>
              </a:rPr>
              <a:t>chức</a:t>
            </a:r>
            <a:r>
              <a:rPr lang="en-GB" sz="2400" b="1" dirty="0">
                <a:latin typeface="+mj-lt"/>
              </a:rPr>
              <a:t> </a:t>
            </a:r>
            <a:r>
              <a:rPr lang="en-GB" sz="2400" b="1" dirty="0" err="1">
                <a:latin typeface="+mj-lt"/>
              </a:rPr>
              <a:t>thực</a:t>
            </a:r>
            <a:r>
              <a:rPr lang="en-GB" sz="2400" b="1" dirty="0">
                <a:latin typeface="+mj-lt"/>
              </a:rPr>
              <a:t> </a:t>
            </a:r>
            <a:r>
              <a:rPr lang="en-GB" sz="2400" b="1" dirty="0" err="1">
                <a:latin typeface="+mj-lt"/>
              </a:rPr>
              <a:t>hiện</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r>
              <a:rPr lang="en-GB" sz="2400" b="1" dirty="0">
                <a:latin typeface="+mj-lt"/>
              </a:rPr>
              <a:t> </a:t>
            </a:r>
            <a:endParaRPr lang="en-GB" sz="2400" b="1" dirty="0">
              <a:latin typeface="+mj-lt"/>
            </a:endParaRPr>
          </a:p>
          <a:p>
            <a:pPr marL="0" indent="0" eaLnBrk="1" fontAlgn="auto" hangingPunct="1">
              <a:spcAft>
                <a:spcPts val="600"/>
              </a:spcAft>
              <a:buNone/>
              <a:defRPr/>
            </a:pPr>
            <a:r>
              <a:rPr lang="en-GB" sz="2400" b="1" dirty="0"/>
              <a:t>5.1</a:t>
            </a:r>
            <a:r>
              <a:rPr lang="en-GB" sz="2400" b="1" dirty="0"/>
              <a:t>. </a:t>
            </a:r>
            <a:r>
              <a:rPr lang="en-GB" sz="2400" b="1" dirty="0" err="1"/>
              <a:t>Cán</a:t>
            </a:r>
            <a:r>
              <a:rPr lang="en-GB" sz="2400" b="1" dirty="0"/>
              <a:t> </a:t>
            </a:r>
            <a:r>
              <a:rPr lang="en-GB" sz="2400" b="1" dirty="0" err="1"/>
              <a:t>bộ</a:t>
            </a:r>
            <a:r>
              <a:rPr lang="en-GB" sz="2400" b="1" dirty="0"/>
              <a:t> Y </a:t>
            </a:r>
            <a:r>
              <a:rPr lang="en-GB" sz="2400" b="1" dirty="0" err="1"/>
              <a:t>tế</a:t>
            </a:r>
            <a:r>
              <a:rPr lang="en-GB" sz="2400" b="1" dirty="0"/>
              <a:t> (</a:t>
            </a:r>
            <a:r>
              <a:rPr lang="en-GB" sz="2400" b="1" dirty="0" err="1"/>
              <a:t>tiếp</a:t>
            </a:r>
            <a:r>
              <a:rPr lang="en-GB" sz="2400" b="1" dirty="0"/>
              <a:t>)</a:t>
            </a:r>
          </a:p>
          <a:p>
            <a:pPr marL="457200" indent="-457200" eaLnBrk="1" fontAlgn="auto" hangingPunct="1">
              <a:spcAft>
                <a:spcPts val="600"/>
              </a:spcAft>
              <a:buAutoNum type="alphaLcParenR" startAt="7"/>
              <a:defRPr/>
            </a:pPr>
            <a:r>
              <a:rPr lang="en-GB" sz="2400" dirty="0" err="1">
                <a:latin typeface="+mj-lt"/>
                <a:cs typeface="Calibri" panose="020F0502020204030204" pitchFamily="34" charset="0"/>
              </a:rPr>
              <a:t>Hướng</a:t>
            </a:r>
            <a:r>
              <a:rPr lang="en-GB" sz="2400" dirty="0">
                <a:latin typeface="+mj-lt"/>
                <a:cs typeface="Calibri" panose="020F0502020204030204" pitchFamily="34" charset="0"/>
              </a:rPr>
              <a:t> </a:t>
            </a:r>
            <a:r>
              <a:rPr lang="en-GB" sz="2400" dirty="0" err="1">
                <a:latin typeface="+mj-lt"/>
                <a:cs typeface="Calibri" panose="020F0502020204030204" pitchFamily="34" charset="0"/>
              </a:rPr>
              <a:t>dẫn</a:t>
            </a:r>
            <a:r>
              <a:rPr lang="en-GB" sz="2400" dirty="0">
                <a:latin typeface="+mj-lt"/>
                <a:cs typeface="Calibri" panose="020F0502020204030204" pitchFamily="34" charset="0"/>
              </a:rPr>
              <a:t> </a:t>
            </a:r>
            <a:r>
              <a:rPr lang="en-GB" sz="2400" dirty="0" err="1">
                <a:latin typeface="+mj-lt"/>
                <a:cs typeface="Calibri" panose="020F0502020204030204" pitchFamily="34" charset="0"/>
              </a:rPr>
              <a:t>người</a:t>
            </a:r>
            <a:r>
              <a:rPr lang="en-GB" sz="2400" dirty="0">
                <a:latin typeface="+mj-lt"/>
                <a:cs typeface="Calibri" panose="020F0502020204030204" pitchFamily="34" charset="0"/>
              </a:rPr>
              <a:t> đ</a:t>
            </a:r>
            <a:r>
              <a:rPr lang="vi-VN" sz="2400" dirty="0">
                <a:latin typeface="+mj-lt"/>
                <a:cs typeface="Calibri" panose="020F0502020204030204" pitchFamily="34" charset="0"/>
              </a:rPr>
              <a:t>ư</a:t>
            </a:r>
            <a:r>
              <a:rPr lang="en-GB" sz="2400" dirty="0" err="1">
                <a:latin typeface="+mj-lt"/>
                <a:cs typeface="Calibri" panose="020F0502020204030204" pitchFamily="34" charset="0"/>
              </a:rPr>
              <a:t>ợc</a:t>
            </a:r>
            <a:r>
              <a:rPr lang="en-GB" sz="2400" dirty="0">
                <a:latin typeface="+mj-lt"/>
                <a:cs typeface="Calibri" panose="020F0502020204030204" pitchFamily="34" charset="0"/>
              </a:rPr>
              <a:t> </a:t>
            </a:r>
            <a:r>
              <a:rPr lang="en-GB" sz="2400" dirty="0" err="1">
                <a:latin typeface="+mj-lt"/>
                <a:cs typeface="Calibri" panose="020F0502020204030204" pitchFamily="34" charset="0"/>
              </a:rPr>
              <a:t>cách</a:t>
            </a:r>
            <a:r>
              <a:rPr lang="en-GB" sz="2400" dirty="0">
                <a:latin typeface="+mj-lt"/>
                <a:cs typeface="Calibri" panose="020F0502020204030204" pitchFamily="34" charset="0"/>
              </a:rPr>
              <a:t> </a:t>
            </a:r>
            <a:r>
              <a:rPr lang="en-GB" sz="2400" dirty="0" err="1">
                <a:latin typeface="+mj-lt"/>
                <a:cs typeface="Calibri" panose="020F0502020204030204" pitchFamily="34" charset="0"/>
              </a:rPr>
              <a:t>ly</a:t>
            </a:r>
            <a:r>
              <a:rPr lang="en-GB" sz="2400" dirty="0">
                <a:latin typeface="+mj-lt"/>
                <a:cs typeface="Calibri" panose="020F0502020204030204" pitchFamily="34" charset="0"/>
              </a:rPr>
              <a:t> thu </a:t>
            </a:r>
            <a:r>
              <a:rPr lang="en-GB" sz="2400" dirty="0" err="1">
                <a:latin typeface="+mj-lt"/>
                <a:cs typeface="Calibri" panose="020F0502020204030204" pitchFamily="34" charset="0"/>
              </a:rPr>
              <a:t>gom</a:t>
            </a:r>
            <a:r>
              <a:rPr lang="en-GB" sz="2400" dirty="0">
                <a:latin typeface="+mj-lt"/>
                <a:cs typeface="Calibri" panose="020F0502020204030204" pitchFamily="34" charset="0"/>
              </a:rPr>
              <a:t> </a:t>
            </a:r>
            <a:r>
              <a:rPr lang="en-GB" sz="2400" dirty="0" err="1">
                <a:latin typeface="+mj-lt"/>
                <a:cs typeface="Calibri" panose="020F0502020204030204" pitchFamily="34" charset="0"/>
              </a:rPr>
              <a:t>riêng</a:t>
            </a:r>
            <a:r>
              <a:rPr lang="en-GB" sz="2400" dirty="0">
                <a:latin typeface="+mj-lt"/>
                <a:cs typeface="Calibri" panose="020F0502020204030204" pitchFamily="34" charset="0"/>
              </a:rPr>
              <a:t> </a:t>
            </a:r>
            <a:r>
              <a:rPr lang="en-GB" sz="2400" dirty="0" err="1">
                <a:latin typeface="+mj-lt"/>
                <a:cs typeface="Calibri" panose="020F0502020204030204" pitchFamily="34" charset="0"/>
              </a:rPr>
              <a:t>khẩu</a:t>
            </a:r>
            <a:r>
              <a:rPr lang="en-GB" sz="2400" dirty="0">
                <a:latin typeface="+mj-lt"/>
                <a:cs typeface="Calibri" panose="020F0502020204030204" pitchFamily="34" charset="0"/>
              </a:rPr>
              <a:t> </a:t>
            </a:r>
            <a:r>
              <a:rPr lang="en-GB" sz="2400" dirty="0" err="1">
                <a:latin typeface="+mj-lt"/>
                <a:cs typeface="Calibri" panose="020F0502020204030204" pitchFamily="34" charset="0"/>
              </a:rPr>
              <a:t>trang</a:t>
            </a:r>
            <a:r>
              <a:rPr lang="en-GB" sz="2400" dirty="0">
                <a:latin typeface="+mj-lt"/>
                <a:cs typeface="Calibri" panose="020F0502020204030204" pitchFamily="34" charset="0"/>
              </a:rPr>
              <a:t>, </a:t>
            </a:r>
            <a:r>
              <a:rPr lang="en-GB" sz="2400" dirty="0" err="1">
                <a:latin typeface="+mj-lt"/>
                <a:cs typeface="Calibri" panose="020F0502020204030204" pitchFamily="34" charset="0"/>
              </a:rPr>
              <a:t>khăn</a:t>
            </a:r>
            <a:r>
              <a:rPr lang="en-GB" sz="2400" dirty="0">
                <a:latin typeface="+mj-lt"/>
                <a:cs typeface="Calibri" panose="020F0502020204030204" pitchFamily="34" charset="0"/>
              </a:rPr>
              <a:t>, </a:t>
            </a:r>
            <a:r>
              <a:rPr lang="en-GB" sz="2400" dirty="0" err="1">
                <a:latin typeface="+mj-lt"/>
                <a:cs typeface="Calibri" panose="020F0502020204030204" pitchFamily="34" charset="0"/>
              </a:rPr>
              <a:t>giấy</a:t>
            </a:r>
            <a:r>
              <a:rPr lang="en-GB" sz="2400" dirty="0">
                <a:latin typeface="+mj-lt"/>
                <a:cs typeface="Calibri" panose="020F0502020204030204" pitchFamily="34" charset="0"/>
              </a:rPr>
              <a:t> </a:t>
            </a:r>
            <a:r>
              <a:rPr lang="en-GB" sz="2400" dirty="0" err="1">
                <a:latin typeface="+mj-lt"/>
                <a:cs typeface="Calibri" panose="020F0502020204030204" pitchFamily="34" charset="0"/>
              </a:rPr>
              <a:t>lau</a:t>
            </a:r>
            <a:r>
              <a:rPr lang="en-GB" sz="2400" dirty="0">
                <a:latin typeface="+mj-lt"/>
                <a:cs typeface="Calibri" panose="020F0502020204030204" pitchFamily="34" charset="0"/>
              </a:rPr>
              <a:t> </a:t>
            </a:r>
            <a:r>
              <a:rPr lang="en-GB" sz="2400" dirty="0" err="1">
                <a:latin typeface="+mj-lt"/>
                <a:cs typeface="Calibri" panose="020F0502020204030204" pitchFamily="34" charset="0"/>
              </a:rPr>
              <a:t>mũi</a:t>
            </a:r>
            <a:r>
              <a:rPr lang="en-GB" sz="2400" dirty="0">
                <a:latin typeface="+mj-lt"/>
                <a:cs typeface="Calibri" panose="020F0502020204030204" pitchFamily="34" charset="0"/>
              </a:rPr>
              <a:t> </a:t>
            </a:r>
            <a:r>
              <a:rPr lang="en-GB" sz="2400" dirty="0" err="1">
                <a:latin typeface="+mj-lt"/>
                <a:cs typeface="Calibri" panose="020F0502020204030204" pitchFamily="34" charset="0"/>
              </a:rPr>
              <a:t>miệng</a:t>
            </a:r>
            <a:r>
              <a:rPr lang="en-GB" sz="2400" dirty="0">
                <a:latin typeface="+mj-lt"/>
                <a:cs typeface="Calibri" panose="020F0502020204030204" pitchFamily="34" charset="0"/>
              </a:rPr>
              <a:t> </a:t>
            </a:r>
            <a:r>
              <a:rPr lang="en-GB" sz="2400" dirty="0" err="1">
                <a:latin typeface="+mj-lt"/>
                <a:cs typeface="Calibri" panose="020F0502020204030204" pitchFamily="34" charset="0"/>
              </a:rPr>
              <a:t>đã</a:t>
            </a:r>
            <a:r>
              <a:rPr lang="en-GB" sz="2400" dirty="0">
                <a:latin typeface="+mj-lt"/>
                <a:cs typeface="Calibri" panose="020F0502020204030204" pitchFamily="34" charset="0"/>
              </a:rPr>
              <a:t> qua </a:t>
            </a:r>
            <a:r>
              <a:rPr lang="en-GB" sz="2400" dirty="0" err="1">
                <a:latin typeface="+mj-lt"/>
                <a:cs typeface="Calibri" panose="020F0502020204030204" pitchFamily="34" charset="0"/>
              </a:rPr>
              <a:t>sử</a:t>
            </a:r>
            <a:r>
              <a:rPr lang="en-GB" sz="2400" dirty="0">
                <a:latin typeface="+mj-lt"/>
                <a:cs typeface="Calibri" panose="020F0502020204030204" pitchFamily="34" charset="0"/>
              </a:rPr>
              <a:t> </a:t>
            </a:r>
            <a:r>
              <a:rPr lang="en-GB" sz="2400" dirty="0" err="1">
                <a:latin typeface="+mj-lt"/>
                <a:cs typeface="Calibri" panose="020F0502020204030204" pitchFamily="34" charset="0"/>
              </a:rPr>
              <a:t>dụng</a:t>
            </a:r>
            <a:r>
              <a:rPr lang="en-GB" sz="2400" dirty="0">
                <a:latin typeface="+mj-lt"/>
                <a:cs typeface="Calibri" panose="020F0502020204030204" pitchFamily="34" charset="0"/>
              </a:rPr>
              <a:t> </a:t>
            </a:r>
            <a:r>
              <a:rPr lang="en-GB" sz="2400" dirty="0" err="1">
                <a:latin typeface="+mj-lt"/>
                <a:cs typeface="Calibri" panose="020F0502020204030204" pitchFamily="34" charset="0"/>
              </a:rPr>
              <a:t>vào</a:t>
            </a:r>
            <a:r>
              <a:rPr lang="en-GB" sz="2400" dirty="0">
                <a:latin typeface="+mj-lt"/>
                <a:cs typeface="Calibri" panose="020F0502020204030204" pitchFamily="34" charset="0"/>
              </a:rPr>
              <a:t> </a:t>
            </a:r>
            <a:r>
              <a:rPr lang="en-GB" sz="2400" dirty="0" err="1">
                <a:latin typeface="+mj-lt"/>
                <a:cs typeface="Calibri" panose="020F0502020204030204" pitchFamily="34" charset="0"/>
              </a:rPr>
              <a:t>túi</a:t>
            </a:r>
            <a:r>
              <a:rPr lang="en-GB" sz="2400" dirty="0">
                <a:latin typeface="+mj-lt"/>
                <a:cs typeface="Calibri" panose="020F0502020204030204" pitchFamily="34" charset="0"/>
              </a:rPr>
              <a:t> </a:t>
            </a:r>
            <a:r>
              <a:rPr lang="en-GB" sz="2400" dirty="0" err="1">
                <a:latin typeface="+mj-lt"/>
                <a:cs typeface="Calibri" panose="020F0502020204030204" pitchFamily="34" charset="0"/>
              </a:rPr>
              <a:t>đựng</a:t>
            </a:r>
            <a:r>
              <a:rPr lang="en-GB" sz="2400" dirty="0">
                <a:latin typeface="+mj-lt"/>
                <a:cs typeface="Calibri" panose="020F0502020204030204" pitchFamily="34" charset="0"/>
              </a:rPr>
              <a:t> </a:t>
            </a:r>
            <a:r>
              <a:rPr lang="en-GB" sz="2400" dirty="0" err="1">
                <a:latin typeface="+mj-lt"/>
                <a:cs typeface="Calibri" panose="020F0502020204030204" pitchFamily="34" charset="0"/>
              </a:rPr>
              <a:t>rác</a:t>
            </a:r>
            <a:r>
              <a:rPr lang="en-GB" sz="2400" dirty="0">
                <a:latin typeface="+mj-lt"/>
                <a:cs typeface="Calibri" panose="020F0502020204030204" pitchFamily="34" charset="0"/>
              </a:rPr>
              <a:t> </a:t>
            </a:r>
            <a:r>
              <a:rPr lang="en-GB" sz="2400" dirty="0" err="1">
                <a:latin typeface="+mj-lt"/>
                <a:cs typeface="Calibri" panose="020F0502020204030204" pitchFamily="34" charset="0"/>
              </a:rPr>
              <a:t>thải</a:t>
            </a:r>
            <a:r>
              <a:rPr lang="en-GB" sz="2400" dirty="0">
                <a:latin typeface="+mj-lt"/>
                <a:cs typeface="Calibri" panose="020F0502020204030204" pitchFamily="34" charset="0"/>
              </a:rPr>
              <a:t> </a:t>
            </a:r>
            <a:r>
              <a:rPr lang="en-GB" sz="2400" dirty="0" err="1">
                <a:latin typeface="+mj-lt"/>
                <a:cs typeface="Calibri" panose="020F0502020204030204" pitchFamily="34" charset="0"/>
              </a:rPr>
              <a:t>để</a:t>
            </a:r>
            <a:r>
              <a:rPr lang="en-GB" sz="2400" dirty="0">
                <a:latin typeface="+mj-lt"/>
                <a:cs typeface="Calibri" panose="020F0502020204030204" pitchFamily="34" charset="0"/>
              </a:rPr>
              <a:t> </a:t>
            </a:r>
            <a:r>
              <a:rPr lang="en-GB" sz="2400" dirty="0" err="1">
                <a:latin typeface="+mj-lt"/>
                <a:cs typeface="Calibri" panose="020F0502020204030204" pitchFamily="34" charset="0"/>
              </a:rPr>
              <a:t>gọn</a:t>
            </a:r>
            <a:r>
              <a:rPr lang="en-GB" sz="2400" dirty="0">
                <a:latin typeface="+mj-lt"/>
                <a:cs typeface="Calibri" panose="020F0502020204030204" pitchFamily="34" charset="0"/>
              </a:rPr>
              <a:t> </a:t>
            </a:r>
            <a:r>
              <a:rPr lang="en-GB" sz="2400" dirty="0" err="1">
                <a:latin typeface="+mj-lt"/>
                <a:cs typeface="Calibri" panose="020F0502020204030204" pitchFamily="34" charset="0"/>
              </a:rPr>
              <a:t>vào</a:t>
            </a:r>
            <a:r>
              <a:rPr lang="en-GB" sz="2400" dirty="0">
                <a:latin typeface="+mj-lt"/>
                <a:cs typeface="Calibri" panose="020F0502020204030204" pitchFamily="34" charset="0"/>
              </a:rPr>
              <a:t> </a:t>
            </a:r>
            <a:r>
              <a:rPr lang="en-GB" sz="2400" dirty="0" err="1">
                <a:latin typeface="+mj-lt"/>
                <a:cs typeface="Calibri" panose="020F0502020204030204" pitchFamily="34" charset="0"/>
              </a:rPr>
              <a:t>góc</a:t>
            </a:r>
            <a:r>
              <a:rPr lang="en-GB" sz="2400" dirty="0">
                <a:latin typeface="+mj-lt"/>
                <a:cs typeface="Calibri" panose="020F0502020204030204" pitchFamily="34" charset="0"/>
              </a:rPr>
              <a:t> </a:t>
            </a:r>
            <a:r>
              <a:rPr lang="en-GB" sz="2400" dirty="0" err="1">
                <a:latin typeface="+mj-lt"/>
                <a:cs typeface="Calibri" panose="020F0502020204030204" pitchFamily="34" charset="0"/>
              </a:rPr>
              <a:t>phòng</a:t>
            </a:r>
            <a:r>
              <a:rPr lang="en-GB" sz="2400" dirty="0">
                <a:latin typeface="+mj-lt"/>
                <a:cs typeface="Calibri" panose="020F0502020204030204" pitchFamily="34" charset="0"/>
              </a:rPr>
              <a:t>. </a:t>
            </a:r>
            <a:r>
              <a:rPr lang="en-GB" sz="2400" dirty="0" err="1">
                <a:latin typeface="+mj-lt"/>
                <a:cs typeface="Calibri" panose="020F0502020204030204" pitchFamily="34" charset="0"/>
              </a:rPr>
              <a:t>Nếu</a:t>
            </a:r>
            <a:r>
              <a:rPr lang="en-GB" sz="2400" dirty="0">
                <a:latin typeface="+mj-lt"/>
                <a:cs typeface="Calibri" panose="020F0502020204030204" pitchFamily="34" charset="0"/>
              </a:rPr>
              <a:t> ng</a:t>
            </a:r>
            <a:r>
              <a:rPr lang="vi-VN" sz="2400" dirty="0">
                <a:latin typeface="+mj-lt"/>
                <a:cs typeface="Calibri" panose="020F0502020204030204" pitchFamily="34" charset="0"/>
              </a:rPr>
              <a:t>ư</a:t>
            </a:r>
            <a:r>
              <a:rPr lang="en-GB" sz="2400" dirty="0" err="1">
                <a:latin typeface="+mj-lt"/>
                <a:cs typeface="Calibri" panose="020F0502020204030204" pitchFamily="34" charset="0"/>
              </a:rPr>
              <a:t>ời</a:t>
            </a:r>
            <a:r>
              <a:rPr lang="en-GB" sz="2400" dirty="0">
                <a:latin typeface="+mj-lt"/>
                <a:cs typeface="Calibri" panose="020F0502020204030204" pitchFamily="34" charset="0"/>
              </a:rPr>
              <a:t> </a:t>
            </a:r>
            <a:r>
              <a:rPr lang="en-GB" sz="2400" dirty="0" err="1">
                <a:latin typeface="+mj-lt"/>
                <a:cs typeface="Calibri" panose="020F0502020204030204" pitchFamily="34" charset="0"/>
              </a:rPr>
              <a:t>cách</a:t>
            </a:r>
            <a:r>
              <a:rPr lang="en-GB" sz="2400" dirty="0">
                <a:latin typeface="+mj-lt"/>
                <a:cs typeface="Calibri" panose="020F0502020204030204" pitchFamily="34" charset="0"/>
              </a:rPr>
              <a:t> </a:t>
            </a:r>
            <a:r>
              <a:rPr lang="en-GB" sz="2400" dirty="0" err="1">
                <a:latin typeface="+mj-lt"/>
                <a:cs typeface="Calibri" panose="020F0502020204030204" pitchFamily="34" charset="0"/>
              </a:rPr>
              <a:t>ly</a:t>
            </a:r>
            <a:r>
              <a:rPr lang="en-GB" sz="2400" dirty="0">
                <a:latin typeface="+mj-lt"/>
                <a:cs typeface="Calibri" panose="020F0502020204030204" pitchFamily="34" charset="0"/>
              </a:rPr>
              <a:t> </a:t>
            </a:r>
            <a:r>
              <a:rPr lang="en-GB" sz="2400" dirty="0" err="1">
                <a:latin typeface="+mj-lt"/>
                <a:cs typeface="Calibri" panose="020F0502020204030204" pitchFamily="34" charset="0"/>
              </a:rPr>
              <a:t>xuất</a:t>
            </a:r>
            <a:r>
              <a:rPr lang="en-GB" sz="2400" dirty="0">
                <a:latin typeface="+mj-lt"/>
                <a:cs typeface="Calibri" panose="020F0502020204030204" pitchFamily="34" charset="0"/>
              </a:rPr>
              <a:t> </a:t>
            </a:r>
            <a:r>
              <a:rPr lang="en-GB" sz="2400" dirty="0" err="1">
                <a:latin typeface="+mj-lt"/>
                <a:cs typeface="Calibri" panose="020F0502020204030204" pitchFamily="34" charset="0"/>
              </a:rPr>
              <a:t>hiện</a:t>
            </a:r>
            <a:r>
              <a:rPr lang="en-GB" sz="2400" dirty="0">
                <a:latin typeface="+mj-lt"/>
                <a:cs typeface="Calibri" panose="020F0502020204030204" pitchFamily="34" charset="0"/>
              </a:rPr>
              <a:t> </a:t>
            </a:r>
            <a:r>
              <a:rPr lang="en-GB" sz="2400" dirty="0" err="1">
                <a:latin typeface="+mj-lt"/>
                <a:cs typeface="Calibri" panose="020F0502020204030204" pitchFamily="34" charset="0"/>
              </a:rPr>
              <a:t>triệu</a:t>
            </a:r>
            <a:r>
              <a:rPr lang="en-GB" sz="2400" dirty="0">
                <a:latin typeface="+mj-lt"/>
                <a:cs typeface="Calibri" panose="020F0502020204030204" pitchFamily="34" charset="0"/>
              </a:rPr>
              <a:t> </a:t>
            </a:r>
            <a:r>
              <a:rPr lang="en-GB" sz="2400" dirty="0" err="1">
                <a:latin typeface="+mj-lt"/>
                <a:cs typeface="Calibri" panose="020F0502020204030204" pitchFamily="34" charset="0"/>
              </a:rPr>
              <a:t>chứng</a:t>
            </a:r>
            <a:r>
              <a:rPr lang="en-GB" sz="2400" dirty="0">
                <a:latin typeface="+mj-lt"/>
                <a:cs typeface="Calibri" panose="020F0502020204030204" pitchFamily="34" charset="0"/>
              </a:rPr>
              <a:t> </a:t>
            </a:r>
            <a:r>
              <a:rPr lang="en-GB" sz="2400" dirty="0" err="1">
                <a:latin typeface="+mj-lt"/>
                <a:cs typeface="Calibri" panose="020F0502020204030204" pitchFamily="34" charset="0"/>
              </a:rPr>
              <a:t>nghi</a:t>
            </a:r>
            <a:r>
              <a:rPr lang="en-GB" sz="2400" dirty="0">
                <a:latin typeface="+mj-lt"/>
                <a:cs typeface="Calibri" panose="020F0502020204030204" pitchFamily="34" charset="0"/>
              </a:rPr>
              <a:t> </a:t>
            </a:r>
            <a:r>
              <a:rPr lang="en-GB" sz="2400" dirty="0" err="1">
                <a:latin typeface="+mj-lt"/>
                <a:cs typeface="Calibri" panose="020F0502020204030204" pitchFamily="34" charset="0"/>
              </a:rPr>
              <a:t>ngờ</a:t>
            </a:r>
            <a:r>
              <a:rPr lang="en-GB" sz="2400" dirty="0">
                <a:latin typeface="+mj-lt"/>
                <a:cs typeface="Calibri" panose="020F0502020204030204" pitchFamily="34" charset="0"/>
              </a:rPr>
              <a:t> </a:t>
            </a:r>
            <a:r>
              <a:rPr lang="en-GB" sz="2400" dirty="0" err="1">
                <a:latin typeface="+mj-lt"/>
                <a:cs typeface="Calibri" panose="020F0502020204030204" pitchFamily="34" charset="0"/>
              </a:rPr>
              <a:t>mắc</a:t>
            </a:r>
            <a:r>
              <a:rPr lang="en-GB" sz="2400" dirty="0">
                <a:latin typeface="+mj-lt"/>
                <a:cs typeface="Calibri" panose="020F0502020204030204" pitchFamily="34" charset="0"/>
              </a:rPr>
              <a:t> </a:t>
            </a:r>
            <a:r>
              <a:rPr lang="en-GB" sz="2400" dirty="0" err="1">
                <a:latin typeface="+mj-lt"/>
                <a:cs typeface="Calibri" panose="020F0502020204030204" pitchFamily="34" charset="0"/>
              </a:rPr>
              <a:t>bệnh</a:t>
            </a:r>
            <a:r>
              <a:rPr lang="en-GB" sz="2400" dirty="0">
                <a:latin typeface="+mj-lt"/>
                <a:cs typeface="Calibri" panose="020F0502020204030204" pitchFamily="34" charset="0"/>
              </a:rPr>
              <a:t> </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xử</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lý</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như</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chất</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thải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lây</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nhiễm</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Nếu</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loại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trừ</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không</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mắc</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bệnh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xử</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lý</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như</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rác</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thải</a:t>
            </a:r>
            <a:r>
              <a:rPr lang="en-GB" sz="2400" dirty="0">
                <a:latin typeface="+mj-lt"/>
                <a:cs typeface="Calibri" panose="020F0502020204030204" pitchFamily="34" charset="0"/>
                <a:sym typeface="Wingdings" panose="05000000000000000000" pitchFamily="2" charset="2"/>
              </a:rPr>
              <a:t> thông th</a:t>
            </a:r>
            <a:r>
              <a:rPr lang="vi-VN" sz="2400" dirty="0">
                <a:latin typeface="+mj-lt"/>
                <a:cs typeface="Calibri" panose="020F0502020204030204" pitchFamily="34" charset="0"/>
                <a:sym typeface="Wingdings" panose="05000000000000000000" pitchFamily="2" charset="2"/>
              </a:rPr>
              <a:t>ư</a:t>
            </a:r>
            <a:r>
              <a:rPr lang="en-GB" sz="2400" dirty="0" err="1">
                <a:latin typeface="+mj-lt"/>
                <a:cs typeface="Calibri" panose="020F0502020204030204" pitchFamily="34" charset="0"/>
                <a:sym typeface="Wingdings" panose="05000000000000000000" pitchFamily="2" charset="2"/>
              </a:rPr>
              <a:t>ờng</a:t>
            </a:r>
            <a:r>
              <a:rPr lang="en-GB" sz="2400" dirty="0">
                <a:latin typeface="+mj-lt"/>
                <a:cs typeface="Calibri" panose="020F0502020204030204" pitchFamily="34" charset="0"/>
                <a:sym typeface="Wingdings" panose="05000000000000000000" pitchFamily="2" charset="2"/>
              </a:rPr>
              <a:t>.</a:t>
            </a:r>
          </a:p>
          <a:p>
            <a:pPr marL="457200" indent="-457200" eaLnBrk="1" fontAlgn="auto" hangingPunct="1">
              <a:spcAft>
                <a:spcPts val="600"/>
              </a:spcAft>
              <a:buAutoNum type="alphaLcParenR" startAt="7"/>
              <a:defRPr/>
            </a:pPr>
            <a:r>
              <a:rPr lang="en-GB" sz="2400" dirty="0" err="1">
                <a:latin typeface="+mj-lt"/>
                <a:cs typeface="Calibri" panose="020F0502020204030204" pitchFamily="34" charset="0"/>
                <a:sym typeface="Wingdings" panose="05000000000000000000" pitchFamily="2" charset="2"/>
              </a:rPr>
              <a:t>Hướng</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dẫn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và</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phát</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tờ</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rơi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khuyến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cáo</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phòng</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bệnh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cho</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gia</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đình</a:t>
            </a:r>
            <a:r>
              <a:rPr lang="en-GB" sz="2400" dirty="0">
                <a:latin typeface="+mj-lt"/>
                <a:cs typeface="Calibri" panose="020F0502020204030204" pitchFamily="34" charset="0"/>
                <a:sym typeface="Wingdings" panose="05000000000000000000" pitchFamily="2" charset="2"/>
              </a:rPr>
              <a:t>, ng</a:t>
            </a:r>
            <a:r>
              <a:rPr lang="vi-VN" sz="2400" dirty="0">
                <a:latin typeface="+mj-lt"/>
                <a:cs typeface="Calibri" panose="020F0502020204030204" pitchFamily="34" charset="0"/>
                <a:sym typeface="Wingdings" panose="05000000000000000000" pitchFamily="2" charset="2"/>
              </a:rPr>
              <a:t>ư</a:t>
            </a:r>
            <a:r>
              <a:rPr lang="en-GB" sz="2400" dirty="0" err="1">
                <a:latin typeface="+mj-lt"/>
                <a:cs typeface="Calibri" panose="020F0502020204030204" pitchFamily="34" charset="0"/>
                <a:sym typeface="Wingdings" panose="05000000000000000000" pitchFamily="2" charset="2"/>
              </a:rPr>
              <a:t>ời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quản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lý</a:t>
            </a:r>
            <a:r>
              <a:rPr lang="en-GB" sz="2400" dirty="0">
                <a:latin typeface="+mj-lt"/>
                <a:cs typeface="Calibri" panose="020F0502020204030204" pitchFamily="34" charset="0"/>
                <a:sym typeface="Wingdings" panose="05000000000000000000" pitchFamily="2" charset="2"/>
              </a:rPr>
              <a:t> n</a:t>
            </a:r>
            <a:r>
              <a:rPr lang="vi-VN" sz="2400" dirty="0">
                <a:latin typeface="+mj-lt"/>
                <a:cs typeface="Calibri" panose="020F0502020204030204" pitchFamily="34" charset="0"/>
                <a:sym typeface="Wingdings" panose="05000000000000000000" pitchFamily="2" charset="2"/>
              </a:rPr>
              <a:t>ơ</a:t>
            </a:r>
            <a:r>
              <a:rPr lang="en-GB" sz="2400" dirty="0" err="1">
                <a:latin typeface="+mj-lt"/>
                <a:cs typeface="Calibri" panose="020F0502020204030204" pitchFamily="34" charset="0"/>
                <a:sym typeface="Wingdings" panose="05000000000000000000" pitchFamily="2" charset="2"/>
              </a:rPr>
              <a:t>i</a:t>
            </a:r>
            <a:r>
              <a:rPr lang="en-GB" sz="2400" dirty="0">
                <a:latin typeface="+mj-lt"/>
                <a:cs typeface="Calibri" panose="020F0502020204030204" pitchFamily="34" charset="0"/>
                <a:sym typeface="Wingdings" panose="05000000000000000000" pitchFamily="2" charset="2"/>
              </a:rPr>
              <a:t> l</a:t>
            </a:r>
            <a:r>
              <a:rPr lang="vi-VN" sz="2400" dirty="0">
                <a:latin typeface="+mj-lt"/>
                <a:cs typeface="Calibri" panose="020F0502020204030204" pitchFamily="34" charset="0"/>
                <a:sym typeface="Wingdings" panose="05000000000000000000" pitchFamily="2" charset="2"/>
              </a:rPr>
              <a:t>ư</a:t>
            </a:r>
            <a:r>
              <a:rPr lang="en-GB" sz="2400" dirty="0">
                <a:latin typeface="+mj-lt"/>
                <a:cs typeface="Calibri" panose="020F0502020204030204" pitchFamily="34" charset="0"/>
                <a:sym typeface="Wingdings" panose="05000000000000000000" pitchFamily="2" charset="2"/>
              </a:rPr>
              <a:t>u </a:t>
            </a:r>
            <a:r>
              <a:rPr lang="en-GB" sz="2400" dirty="0" err="1">
                <a:latin typeface="+mj-lt"/>
                <a:cs typeface="Calibri" panose="020F0502020204030204" pitchFamily="34" charset="0"/>
                <a:sym typeface="Wingdings" panose="05000000000000000000" pitchFamily="2" charset="2"/>
              </a:rPr>
              <a:t>trú</a:t>
            </a:r>
            <a:r>
              <a:rPr lang="en-GB" sz="2400" dirty="0">
                <a:latin typeface="+mj-lt"/>
                <a:cs typeface="Calibri" panose="020F0502020204030204" pitchFamily="34" charset="0"/>
                <a:sym typeface="Wingdings" panose="05000000000000000000" pitchFamily="2" charset="2"/>
              </a:rPr>
              <a:t>.</a:t>
            </a:r>
          </a:p>
          <a:p>
            <a:pPr marL="457200" indent="-457200" eaLnBrk="1" fontAlgn="auto" hangingPunct="1">
              <a:spcAft>
                <a:spcPts val="600"/>
              </a:spcAft>
              <a:buAutoNum type="alphaLcParenR" startAt="7"/>
              <a:defRPr/>
            </a:pPr>
            <a:r>
              <a:rPr lang="en-GB" sz="2400" dirty="0" err="1">
                <a:latin typeface="+mj-lt"/>
                <a:cs typeface="Calibri" panose="020F0502020204030204" pitchFamily="34" charset="0"/>
                <a:sym typeface="Wingdings" panose="05000000000000000000" pitchFamily="2" charset="2"/>
              </a:rPr>
              <a:t>Báo</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cáo</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ngay</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cho</a:t>
            </a:r>
            <a:r>
              <a:rPr lang="en-GB" sz="2400" dirty="0">
                <a:latin typeface="+mj-lt"/>
                <a:cs typeface="Calibri" panose="020F0502020204030204" pitchFamily="34" charset="0"/>
                <a:sym typeface="Wingdings" panose="05000000000000000000" pitchFamily="2" charset="2"/>
              </a:rPr>
              <a:t> y </a:t>
            </a:r>
            <a:r>
              <a:rPr lang="en-GB" sz="2400" dirty="0" err="1">
                <a:latin typeface="+mj-lt"/>
                <a:cs typeface="Calibri" panose="020F0502020204030204" pitchFamily="34" charset="0"/>
                <a:sym typeface="Wingdings" panose="05000000000000000000" pitchFamily="2" charset="2"/>
              </a:rPr>
              <a:t>tế</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tuyến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trên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và</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chính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quyền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địa</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ph</a:t>
            </a:r>
            <a:r>
              <a:rPr lang="vi-VN" sz="2400" dirty="0">
                <a:latin typeface="+mj-lt"/>
                <a:cs typeface="Calibri" panose="020F0502020204030204" pitchFamily="34" charset="0"/>
                <a:sym typeface="Wingdings" panose="05000000000000000000" pitchFamily="2" charset="2"/>
              </a:rPr>
              <a:t>ư</a:t>
            </a:r>
            <a:r>
              <a:rPr lang="en-GB" sz="2400" dirty="0" err="1">
                <a:latin typeface="+mj-lt"/>
                <a:cs typeface="Calibri" panose="020F0502020204030204" pitchFamily="34" charset="0"/>
                <a:sym typeface="Wingdings" panose="05000000000000000000" pitchFamily="2" charset="2"/>
              </a:rPr>
              <a:t>ơng</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phối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hợp</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vận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chuyển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bệnh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nhân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nếu</a:t>
            </a:r>
            <a:r>
              <a:rPr lang="en-GB" sz="2400" dirty="0">
                <a:latin typeface="+mj-lt"/>
                <a:cs typeface="Calibri" panose="020F0502020204030204" pitchFamily="34" charset="0"/>
                <a:sym typeface="Wingdings" panose="05000000000000000000" pitchFamily="2" charset="2"/>
              </a:rPr>
              <a:t> ng</a:t>
            </a:r>
            <a:r>
              <a:rPr lang="vi-VN" sz="2400" dirty="0">
                <a:latin typeface="+mj-lt"/>
                <a:cs typeface="Calibri" panose="020F0502020204030204" pitchFamily="34" charset="0"/>
                <a:sym typeface="Wingdings" panose="05000000000000000000" pitchFamily="2" charset="2"/>
              </a:rPr>
              <a:t>ư</a:t>
            </a:r>
            <a:r>
              <a:rPr lang="en-GB" sz="2400" dirty="0" err="1">
                <a:latin typeface="+mj-lt"/>
                <a:cs typeface="Calibri" panose="020F0502020204030204" pitchFamily="34" charset="0"/>
                <a:sym typeface="Wingdings" panose="05000000000000000000" pitchFamily="2" charset="2"/>
              </a:rPr>
              <a:t>ời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cách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ly</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có</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biểu</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hiện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mắc</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bệnh</a:t>
            </a:r>
            <a:r>
              <a:rPr lang="en-GB" sz="2400" dirty="0">
                <a:latin typeface="+mj-lt"/>
                <a:cs typeface="Calibri" panose="020F0502020204030204" pitchFamily="34" charset="0"/>
                <a:sym typeface="Wingdings" panose="05000000000000000000" pitchFamily="2" charset="2"/>
              </a:rPr>
              <a:t>.</a:t>
            </a:r>
          </a:p>
          <a:p>
            <a:pPr marL="457200" indent="-457200" eaLnBrk="1" fontAlgn="auto" hangingPunct="1">
              <a:spcAft>
                <a:spcPts val="600"/>
              </a:spcAft>
              <a:buAutoNum type="alphaLcParenR" startAt="11"/>
              <a:defRPr/>
            </a:pPr>
            <a:r>
              <a:rPr lang="en-GB" sz="2400" dirty="0" err="1">
                <a:solidFill>
                  <a:srgbClr val="FF0000"/>
                </a:solidFill>
                <a:latin typeface="+mj-lt"/>
                <a:cs typeface="Calibri" panose="020F0502020204030204" pitchFamily="34" charset="0"/>
                <a:sym typeface="Wingdings" panose="05000000000000000000" pitchFamily="2" charset="2"/>
              </a:rPr>
              <a:t>Ứng</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xử</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tận</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tình</a:t>
            </a:r>
            <a:r>
              <a:rPr lang="en-GB" sz="2400" dirty="0">
                <a:solidFill>
                  <a:srgbClr val="FF0000"/>
                </a:solidFill>
                <a:latin typeface="+mj-lt"/>
                <a:cs typeface="Calibri" panose="020F0502020204030204" pitchFamily="34" charset="0"/>
                <a:sym typeface="Wingdings" panose="05000000000000000000" pitchFamily="2" charset="2"/>
              </a:rPr>
              <a:t>, chia </a:t>
            </a:r>
            <a:r>
              <a:rPr lang="en-GB" sz="2400" dirty="0" err="1">
                <a:solidFill>
                  <a:srgbClr val="FF0000"/>
                </a:solidFill>
                <a:latin typeface="+mj-lt"/>
                <a:cs typeface="Calibri" panose="020F0502020204030204" pitchFamily="34" charset="0"/>
                <a:sym typeface="Wingdings" panose="05000000000000000000" pitchFamily="2" charset="2"/>
              </a:rPr>
              <a:t>sẻ</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động</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viên</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và</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giúp</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đỡ</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người</a:t>
            </a:r>
            <a:r>
              <a:rPr lang="en-GB" sz="2400" dirty="0">
                <a:solidFill>
                  <a:srgbClr val="FF0000"/>
                </a:solidFill>
                <a:latin typeface="+mj-lt"/>
                <a:cs typeface="Calibri" panose="020F0502020204030204" pitchFamily="34" charset="0"/>
                <a:sym typeface="Wingdings" panose="05000000000000000000" pitchFamily="2" charset="2"/>
              </a:rPr>
              <a:t> đ</a:t>
            </a:r>
            <a:r>
              <a:rPr lang="vi-VN" sz="2400" dirty="0">
                <a:solidFill>
                  <a:srgbClr val="FF0000"/>
                </a:solidFill>
                <a:latin typeface="+mj-lt"/>
                <a:cs typeface="Calibri" panose="020F0502020204030204" pitchFamily="34" charset="0"/>
                <a:sym typeface="Wingdings" panose="05000000000000000000" pitchFamily="2" charset="2"/>
              </a:rPr>
              <a:t>ư</a:t>
            </a:r>
            <a:r>
              <a:rPr lang="en-GB" sz="2400" dirty="0" err="1">
                <a:solidFill>
                  <a:srgbClr val="FF0000"/>
                </a:solidFill>
                <a:latin typeface="+mj-lt"/>
                <a:cs typeface="Calibri" panose="020F0502020204030204" pitchFamily="34" charset="0"/>
                <a:sym typeface="Wingdings" panose="05000000000000000000" pitchFamily="2" charset="2"/>
              </a:rPr>
              <a:t>ợc</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cách</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ly</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khi</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thực</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hiện</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nhiệm</a:t>
            </a:r>
            <a:r>
              <a:rPr lang="en-GB" sz="2400" dirty="0">
                <a:solidFill>
                  <a:srgbClr val="FF0000"/>
                </a:solidFill>
                <a:latin typeface="+mj-lt"/>
                <a:cs typeface="Calibri" panose="020F0502020204030204" pitchFamily="34" charset="0"/>
                <a:sym typeface="Wingdings" panose="05000000000000000000" pitchFamily="2" charset="2"/>
              </a:rPr>
              <a:t> </a:t>
            </a:r>
            <a:r>
              <a:rPr lang="en-GB" sz="2400" dirty="0" err="1">
                <a:solidFill>
                  <a:srgbClr val="FF0000"/>
                </a:solidFill>
                <a:latin typeface="+mj-lt"/>
                <a:cs typeface="Calibri" panose="020F0502020204030204" pitchFamily="34" charset="0"/>
                <a:sym typeface="Wingdings" panose="05000000000000000000" pitchFamily="2" charset="2"/>
              </a:rPr>
              <a:t>vụ</a:t>
            </a:r>
            <a:r>
              <a:rPr lang="en-GB" sz="2400" dirty="0">
                <a:solidFill>
                  <a:srgbClr val="FF0000"/>
                </a:solidFill>
                <a:latin typeface="+mj-lt"/>
                <a:cs typeface="Calibri" panose="020F0502020204030204" pitchFamily="34" charset="0"/>
                <a:sym typeface="Wingdings" panose="05000000000000000000" pitchFamily="2" charset="2"/>
              </a:rPr>
              <a:t>.</a:t>
            </a:r>
          </a:p>
          <a:p>
            <a:pPr marL="457200" indent="-457200" eaLnBrk="1" fontAlgn="auto" hangingPunct="1">
              <a:spcAft>
                <a:spcPts val="600"/>
              </a:spcAft>
              <a:buAutoNum type="alphaLcParenR" startAt="11"/>
              <a:defRPr/>
            </a:pPr>
            <a:r>
              <a:rPr lang="en-GB" sz="2400" dirty="0" err="1">
                <a:latin typeface="+mj-lt"/>
                <a:cs typeface="Calibri" panose="020F0502020204030204" pitchFamily="34" charset="0"/>
                <a:sym typeface="Wingdings" panose="05000000000000000000" pitchFamily="2" charset="2"/>
              </a:rPr>
              <a:t>Báo</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cáo</a:t>
            </a:r>
            <a:r>
              <a:rPr lang="en-GB" sz="2400" dirty="0">
                <a:latin typeface="+mj-lt"/>
                <a:cs typeface="Calibri" panose="020F0502020204030204" pitchFamily="34" charset="0"/>
                <a:sym typeface="Wingdings" panose="05000000000000000000" pitchFamily="2" charset="2"/>
              </a:rPr>
              <a:t> kết </a:t>
            </a:r>
            <a:r>
              <a:rPr lang="en-GB" sz="2400" dirty="0" err="1">
                <a:latin typeface="+mj-lt"/>
                <a:cs typeface="Calibri" panose="020F0502020204030204" pitchFamily="34" charset="0"/>
                <a:sym typeface="Wingdings" panose="05000000000000000000" pitchFamily="2" charset="2"/>
              </a:rPr>
              <a:t>quả</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cuối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cùng</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cho</a:t>
            </a:r>
            <a:r>
              <a:rPr lang="en-GB" sz="2400" dirty="0">
                <a:latin typeface="+mj-lt"/>
                <a:cs typeface="Calibri" panose="020F0502020204030204" pitchFamily="34" charset="0"/>
                <a:sym typeface="Wingdings" panose="05000000000000000000" pitchFamily="2" charset="2"/>
              </a:rPr>
              <a:t> y </a:t>
            </a:r>
            <a:r>
              <a:rPr lang="en-GB" sz="2400" dirty="0" err="1">
                <a:latin typeface="+mj-lt"/>
                <a:cs typeface="Calibri" panose="020F0502020204030204" pitchFamily="34" charset="0"/>
                <a:sym typeface="Wingdings" panose="05000000000000000000" pitchFamily="2" charset="2"/>
              </a:rPr>
              <a:t>tế</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tuyến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huyện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và</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chính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quyền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sau</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khi</a:t>
            </a:r>
            <a:r>
              <a:rPr lang="en-GB" sz="2400" dirty="0">
                <a:latin typeface="+mj-lt"/>
                <a:cs typeface="Calibri" panose="020F0502020204030204" pitchFamily="34" charset="0"/>
                <a:sym typeface="Wingdings" panose="05000000000000000000" pitchFamily="2" charset="2"/>
              </a:rPr>
              <a:t> kết </a:t>
            </a:r>
            <a:r>
              <a:rPr lang="en-GB" sz="2400" dirty="0" err="1">
                <a:latin typeface="+mj-lt"/>
                <a:cs typeface="Calibri" panose="020F0502020204030204" pitchFamily="34" charset="0"/>
                <a:sym typeface="Wingdings" panose="05000000000000000000" pitchFamily="2" charset="2"/>
              </a:rPr>
              <a:t>thúc</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thời</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gian</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cách</a:t>
            </a:r>
            <a:r>
              <a:rPr lang="en-GB" sz="2400" dirty="0">
                <a:latin typeface="+mj-lt"/>
                <a:cs typeface="Calibri" panose="020F0502020204030204" pitchFamily="34" charset="0"/>
                <a:sym typeface="Wingdings" panose="05000000000000000000" pitchFamily="2" charset="2"/>
              </a:rPr>
              <a:t> </a:t>
            </a:r>
            <a:r>
              <a:rPr lang="en-GB" sz="2400" dirty="0" err="1">
                <a:latin typeface="+mj-lt"/>
                <a:cs typeface="Calibri" panose="020F0502020204030204" pitchFamily="34" charset="0"/>
                <a:sym typeface="Wingdings" panose="05000000000000000000" pitchFamily="2" charset="2"/>
              </a:rPr>
              <a:t>ly</a:t>
            </a:r>
            <a:endParaRPr lang="en-GB" sz="2400" dirty="0">
              <a:latin typeface="+mj-lt"/>
              <a:cs typeface="Calibri" panose="020F0502020204030204" pitchFamily="34" charset="0"/>
              <a:sym typeface="Wingdings" panose="05000000000000000000" pitchFamily="2" charset="2"/>
            </a:endParaRPr>
          </a:p>
          <a:p>
            <a:pPr marL="457200" indent="-457200" eaLnBrk="1" fontAlgn="auto" hangingPunct="1">
              <a:spcAft>
                <a:spcPts val="600"/>
              </a:spcAft>
              <a:buAutoNum type="alphaLcParenR" startAt="7"/>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3689570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11734800" cy="6553200"/>
          </a:xfrm>
        </p:spPr>
        <p:txBody>
          <a:bodyPr rtlCol="0">
            <a:noAutofit/>
          </a:bodyPr>
          <a:lstStyle/>
          <a:p>
            <a:pPr marL="0" indent="0" eaLnBrk="1" fontAlgn="auto" hangingPunct="1">
              <a:spcAft>
                <a:spcPts val="600"/>
              </a:spcAft>
              <a:buNone/>
              <a:defRPr/>
            </a:pPr>
            <a:r>
              <a:rPr lang="pt-BR" sz="2400" b="1" dirty="0">
                <a:latin typeface="+mj-lt"/>
              </a:rPr>
              <a:t>5. </a:t>
            </a:r>
            <a:r>
              <a:rPr lang="en-GB" sz="2400" b="1" dirty="0" err="1">
                <a:latin typeface="+mj-lt"/>
              </a:rPr>
              <a:t>Tổ</a:t>
            </a:r>
            <a:r>
              <a:rPr lang="en-GB" sz="2400" b="1" dirty="0">
                <a:latin typeface="+mj-lt"/>
              </a:rPr>
              <a:t> </a:t>
            </a:r>
            <a:r>
              <a:rPr lang="en-GB" sz="2400" b="1" dirty="0" err="1">
                <a:latin typeface="+mj-lt"/>
              </a:rPr>
              <a:t>chức</a:t>
            </a:r>
            <a:r>
              <a:rPr lang="en-GB" sz="2400" b="1" dirty="0">
                <a:latin typeface="+mj-lt"/>
              </a:rPr>
              <a:t> </a:t>
            </a:r>
            <a:r>
              <a:rPr lang="en-GB" sz="2400" b="1" dirty="0" err="1">
                <a:latin typeface="+mj-lt"/>
              </a:rPr>
              <a:t>thực</a:t>
            </a:r>
            <a:r>
              <a:rPr lang="en-GB" sz="2400" b="1" dirty="0">
                <a:latin typeface="+mj-lt"/>
              </a:rPr>
              <a:t> </a:t>
            </a:r>
            <a:r>
              <a:rPr lang="en-GB" sz="2400" b="1" dirty="0" err="1">
                <a:latin typeface="+mj-lt"/>
              </a:rPr>
              <a:t>hiện</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r>
              <a:rPr lang="en-GB" sz="2400" b="1" dirty="0">
                <a:latin typeface="+mj-lt"/>
              </a:rPr>
              <a:t> </a:t>
            </a:r>
            <a:endParaRPr lang="en-GB" sz="2400" b="1" dirty="0">
              <a:latin typeface="+mj-lt"/>
            </a:endParaRPr>
          </a:p>
          <a:p>
            <a:pPr marL="0" indent="0" eaLnBrk="1" fontAlgn="auto" hangingPunct="1">
              <a:spcAft>
                <a:spcPts val="600"/>
              </a:spcAft>
              <a:buNone/>
              <a:defRPr/>
            </a:pPr>
            <a:r>
              <a:rPr lang="en-GB" sz="2400" b="1" dirty="0"/>
              <a:t>5.2</a:t>
            </a:r>
            <a:r>
              <a:rPr lang="en-GB" sz="2400" b="1" dirty="0"/>
              <a:t>. Ng</a:t>
            </a:r>
            <a:r>
              <a:rPr lang="vi-VN" sz="2400" b="1" dirty="0"/>
              <a:t>ư</a:t>
            </a:r>
            <a:r>
              <a:rPr lang="en-GB" sz="2400" b="1" dirty="0" err="1"/>
              <a:t>ời</a:t>
            </a:r>
            <a:r>
              <a:rPr lang="en-GB" sz="2400" b="1" dirty="0"/>
              <a:t> được </a:t>
            </a:r>
            <a:r>
              <a:rPr lang="en-GB" sz="2400" b="1" dirty="0" err="1"/>
              <a:t>cách</a:t>
            </a:r>
            <a:r>
              <a:rPr lang="en-GB" sz="2400" b="1" dirty="0"/>
              <a:t> </a:t>
            </a:r>
            <a:r>
              <a:rPr lang="en-GB" sz="2400" b="1" dirty="0" err="1"/>
              <a:t>ly</a:t>
            </a:r>
            <a:endParaRPr lang="en-GB" sz="2400" b="1" dirty="0"/>
          </a:p>
          <a:p>
            <a:pPr marL="457200" indent="-457200" eaLnBrk="1" fontAlgn="auto" hangingPunct="1">
              <a:spcAft>
                <a:spcPts val="600"/>
              </a:spcAft>
              <a:buAutoNum type="alphaLcParenR"/>
              <a:defRPr/>
            </a:pPr>
            <a:r>
              <a:rPr lang="en-GB" sz="2400" dirty="0" err="1">
                <a:latin typeface="Calibri" panose="020F0502020204030204" pitchFamily="34" charset="0"/>
                <a:cs typeface="Calibri" panose="020F0502020204030204" pitchFamily="34" charset="0"/>
              </a:rPr>
              <a:t>Chấp</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hành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việc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tự</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cách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ly</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tại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nhà</a:t>
            </a:r>
            <a:r>
              <a:rPr lang="en-GB" sz="2400" dirty="0">
                <a:latin typeface="Calibri" panose="020F0502020204030204" pitchFamily="34" charset="0"/>
                <a:cs typeface="Calibri" panose="020F0502020204030204" pitchFamily="34" charset="0"/>
              </a:rPr>
              <a:t>, n</a:t>
            </a:r>
            <a:r>
              <a:rPr lang="vi-VN" sz="2400" dirty="0">
                <a:latin typeface="Calibri" panose="020F0502020204030204" pitchFamily="34" charset="0"/>
                <a:cs typeface="Calibri" panose="020F0502020204030204" pitchFamily="34" charset="0"/>
              </a:rPr>
              <a:t>ơ</a:t>
            </a:r>
            <a:r>
              <a:rPr lang="en-GB" sz="2400" dirty="0" err="1">
                <a:latin typeface="Calibri" panose="020F0502020204030204" pitchFamily="34" charset="0"/>
                <a:cs typeface="Calibri" panose="020F0502020204030204" pitchFamily="34" charset="0"/>
              </a:rPr>
              <a:t>i</a:t>
            </a:r>
            <a:r>
              <a:rPr lang="en-GB" sz="2400" dirty="0">
                <a:latin typeface="Calibri" panose="020F0502020204030204" pitchFamily="34" charset="0"/>
                <a:cs typeface="Calibri" panose="020F0502020204030204" pitchFamily="34" charset="0"/>
              </a:rPr>
              <a:t> l</a:t>
            </a:r>
            <a:r>
              <a:rPr lang="vi-VN" sz="2400" dirty="0">
                <a:latin typeface="Calibri" panose="020F0502020204030204" pitchFamily="34" charset="0"/>
                <a:cs typeface="Calibri" panose="020F0502020204030204" pitchFamily="34" charset="0"/>
              </a:rPr>
              <a:t>ư</a:t>
            </a:r>
            <a:r>
              <a:rPr lang="en-GB" sz="2400" dirty="0">
                <a:latin typeface="Calibri" panose="020F0502020204030204" pitchFamily="34" charset="0"/>
                <a:cs typeface="Calibri" panose="020F0502020204030204" pitchFamily="34" charset="0"/>
              </a:rPr>
              <a:t>u </a:t>
            </a:r>
            <a:r>
              <a:rPr lang="en-GB" sz="2400" dirty="0" err="1">
                <a:latin typeface="Calibri" panose="020F0502020204030204" pitchFamily="34" charset="0"/>
                <a:cs typeface="Calibri" panose="020F0502020204030204" pitchFamily="34" charset="0"/>
              </a:rPr>
              <a:t>trú</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theo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quy</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định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tốt</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nhất</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cách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ly</a:t>
            </a:r>
            <a:r>
              <a:rPr lang="en-GB" sz="2400" dirty="0">
                <a:latin typeface="Calibri" panose="020F0502020204030204" pitchFamily="34" charset="0"/>
                <a:cs typeface="Calibri" panose="020F0502020204030204" pitchFamily="34" charset="0"/>
              </a:rPr>
              <a:t> ở </a:t>
            </a:r>
            <a:r>
              <a:rPr lang="en-GB" sz="2400" dirty="0" err="1">
                <a:latin typeface="Calibri" panose="020F0502020204030204" pitchFamily="34" charset="0"/>
                <a:cs typeface="Calibri" panose="020F0502020204030204" pitchFamily="34" charset="0"/>
              </a:rPr>
              <a:t>phòng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riêng</a:t>
            </a:r>
            <a:r>
              <a:rPr lang="en-GB" sz="2400" dirty="0">
                <a:latin typeface="Calibri" panose="020F0502020204030204" pitchFamily="34" charset="0"/>
                <a:cs typeface="Calibri" panose="020F0502020204030204" pitchFamily="34" charset="0"/>
              </a:rPr>
              <a:t>; Trong tr</a:t>
            </a:r>
            <a:r>
              <a:rPr lang="vi-VN" sz="2400" dirty="0">
                <a:latin typeface="Calibri" panose="020F0502020204030204" pitchFamily="34" charset="0"/>
                <a:cs typeface="Calibri" panose="020F0502020204030204" pitchFamily="34" charset="0"/>
              </a:rPr>
              <a:t>ư</a:t>
            </a:r>
            <a:r>
              <a:rPr lang="en-GB" sz="2400" dirty="0" err="1">
                <a:latin typeface="Calibri" panose="020F0502020204030204" pitchFamily="34" charset="0"/>
                <a:cs typeface="Calibri" panose="020F0502020204030204" pitchFamily="34" charset="0"/>
              </a:rPr>
              <a:t>ờng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hợp</a:t>
            </a:r>
            <a:r>
              <a:rPr lang="en-GB" sz="2400" dirty="0">
                <a:latin typeface="Calibri" panose="020F0502020204030204" pitchFamily="34" charset="0"/>
                <a:cs typeface="Calibri" panose="020F0502020204030204" pitchFamily="34" charset="0"/>
              </a:rPr>
              <a:t> không </a:t>
            </a:r>
            <a:r>
              <a:rPr lang="en-GB" sz="2400" dirty="0" err="1">
                <a:latin typeface="Calibri" panose="020F0502020204030204" pitchFamily="34" charset="0"/>
                <a:cs typeface="Calibri" panose="020F0502020204030204" pitchFamily="34" charset="0"/>
              </a:rPr>
              <a:t>có</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phòng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riêng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thì</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gi</a:t>
            </a:r>
            <a:r>
              <a:rPr lang="vi-VN" sz="2400" dirty="0">
                <a:latin typeface="Calibri" panose="020F0502020204030204" pitchFamily="34" charset="0"/>
                <a:cs typeface="Calibri" panose="020F0502020204030204" pitchFamily="34" charset="0"/>
              </a:rPr>
              <a:t>ư</a:t>
            </a:r>
            <a:r>
              <a:rPr lang="en-GB" sz="2400" dirty="0" err="1">
                <a:latin typeface="Calibri" panose="020F0502020204030204" pitchFamily="34" charset="0"/>
                <a:cs typeface="Calibri" panose="020F0502020204030204" pitchFamily="34" charset="0"/>
              </a:rPr>
              <a:t>ờng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người</a:t>
            </a:r>
            <a:r>
              <a:rPr lang="en-GB" sz="2400" dirty="0">
                <a:latin typeface="Calibri" panose="020F0502020204030204" pitchFamily="34" charset="0"/>
                <a:cs typeface="Calibri" panose="020F0502020204030204" pitchFamily="34" charset="0"/>
              </a:rPr>
              <a:t> được </a:t>
            </a:r>
            <a:r>
              <a:rPr lang="en-GB" sz="2400" dirty="0" err="1">
                <a:latin typeface="Calibri" panose="020F0502020204030204" pitchFamily="34" charset="0"/>
                <a:cs typeface="Calibri" panose="020F0502020204030204" pitchFamily="34" charset="0"/>
              </a:rPr>
              <a:t>cách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ly</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nên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cách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xa</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gi</a:t>
            </a:r>
            <a:r>
              <a:rPr lang="vi-VN" sz="2400" dirty="0">
                <a:latin typeface="Calibri" panose="020F0502020204030204" pitchFamily="34" charset="0"/>
                <a:cs typeface="Calibri" panose="020F0502020204030204" pitchFamily="34" charset="0"/>
              </a:rPr>
              <a:t>ư</a:t>
            </a:r>
            <a:r>
              <a:rPr lang="en-GB" sz="2400" dirty="0" err="1">
                <a:latin typeface="Calibri" panose="020F0502020204030204" pitchFamily="34" charset="0"/>
                <a:cs typeface="Calibri" panose="020F0502020204030204" pitchFamily="34" charset="0"/>
              </a:rPr>
              <a:t>ờng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của</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thành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viên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khác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trong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gia</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đình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ít</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nhất</a:t>
            </a:r>
            <a:r>
              <a:rPr lang="en-GB" sz="2400" dirty="0">
                <a:latin typeface="Calibri" panose="020F0502020204030204" pitchFamily="34" charset="0"/>
                <a:cs typeface="Calibri" panose="020F0502020204030204" pitchFamily="34" charset="0"/>
              </a:rPr>
              <a:t> 2 m.</a:t>
            </a:r>
          </a:p>
          <a:p>
            <a:pPr marL="457200" indent="-457200" eaLnBrk="1" fontAlgn="auto" hangingPunct="1">
              <a:spcAft>
                <a:spcPts val="600"/>
              </a:spcAft>
              <a:buAutoNum type="alphaLcParenR"/>
              <a:defRPr/>
            </a:pPr>
            <a:r>
              <a:rPr lang="en-GB" sz="2400" dirty="0">
                <a:latin typeface="Calibri" panose="020F0502020204030204" pitchFamily="34" charset="0"/>
                <a:cs typeface="Calibri" panose="020F0502020204030204" pitchFamily="34" charset="0"/>
              </a:rPr>
              <a:t>Phòng </a:t>
            </a:r>
            <a:r>
              <a:rPr lang="en-GB" sz="2400" dirty="0" err="1">
                <a:latin typeface="Calibri" panose="020F0502020204030204" pitchFamily="34" charset="0"/>
                <a:cs typeface="Calibri" panose="020F0502020204030204" pitchFamily="34" charset="0"/>
              </a:rPr>
              <a:t>cách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ly</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nên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đảm</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bảo</a:t>
            </a:r>
            <a:r>
              <a:rPr lang="en-GB" sz="2400" dirty="0">
                <a:latin typeface="Calibri" panose="020F0502020204030204" pitchFamily="34" charset="0"/>
                <a:cs typeface="Calibri" panose="020F0502020204030204" pitchFamily="34" charset="0"/>
              </a:rPr>
              <a:t> thông </a:t>
            </a:r>
            <a:r>
              <a:rPr lang="en-GB" sz="2400" dirty="0" err="1">
                <a:latin typeface="Calibri" panose="020F0502020204030204" pitchFamily="34" charset="0"/>
                <a:cs typeface="Calibri" panose="020F0502020204030204" pitchFamily="34" charset="0"/>
              </a:rPr>
              <a:t>khí</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thường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xuyên</a:t>
            </a:r>
            <a:r>
              <a:rPr lang="en-GB" sz="2400" dirty="0">
                <a:latin typeface="Calibri" panose="020F0502020204030204" pitchFamily="34" charset="0"/>
                <a:cs typeface="Calibri" panose="020F0502020204030204" pitchFamily="34" charset="0"/>
              </a:rPr>
              <a:t> đ</a:t>
            </a:r>
            <a:r>
              <a:rPr lang="vi-VN" sz="2400" dirty="0">
                <a:latin typeface="Calibri" panose="020F0502020204030204" pitchFamily="34" charset="0"/>
                <a:cs typeface="Calibri" panose="020F0502020204030204" pitchFamily="34" charset="0"/>
              </a:rPr>
              <a:t>ư</a:t>
            </a:r>
            <a:r>
              <a:rPr lang="en-GB" sz="2400" dirty="0" err="1">
                <a:latin typeface="Calibri" panose="020F0502020204030204" pitchFamily="34" charset="0"/>
                <a:cs typeface="Calibri" panose="020F0502020204030204" pitchFamily="34" charset="0"/>
              </a:rPr>
              <a:t>ợc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vệ</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sinh</a:t>
            </a:r>
            <a:r>
              <a:rPr lang="en-GB" sz="24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a:defRPr/>
            </a:pPr>
            <a:r>
              <a:rPr lang="en-GB" sz="2400" dirty="0" err="1">
                <a:latin typeface="Calibri" panose="020F0502020204030204" pitchFamily="34" charset="0"/>
                <a:cs typeface="Calibri" panose="020F0502020204030204" pitchFamily="34" charset="0"/>
              </a:rPr>
              <a:t>Tự</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đo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thân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nhiệt</a:t>
            </a:r>
            <a:r>
              <a:rPr lang="en-GB" sz="2400" dirty="0">
                <a:latin typeface="Calibri" panose="020F0502020204030204" pitchFamily="34" charset="0"/>
                <a:cs typeface="Calibri" panose="020F0502020204030204" pitchFamily="34" charset="0"/>
              </a:rPr>
              <a:t> c</a:t>
            </a:r>
            <a:r>
              <a:rPr lang="vi-VN" sz="2400" dirty="0">
                <a:latin typeface="Calibri" panose="020F0502020204030204" pitchFamily="34" charset="0"/>
                <a:cs typeface="Calibri" panose="020F0502020204030204" pitchFamily="34" charset="0"/>
              </a:rPr>
              <a:t>ơ</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thể</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ít</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nhất</a:t>
            </a:r>
            <a:r>
              <a:rPr lang="en-GB" sz="2400" dirty="0">
                <a:latin typeface="Calibri" panose="020F0502020204030204" pitchFamily="34" charset="0"/>
                <a:cs typeface="Calibri" panose="020F0502020204030204" pitchFamily="34" charset="0"/>
              </a:rPr>
              <a:t> 2 </a:t>
            </a:r>
            <a:r>
              <a:rPr lang="en-GB" sz="2400" dirty="0" err="1">
                <a:latin typeface="Calibri" panose="020F0502020204030204" pitchFamily="34" charset="0"/>
                <a:cs typeface="Calibri" panose="020F0502020204030204" pitchFamily="34" charset="0"/>
              </a:rPr>
              <a:t>lần</a:t>
            </a:r>
            <a:r>
              <a:rPr lang="en-GB" sz="2400" dirty="0">
                <a:latin typeface="Calibri" panose="020F0502020204030204" pitchFamily="34" charset="0"/>
                <a:cs typeface="Calibri" panose="020F0502020204030204" pitchFamily="34" charset="0"/>
              </a:rPr>
              <a:t>/</a:t>
            </a:r>
            <a:r>
              <a:rPr lang="en-GB" sz="2400" dirty="0" err="1">
                <a:latin typeface="Calibri" panose="020F0502020204030204" pitchFamily="34" charset="0"/>
                <a:cs typeface="Calibri" panose="020F0502020204030204" pitchFamily="34" charset="0"/>
              </a:rPr>
              <a:t>ngày</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sáng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chiều</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ghi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chép</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vào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phiếu</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theo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dõi</a:t>
            </a:r>
            <a:r>
              <a:rPr lang="en-GB" sz="24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a:defRPr/>
            </a:pPr>
            <a:r>
              <a:rPr lang="en-GB" sz="2400" dirty="0" err="1">
                <a:latin typeface="Calibri" panose="020F0502020204030204" pitchFamily="34" charset="0"/>
                <a:cs typeface="Calibri" panose="020F0502020204030204" pitchFamily="34" charset="0"/>
              </a:rPr>
              <a:t>H</a:t>
            </a:r>
            <a:r>
              <a:rPr lang="en-GB" sz="2400" dirty="0" err="1">
                <a:latin typeface="Calibri" panose="020F0502020204030204" pitchFamily="34" charset="0"/>
                <a:cs typeface="Calibri" panose="020F0502020204030204" pitchFamily="34" charset="0"/>
              </a:rPr>
              <a:t>ạn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chế</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ra</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khỏi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phòng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hạn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chế</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tiếp</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xúc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trực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tiếp</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với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người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trong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gia</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đình</a:t>
            </a:r>
            <a:r>
              <a:rPr lang="en-GB" sz="2400" dirty="0">
                <a:latin typeface="Calibri" panose="020F0502020204030204" pitchFamily="34" charset="0"/>
                <a:cs typeface="Calibri" panose="020F0502020204030204" pitchFamily="34" charset="0"/>
              </a:rPr>
              <a:t>, n</a:t>
            </a:r>
            <a:r>
              <a:rPr lang="vi-VN" sz="2400" dirty="0">
                <a:latin typeface="Calibri" panose="020F0502020204030204" pitchFamily="34" charset="0"/>
                <a:cs typeface="Calibri" panose="020F0502020204030204" pitchFamily="34" charset="0"/>
              </a:rPr>
              <a:t>ơ</a:t>
            </a:r>
            <a:r>
              <a:rPr lang="en-GB" sz="2400" dirty="0" err="1">
                <a:latin typeface="Calibri" panose="020F0502020204030204" pitchFamily="34" charset="0"/>
                <a:cs typeface="Calibri" panose="020F0502020204030204" pitchFamily="34" charset="0"/>
              </a:rPr>
              <a:t>i</a:t>
            </a:r>
            <a:r>
              <a:rPr lang="en-GB" sz="2400" dirty="0">
                <a:latin typeface="Calibri" panose="020F0502020204030204" pitchFamily="34" charset="0"/>
                <a:cs typeface="Calibri" panose="020F0502020204030204" pitchFamily="34" charset="0"/>
              </a:rPr>
              <a:t> l</a:t>
            </a:r>
            <a:r>
              <a:rPr lang="vi-VN" sz="2400" dirty="0">
                <a:latin typeface="Calibri" panose="020F0502020204030204" pitchFamily="34" charset="0"/>
                <a:cs typeface="Calibri" panose="020F0502020204030204" pitchFamily="34" charset="0"/>
              </a:rPr>
              <a:t>ư</a:t>
            </a:r>
            <a:r>
              <a:rPr lang="en-GB" sz="2400" dirty="0">
                <a:latin typeface="Calibri" panose="020F0502020204030204" pitchFamily="34" charset="0"/>
                <a:cs typeface="Calibri" panose="020F0502020204030204" pitchFamily="34" charset="0"/>
              </a:rPr>
              <a:t>u </a:t>
            </a:r>
            <a:r>
              <a:rPr lang="en-GB" sz="2400" dirty="0" err="1">
                <a:latin typeface="Calibri" panose="020F0502020204030204" pitchFamily="34" charset="0"/>
                <a:cs typeface="Calibri" panose="020F0502020204030204" pitchFamily="34" charset="0"/>
              </a:rPr>
              <a:t>trú</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cũng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a:t>
            </a:r>
            <a:r>
              <a:rPr lang="vi-VN" sz="2400" dirty="0">
                <a:latin typeface="Calibri" panose="020F0502020204030204" pitchFamily="34" charset="0"/>
                <a:cs typeface="Calibri" panose="020F0502020204030204" pitchFamily="34" charset="0"/>
              </a:rPr>
              <a:t>ư</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những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người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khác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tự</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theo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dõi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sức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khoẻ</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vệ</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sinh</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nhân</a:t>
            </a:r>
            <a:r>
              <a:rPr lang="en-GB" sz="2400" dirty="0">
                <a:latin typeface="Calibri" panose="020F0502020204030204" pitchFamily="34" charset="0"/>
                <a:cs typeface="Calibri" panose="020F0502020204030204" pitchFamily="34" charset="0"/>
              </a:rPr>
              <a:t>.</a:t>
            </a:r>
          </a:p>
          <a:p>
            <a:pPr marL="0" indent="0" eaLnBrk="1" fontAlgn="auto" hangingPunct="1">
              <a:spcAft>
                <a:spcPts val="600"/>
              </a:spcAft>
              <a:buNone/>
              <a:defRPr/>
            </a:pPr>
            <a:r>
              <a:rPr lang="en-GB" sz="2400" dirty="0">
                <a:latin typeface="Calibri" panose="020F0502020204030204" pitchFamily="34" charset="0"/>
                <a:cs typeface="Calibri" panose="020F0502020204030204" pitchFamily="34" charset="0"/>
              </a:rPr>
              <a:t>đ)    </a:t>
            </a:r>
            <a:r>
              <a:rPr lang="en-GB" sz="2400" dirty="0" err="1">
                <a:latin typeface="Calibri" panose="020F0502020204030204" pitchFamily="34" charset="0"/>
                <a:cs typeface="Calibri" panose="020F0502020204030204" pitchFamily="34" charset="0"/>
              </a:rPr>
              <a:t>Hàng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ngày</a:t>
            </a:r>
            <a:r>
              <a:rPr lang="en-GB" sz="2400" dirty="0">
                <a:latin typeface="Calibri" panose="020F0502020204030204" pitchFamily="34" charset="0"/>
                <a:cs typeface="Calibri" panose="020F0502020204030204" pitchFamily="34" charset="0"/>
              </a:rPr>
              <a:t> thông </a:t>
            </a:r>
            <a:r>
              <a:rPr lang="en-GB" sz="2400" dirty="0" err="1">
                <a:latin typeface="Calibri" panose="020F0502020204030204" pitchFamily="34" charset="0"/>
                <a:cs typeface="Calibri" panose="020F0502020204030204" pitchFamily="34" charset="0"/>
              </a:rPr>
              <a:t>báo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bộ</a:t>
            </a:r>
            <a:r>
              <a:rPr lang="en-GB" sz="2400" dirty="0">
                <a:latin typeface="Calibri" panose="020F0502020204030204" pitchFamily="34" charset="0"/>
                <a:cs typeface="Calibri" panose="020F0502020204030204" pitchFamily="34" charset="0"/>
              </a:rPr>
              <a:t> Y </a:t>
            </a:r>
            <a:r>
              <a:rPr lang="en-GB" sz="2400" dirty="0" err="1">
                <a:latin typeface="Calibri" panose="020F0502020204030204" pitchFamily="34" charset="0"/>
                <a:cs typeface="Calibri" panose="020F0502020204030204" pitchFamily="34" charset="0"/>
              </a:rPr>
              <a:t>tế</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xã</a:t>
            </a:r>
            <a:r>
              <a:rPr lang="en-GB" sz="2400" dirty="0">
                <a:latin typeface="Calibri" panose="020F0502020204030204" pitchFamily="34" charset="0"/>
                <a:cs typeface="Calibri" panose="020F0502020204030204" pitchFamily="34" charset="0"/>
              </a:rPr>
              <a:t>/</a:t>
            </a:r>
            <a:r>
              <a:rPr lang="en-GB" sz="2400" dirty="0" err="1">
                <a:latin typeface="Calibri" panose="020F0502020204030204" pitchFamily="34" charset="0"/>
                <a:cs typeface="Calibri" panose="020F0502020204030204" pitchFamily="34" charset="0"/>
              </a:rPr>
              <a:t>ph</a:t>
            </a:r>
            <a:r>
              <a:rPr lang="vi-VN" sz="2400" dirty="0">
                <a:latin typeface="Calibri" panose="020F0502020204030204" pitchFamily="34" charset="0"/>
                <a:cs typeface="Calibri" panose="020F0502020204030204" pitchFamily="34" charset="0"/>
              </a:rPr>
              <a:t>ư</a:t>
            </a:r>
            <a:r>
              <a:rPr lang="en-GB" sz="2400" dirty="0" err="1">
                <a:latin typeface="Calibri" panose="020F0502020204030204" pitchFamily="34" charset="0"/>
                <a:cs typeface="Calibri" panose="020F0502020204030204" pitchFamily="34" charset="0"/>
              </a:rPr>
              <a:t>ờng</a:t>
            </a:r>
            <a:r>
              <a:rPr lang="en-GB" sz="2400" dirty="0">
                <a:latin typeface="Calibri" panose="020F0502020204030204" pitchFamily="34" charset="0"/>
                <a:cs typeface="Calibri" panose="020F0502020204030204" pitchFamily="34" charset="0"/>
              </a:rPr>
              <a:t>/Thị </a:t>
            </a:r>
            <a:r>
              <a:rPr lang="en-GB" sz="2400" dirty="0" err="1">
                <a:latin typeface="Calibri" panose="020F0502020204030204" pitchFamily="34" charset="0"/>
                <a:cs typeface="Calibri" panose="020F0502020204030204" pitchFamily="34" charset="0"/>
              </a:rPr>
              <a:t>trấn</a:t>
            </a:r>
            <a:r>
              <a:rPr lang="en-GB" sz="24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startAt="5"/>
              <a:defRPr/>
            </a:pPr>
            <a:r>
              <a:rPr lang="en-GB" sz="2400" dirty="0">
                <a:latin typeface="Calibri" panose="020F0502020204030204" pitchFamily="34" charset="0"/>
                <a:cs typeface="Calibri" panose="020F0502020204030204" pitchFamily="34" charset="0"/>
              </a:rPr>
              <a:t>Thông </a:t>
            </a:r>
            <a:r>
              <a:rPr lang="en-GB" sz="2400" dirty="0" err="1">
                <a:latin typeface="Calibri" panose="020F0502020204030204" pitchFamily="34" charset="0"/>
                <a:cs typeface="Calibri" panose="020F0502020204030204" pitchFamily="34" charset="0"/>
              </a:rPr>
              <a:t>báo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cho</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cán</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bộ</a:t>
            </a:r>
            <a:r>
              <a:rPr lang="en-GB" sz="2400" dirty="0">
                <a:latin typeface="Calibri" panose="020F0502020204030204" pitchFamily="34" charset="0"/>
                <a:cs typeface="Calibri" panose="020F0502020204030204" pitchFamily="34" charset="0"/>
              </a:rPr>
              <a:t> Y </a:t>
            </a:r>
            <a:r>
              <a:rPr lang="en-GB" sz="2400" dirty="0" err="1">
                <a:latin typeface="Calibri" panose="020F0502020204030204" pitchFamily="34" charset="0"/>
                <a:cs typeface="Calibri" panose="020F0502020204030204" pitchFamily="34" charset="0"/>
              </a:rPr>
              <a:t>tế</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khi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có</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triệu</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chứng</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nghi</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ngờ</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mắc</a:t>
            </a:r>
            <a:r>
              <a:rPr lang="en-GB" sz="2400" dirty="0">
                <a:latin typeface="Calibri" panose="020F0502020204030204" pitchFamily="34" charset="0"/>
                <a:cs typeface="Calibri" panose="020F0502020204030204" pitchFamily="34" charset="0"/>
              </a:rPr>
              <a:t> </a:t>
            </a:r>
            <a:r>
              <a:rPr lang="en-GB" sz="2400" dirty="0" err="1">
                <a:latin typeface="Calibri" panose="020F0502020204030204" pitchFamily="34" charset="0"/>
                <a:cs typeface="Calibri" panose="020F0502020204030204" pitchFamily="34" charset="0"/>
              </a:rPr>
              <a:t>bệnh</a:t>
            </a:r>
            <a:r>
              <a:rPr lang="en-GB" sz="24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startAt="7"/>
              <a:defRPr/>
            </a:pPr>
            <a:r>
              <a:rPr lang="en-GB" sz="2400" dirty="0" err="1">
                <a:solidFill>
                  <a:srgbClr val="FF0000"/>
                </a:solidFill>
                <a:latin typeface="Calibri" panose="020F0502020204030204" pitchFamily="34" charset="0"/>
                <a:cs typeface="Calibri" panose="020F0502020204030204" pitchFamily="34" charset="0"/>
              </a:rPr>
              <a:t>Không</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được</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tự</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động</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ra</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khỏi</a:t>
            </a:r>
            <a:r>
              <a:rPr lang="en-GB" sz="2400" dirty="0">
                <a:solidFill>
                  <a:srgbClr val="FF0000"/>
                </a:solidFill>
                <a:latin typeface="Calibri" panose="020F0502020204030204" pitchFamily="34" charset="0"/>
                <a:cs typeface="Calibri" panose="020F0502020204030204" pitchFamily="34" charset="0"/>
              </a:rPr>
              <a:t> </a:t>
            </a:r>
            <a:r>
              <a:rPr lang="en-GB" sz="2400" dirty="0" err="1">
                <a:solidFill>
                  <a:srgbClr val="FF0000"/>
                </a:solidFill>
                <a:latin typeface="Calibri" panose="020F0502020204030204" pitchFamily="34" charset="0"/>
                <a:cs typeface="Calibri" panose="020F0502020204030204" pitchFamily="34" charset="0"/>
              </a:rPr>
              <a:t>nhà</a:t>
            </a:r>
            <a:r>
              <a:rPr lang="en-GB" sz="2400" dirty="0">
                <a:solidFill>
                  <a:srgbClr val="FF0000"/>
                </a:solidFill>
                <a:latin typeface="Calibri" panose="020F0502020204030204" pitchFamily="34" charset="0"/>
                <a:cs typeface="Calibri" panose="020F0502020204030204" pitchFamily="34" charset="0"/>
              </a:rPr>
              <a:t>, n</a:t>
            </a:r>
            <a:r>
              <a:rPr lang="vi-VN" sz="2400" dirty="0">
                <a:solidFill>
                  <a:srgbClr val="FF0000"/>
                </a:solidFill>
                <a:latin typeface="Calibri" panose="020F0502020204030204" pitchFamily="34" charset="0"/>
                <a:cs typeface="Calibri" panose="020F0502020204030204" pitchFamily="34" charset="0"/>
              </a:rPr>
              <a:t>ơ</a:t>
            </a:r>
            <a:r>
              <a:rPr lang="en-GB" sz="2400" dirty="0" err="1">
                <a:solidFill>
                  <a:srgbClr val="FF0000"/>
                </a:solidFill>
                <a:latin typeface="Calibri" panose="020F0502020204030204" pitchFamily="34" charset="0"/>
                <a:cs typeface="Calibri" panose="020F0502020204030204" pitchFamily="34" charset="0"/>
              </a:rPr>
              <a:t>i</a:t>
            </a:r>
            <a:r>
              <a:rPr lang="en-GB" sz="2400" dirty="0">
                <a:solidFill>
                  <a:srgbClr val="FF0000"/>
                </a:solidFill>
                <a:latin typeface="Calibri" panose="020F0502020204030204" pitchFamily="34" charset="0"/>
                <a:cs typeface="Calibri" panose="020F0502020204030204" pitchFamily="34" charset="0"/>
              </a:rPr>
              <a:t> l</a:t>
            </a:r>
            <a:r>
              <a:rPr lang="vi-VN" sz="2400" dirty="0">
                <a:solidFill>
                  <a:srgbClr val="FF0000"/>
                </a:solidFill>
                <a:latin typeface="Calibri" panose="020F0502020204030204" pitchFamily="34" charset="0"/>
                <a:cs typeface="Calibri" panose="020F0502020204030204" pitchFamily="34" charset="0"/>
              </a:rPr>
              <a:t>ư</a:t>
            </a:r>
            <a:r>
              <a:rPr lang="en-GB" sz="2400" dirty="0">
                <a:solidFill>
                  <a:srgbClr val="FF0000"/>
                </a:solidFill>
                <a:latin typeface="Calibri" panose="020F0502020204030204" pitchFamily="34" charset="0"/>
                <a:cs typeface="Calibri" panose="020F0502020204030204" pitchFamily="34" charset="0"/>
              </a:rPr>
              <a:t>u </a:t>
            </a:r>
            <a:r>
              <a:rPr lang="en-GB" sz="2400" dirty="0" err="1">
                <a:solidFill>
                  <a:srgbClr val="FF0000"/>
                </a:solidFill>
                <a:latin typeface="Calibri" panose="020F0502020204030204" pitchFamily="34" charset="0"/>
                <a:cs typeface="Calibri" panose="020F0502020204030204" pitchFamily="34" charset="0"/>
              </a:rPr>
              <a:t>trú</a:t>
            </a:r>
            <a:r>
              <a:rPr lang="en-GB" sz="2400" dirty="0">
                <a:solidFill>
                  <a:srgbClr val="FF0000"/>
                </a:solidFill>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startAt="7"/>
              <a:defRPr/>
            </a:pPr>
            <a:r>
              <a:rPr lang="en-GB" sz="2400" dirty="0">
                <a:cs typeface="Calibri" panose="020F0502020204030204" pitchFamily="34" charset="0"/>
              </a:rPr>
              <a:t>Thu </a:t>
            </a:r>
            <a:r>
              <a:rPr lang="en-GB" sz="2400" dirty="0" err="1">
                <a:cs typeface="Calibri" panose="020F0502020204030204" pitchFamily="34" charset="0"/>
              </a:rPr>
              <a:t>gom</a:t>
            </a:r>
            <a:r>
              <a:rPr lang="en-GB" sz="2400" dirty="0">
                <a:cs typeface="Calibri" panose="020F0502020204030204" pitchFamily="34" charset="0"/>
              </a:rPr>
              <a:t> </a:t>
            </a:r>
            <a:r>
              <a:rPr lang="en-GB" sz="2400" dirty="0" err="1">
                <a:cs typeface="Calibri" panose="020F0502020204030204" pitchFamily="34" charset="0"/>
              </a:rPr>
              <a:t>khẩu</a:t>
            </a:r>
            <a:r>
              <a:rPr lang="en-GB" sz="2400" dirty="0">
                <a:cs typeface="Calibri" panose="020F0502020204030204" pitchFamily="34" charset="0"/>
              </a:rPr>
              <a:t> </a:t>
            </a:r>
            <a:r>
              <a:rPr lang="en-GB" sz="2400" dirty="0" err="1">
                <a:cs typeface="Calibri" panose="020F0502020204030204" pitchFamily="34" charset="0"/>
              </a:rPr>
              <a:t>trang</a:t>
            </a:r>
            <a:r>
              <a:rPr lang="en-GB" sz="2400" dirty="0">
                <a:cs typeface="Calibri" panose="020F0502020204030204" pitchFamily="34" charset="0"/>
              </a:rPr>
              <a:t>, </a:t>
            </a:r>
            <a:r>
              <a:rPr lang="en-GB" sz="2400" dirty="0" err="1">
                <a:cs typeface="Calibri" panose="020F0502020204030204" pitchFamily="34" charset="0"/>
              </a:rPr>
              <a:t>khăn</a:t>
            </a:r>
            <a:r>
              <a:rPr lang="en-GB" sz="2400" dirty="0">
                <a:cs typeface="Calibri" panose="020F0502020204030204" pitchFamily="34" charset="0"/>
              </a:rPr>
              <a:t>, </a:t>
            </a:r>
            <a:r>
              <a:rPr lang="en-GB" sz="2400" dirty="0" err="1">
                <a:cs typeface="Calibri" panose="020F0502020204030204" pitchFamily="34" charset="0"/>
              </a:rPr>
              <a:t>giấy</a:t>
            </a:r>
            <a:r>
              <a:rPr lang="en-GB" sz="2400" dirty="0">
                <a:cs typeface="Calibri" panose="020F0502020204030204" pitchFamily="34" charset="0"/>
              </a:rPr>
              <a:t> </a:t>
            </a:r>
            <a:r>
              <a:rPr lang="en-GB" sz="2400" dirty="0" err="1">
                <a:cs typeface="Calibri" panose="020F0502020204030204" pitchFamily="34" charset="0"/>
              </a:rPr>
              <a:t>lau</a:t>
            </a:r>
            <a:r>
              <a:rPr lang="en-GB" sz="2400" dirty="0">
                <a:cs typeface="Calibri" panose="020F0502020204030204" pitchFamily="34" charset="0"/>
              </a:rPr>
              <a:t> </a:t>
            </a:r>
            <a:r>
              <a:rPr lang="en-GB" sz="2400" dirty="0" err="1">
                <a:cs typeface="Calibri" panose="020F0502020204030204" pitchFamily="34" charset="0"/>
              </a:rPr>
              <a:t>mũi</a:t>
            </a:r>
            <a:r>
              <a:rPr lang="en-GB" sz="2400" dirty="0">
                <a:cs typeface="Calibri" panose="020F0502020204030204" pitchFamily="34" charset="0"/>
              </a:rPr>
              <a:t> </a:t>
            </a:r>
            <a:r>
              <a:rPr lang="en-GB" sz="2400" dirty="0" err="1">
                <a:cs typeface="Calibri" panose="020F0502020204030204" pitchFamily="34" charset="0"/>
              </a:rPr>
              <a:t>miệng</a:t>
            </a:r>
            <a:r>
              <a:rPr lang="en-GB" sz="2400" dirty="0">
                <a:cs typeface="Calibri" panose="020F0502020204030204" pitchFamily="34" charset="0"/>
              </a:rPr>
              <a:t> </a:t>
            </a:r>
            <a:r>
              <a:rPr lang="en-GB" sz="2400" dirty="0" err="1">
                <a:cs typeface="Calibri" panose="020F0502020204030204" pitchFamily="34" charset="0"/>
              </a:rPr>
              <a:t>đã</a:t>
            </a:r>
            <a:r>
              <a:rPr lang="en-GB" sz="2400" dirty="0">
                <a:cs typeface="Calibri" panose="020F0502020204030204" pitchFamily="34" charset="0"/>
              </a:rPr>
              <a:t> qua </a:t>
            </a:r>
            <a:r>
              <a:rPr lang="en-GB" sz="2400" dirty="0" err="1">
                <a:cs typeface="Calibri" panose="020F0502020204030204" pitchFamily="34" charset="0"/>
              </a:rPr>
              <a:t>sử</a:t>
            </a:r>
            <a:r>
              <a:rPr lang="en-GB" sz="2400" dirty="0">
                <a:cs typeface="Calibri" panose="020F0502020204030204" pitchFamily="34" charset="0"/>
              </a:rPr>
              <a:t> </a:t>
            </a:r>
            <a:r>
              <a:rPr lang="en-GB" sz="2400" dirty="0" err="1">
                <a:cs typeface="Calibri" panose="020F0502020204030204" pitchFamily="34" charset="0"/>
              </a:rPr>
              <a:t>dụng</a:t>
            </a:r>
            <a:r>
              <a:rPr lang="en-GB" sz="2400" dirty="0">
                <a:cs typeface="Calibri" panose="020F0502020204030204" pitchFamily="34" charset="0"/>
              </a:rPr>
              <a:t> </a:t>
            </a:r>
            <a:r>
              <a:rPr lang="en-GB" sz="2400" dirty="0" err="1">
                <a:cs typeface="Calibri" panose="020F0502020204030204" pitchFamily="34" charset="0"/>
              </a:rPr>
              <a:t>vào</a:t>
            </a:r>
            <a:r>
              <a:rPr lang="en-GB" sz="2400" dirty="0">
                <a:cs typeface="Calibri" panose="020F0502020204030204" pitchFamily="34" charset="0"/>
              </a:rPr>
              <a:t> </a:t>
            </a:r>
            <a:r>
              <a:rPr lang="en-GB" sz="2400" dirty="0" err="1">
                <a:cs typeface="Calibri" panose="020F0502020204030204" pitchFamily="34" charset="0"/>
              </a:rPr>
              <a:t>túi</a:t>
            </a:r>
            <a:r>
              <a:rPr lang="en-GB" sz="2400" dirty="0">
                <a:cs typeface="Calibri" panose="020F0502020204030204" pitchFamily="34" charset="0"/>
              </a:rPr>
              <a:t> </a:t>
            </a:r>
            <a:r>
              <a:rPr lang="en-GB" sz="2400" dirty="0" err="1">
                <a:cs typeface="Calibri" panose="020F0502020204030204" pitchFamily="34" charset="0"/>
              </a:rPr>
              <a:t>đựng</a:t>
            </a:r>
            <a:r>
              <a:rPr lang="en-GB" sz="2400" dirty="0">
                <a:cs typeface="Calibri" panose="020F0502020204030204" pitchFamily="34" charset="0"/>
              </a:rPr>
              <a:t> </a:t>
            </a:r>
            <a:r>
              <a:rPr lang="en-GB" sz="2400" dirty="0" err="1">
                <a:cs typeface="Calibri" panose="020F0502020204030204" pitchFamily="34" charset="0"/>
              </a:rPr>
              <a:t>rác</a:t>
            </a:r>
            <a:r>
              <a:rPr lang="en-GB" sz="2400" dirty="0">
                <a:cs typeface="Calibri" panose="020F0502020204030204" pitchFamily="34" charset="0"/>
              </a:rPr>
              <a:t> </a:t>
            </a:r>
            <a:r>
              <a:rPr lang="en-GB" sz="2400" dirty="0" err="1">
                <a:cs typeface="Calibri" panose="020F0502020204030204" pitchFamily="34" charset="0"/>
              </a:rPr>
              <a:t>thải</a:t>
            </a:r>
            <a:r>
              <a:rPr lang="en-GB" sz="2400" dirty="0">
                <a:cs typeface="Calibri" panose="020F0502020204030204" pitchFamily="34" charset="0"/>
              </a:rPr>
              <a:t> </a:t>
            </a:r>
            <a:r>
              <a:rPr lang="en-GB" sz="2400" dirty="0" err="1">
                <a:cs typeface="Calibri" panose="020F0502020204030204" pitchFamily="34" charset="0"/>
              </a:rPr>
              <a:t>để</a:t>
            </a:r>
            <a:r>
              <a:rPr lang="en-GB" sz="2400" dirty="0">
                <a:cs typeface="Calibri" panose="020F0502020204030204" pitchFamily="34" charset="0"/>
              </a:rPr>
              <a:t> </a:t>
            </a:r>
            <a:r>
              <a:rPr lang="en-GB" sz="2400" dirty="0" err="1">
                <a:cs typeface="Calibri" panose="020F0502020204030204" pitchFamily="34" charset="0"/>
              </a:rPr>
              <a:t>gọn</a:t>
            </a:r>
            <a:r>
              <a:rPr lang="en-GB" sz="2400" dirty="0">
                <a:cs typeface="Calibri" panose="020F0502020204030204" pitchFamily="34" charset="0"/>
              </a:rPr>
              <a:t> </a:t>
            </a:r>
            <a:r>
              <a:rPr lang="en-GB" sz="2400" dirty="0" err="1">
                <a:cs typeface="Calibri" panose="020F0502020204030204" pitchFamily="34" charset="0"/>
              </a:rPr>
              <a:t>vào</a:t>
            </a:r>
            <a:r>
              <a:rPr lang="en-GB" sz="2400" dirty="0">
                <a:cs typeface="Calibri" panose="020F0502020204030204" pitchFamily="34" charset="0"/>
              </a:rPr>
              <a:t> </a:t>
            </a:r>
            <a:r>
              <a:rPr lang="en-GB" sz="2400" dirty="0" err="1">
                <a:cs typeface="Calibri" panose="020F0502020204030204" pitchFamily="34" charset="0"/>
              </a:rPr>
              <a:t>góc</a:t>
            </a:r>
            <a:r>
              <a:rPr lang="en-GB" sz="2400" dirty="0">
                <a:cs typeface="Calibri" panose="020F0502020204030204" pitchFamily="34" charset="0"/>
              </a:rPr>
              <a:t> </a:t>
            </a:r>
            <a:r>
              <a:rPr lang="en-GB" sz="2400" dirty="0" err="1">
                <a:cs typeface="Calibri" panose="020F0502020204030204" pitchFamily="34" charset="0"/>
              </a:rPr>
              <a:t>phòng</a:t>
            </a: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AutoNum type="alphaLcParenR"/>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215727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11734800" cy="5486400"/>
          </a:xfrm>
        </p:spPr>
        <p:txBody>
          <a:bodyPr rtlCol="0">
            <a:noAutofit/>
          </a:bodyPr>
          <a:lstStyle/>
          <a:p>
            <a:pPr marL="0" indent="0" eaLnBrk="1" fontAlgn="auto" hangingPunct="1">
              <a:spcAft>
                <a:spcPts val="600"/>
              </a:spcAft>
              <a:buNone/>
              <a:defRPr/>
            </a:pPr>
            <a:r>
              <a:rPr lang="pt-BR" sz="2800" b="1" dirty="0">
                <a:latin typeface="+mj-lt"/>
              </a:rPr>
              <a:t>5. </a:t>
            </a:r>
            <a:r>
              <a:rPr lang="en-GB" sz="2800" b="1" dirty="0" err="1">
                <a:latin typeface="+mj-lt"/>
              </a:rPr>
              <a:t>Tổ</a:t>
            </a:r>
            <a:r>
              <a:rPr lang="en-GB" sz="2800" b="1" dirty="0">
                <a:latin typeface="+mj-lt"/>
              </a:rPr>
              <a:t> </a:t>
            </a:r>
            <a:r>
              <a:rPr lang="en-GB" sz="2800" b="1" dirty="0" err="1">
                <a:latin typeface="+mj-lt"/>
              </a:rPr>
              <a:t>chức</a:t>
            </a:r>
            <a:r>
              <a:rPr lang="en-GB" sz="2800" b="1" dirty="0">
                <a:latin typeface="+mj-lt"/>
              </a:rPr>
              <a:t> </a:t>
            </a:r>
            <a:r>
              <a:rPr lang="en-GB" sz="2800" b="1" dirty="0" err="1">
                <a:latin typeface="+mj-lt"/>
              </a:rPr>
              <a:t>thực</a:t>
            </a:r>
            <a:r>
              <a:rPr lang="en-GB" sz="2800" b="1" dirty="0">
                <a:latin typeface="+mj-lt"/>
              </a:rPr>
              <a:t> </a:t>
            </a:r>
            <a:r>
              <a:rPr lang="en-GB" sz="2800" b="1" dirty="0" err="1">
                <a:latin typeface="+mj-lt"/>
              </a:rPr>
              <a:t>hiện</a:t>
            </a:r>
            <a:r>
              <a:rPr lang="en-GB" sz="2800" b="1" dirty="0">
                <a:latin typeface="+mj-lt"/>
              </a:rPr>
              <a:t> </a:t>
            </a:r>
            <a:r>
              <a:rPr lang="en-GB" sz="2800" b="1" dirty="0" err="1">
                <a:latin typeface="+mj-lt"/>
              </a:rPr>
              <a:t>cách</a:t>
            </a:r>
            <a:r>
              <a:rPr lang="en-GB" sz="2800" b="1" dirty="0">
                <a:latin typeface="+mj-lt"/>
              </a:rPr>
              <a:t> </a:t>
            </a:r>
            <a:r>
              <a:rPr lang="en-GB" sz="2800" b="1" dirty="0" err="1">
                <a:latin typeface="+mj-lt"/>
              </a:rPr>
              <a:t>ly</a:t>
            </a:r>
            <a:endParaRPr lang="en-GB" sz="2800" b="1" dirty="0">
              <a:latin typeface="+mj-lt"/>
            </a:endParaRPr>
          </a:p>
          <a:p>
            <a:pPr marL="0" indent="0" eaLnBrk="1" fontAlgn="auto" hangingPunct="1">
              <a:spcAft>
                <a:spcPts val="600"/>
              </a:spcAft>
              <a:buNone/>
              <a:defRPr/>
            </a:pPr>
            <a:r>
              <a:rPr lang="en-GB" sz="2800" b="1" dirty="0"/>
              <a:t>5.3. </a:t>
            </a:r>
            <a:r>
              <a:rPr lang="en-GB" sz="2800" b="1" dirty="0" err="1"/>
              <a:t>Thành</a:t>
            </a:r>
            <a:r>
              <a:rPr lang="en-GB" sz="2800" b="1" dirty="0"/>
              <a:t> </a:t>
            </a:r>
            <a:r>
              <a:rPr lang="en-GB" sz="2800" b="1" dirty="0" err="1"/>
              <a:t>viên</a:t>
            </a:r>
            <a:r>
              <a:rPr lang="en-GB" sz="2800" b="1" dirty="0"/>
              <a:t> </a:t>
            </a:r>
            <a:r>
              <a:rPr lang="en-GB" sz="2800" b="1" dirty="0" err="1"/>
              <a:t>trong</a:t>
            </a:r>
            <a:r>
              <a:rPr lang="en-GB" sz="2800" b="1" dirty="0"/>
              <a:t> </a:t>
            </a:r>
            <a:r>
              <a:rPr lang="en-GB" sz="2800" b="1" dirty="0" err="1"/>
              <a:t>hộ</a:t>
            </a:r>
            <a:r>
              <a:rPr lang="en-GB" sz="2800" b="1" dirty="0"/>
              <a:t> </a:t>
            </a:r>
            <a:r>
              <a:rPr lang="en-GB" sz="2800" b="1" dirty="0" err="1"/>
              <a:t>gia</a:t>
            </a:r>
            <a:r>
              <a:rPr lang="en-GB" sz="2800" b="1" dirty="0"/>
              <a:t> </a:t>
            </a:r>
            <a:r>
              <a:rPr lang="en-GB" sz="2800" b="1" dirty="0" err="1"/>
              <a:t>đình</a:t>
            </a:r>
            <a:r>
              <a:rPr lang="en-GB" sz="2800" b="1" dirty="0"/>
              <a:t>, ng</a:t>
            </a:r>
            <a:r>
              <a:rPr lang="vi-VN" sz="2800" b="1" dirty="0"/>
              <a:t>ư</a:t>
            </a:r>
            <a:r>
              <a:rPr lang="en-GB" sz="2800" b="1" dirty="0" err="1"/>
              <a:t>ời</a:t>
            </a:r>
            <a:r>
              <a:rPr lang="en-GB" sz="2800" b="1" dirty="0"/>
              <a:t> làm </a:t>
            </a:r>
            <a:r>
              <a:rPr lang="en-GB" sz="2800" b="1" dirty="0" err="1"/>
              <a:t>việc</a:t>
            </a:r>
            <a:r>
              <a:rPr lang="en-GB" sz="2800" b="1" dirty="0"/>
              <a:t>, </a:t>
            </a:r>
            <a:r>
              <a:rPr lang="en-GB" sz="2800" b="1" dirty="0" err="1"/>
              <a:t>quản</a:t>
            </a:r>
            <a:r>
              <a:rPr lang="en-GB" sz="2800" b="1" dirty="0"/>
              <a:t> </a:t>
            </a:r>
            <a:r>
              <a:rPr lang="en-GB" sz="2800" b="1" dirty="0" err="1"/>
              <a:t>lý</a:t>
            </a:r>
            <a:r>
              <a:rPr lang="en-GB" sz="2800" b="1" dirty="0"/>
              <a:t> n</a:t>
            </a:r>
            <a:r>
              <a:rPr lang="vi-VN" sz="2800" b="1" dirty="0"/>
              <a:t>ơ</a:t>
            </a:r>
            <a:r>
              <a:rPr lang="en-GB" sz="2800" b="1" dirty="0" err="1"/>
              <a:t>i</a:t>
            </a:r>
            <a:r>
              <a:rPr lang="en-GB" sz="2800" b="1" dirty="0"/>
              <a:t> l</a:t>
            </a:r>
            <a:r>
              <a:rPr lang="vi-VN" sz="2800" b="1" dirty="0"/>
              <a:t>ư</a:t>
            </a:r>
            <a:r>
              <a:rPr lang="en-GB" sz="2800" b="1" dirty="0"/>
              <a:t>u </a:t>
            </a:r>
            <a:r>
              <a:rPr lang="en-GB" sz="2800" b="1" dirty="0" err="1"/>
              <a:t>trú</a:t>
            </a:r>
            <a:r>
              <a:rPr lang="en-GB" sz="2800" b="1" dirty="0"/>
              <a:t> </a:t>
            </a:r>
            <a:r>
              <a:rPr lang="en-GB" sz="2800" b="1" dirty="0" err="1"/>
              <a:t>của</a:t>
            </a:r>
            <a:r>
              <a:rPr lang="en-GB" sz="2800" b="1" dirty="0"/>
              <a:t> ng</a:t>
            </a:r>
            <a:r>
              <a:rPr lang="vi-VN" sz="2800" b="1" dirty="0"/>
              <a:t>ư</a:t>
            </a:r>
            <a:r>
              <a:rPr lang="en-GB" sz="2800" b="1" dirty="0" err="1"/>
              <a:t>ời</a:t>
            </a:r>
            <a:r>
              <a:rPr lang="en-GB" sz="2800" b="1" dirty="0"/>
              <a:t> được </a:t>
            </a:r>
            <a:r>
              <a:rPr lang="en-GB" sz="2800" b="1" dirty="0" err="1"/>
              <a:t>cách</a:t>
            </a:r>
            <a:r>
              <a:rPr lang="en-GB" sz="2800" b="1" dirty="0"/>
              <a:t> </a:t>
            </a:r>
            <a:r>
              <a:rPr lang="en-GB" sz="2800" b="1" dirty="0" err="1"/>
              <a:t>ly</a:t>
            </a:r>
            <a:endParaRPr lang="en-GB" sz="2800" b="1" dirty="0"/>
          </a:p>
          <a:p>
            <a:pPr marL="457200" indent="-457200" eaLnBrk="1" fontAlgn="auto" hangingPunct="1">
              <a:spcAft>
                <a:spcPts val="600"/>
              </a:spcAft>
              <a:buAutoNum type="alphaLcParenR"/>
              <a:defRPr/>
            </a:pPr>
            <a:r>
              <a:rPr lang="en-GB" sz="2800" dirty="0" err="1">
                <a:latin typeface="Calibri" panose="020F0502020204030204" pitchFamily="34" charset="0"/>
                <a:cs typeface="Calibri" panose="020F0502020204030204" pitchFamily="34" charset="0"/>
              </a:rPr>
              <a:t>Hạn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chế</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tiếp</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xúc</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với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người</a:t>
            </a:r>
            <a:r>
              <a:rPr lang="en-GB" sz="2800" dirty="0">
                <a:latin typeface="Calibri" panose="020F0502020204030204" pitchFamily="34" charset="0"/>
                <a:cs typeface="Calibri" panose="020F0502020204030204" pitchFamily="34" charset="0"/>
              </a:rPr>
              <a:t> đ</a:t>
            </a:r>
            <a:r>
              <a:rPr lang="vi-VN" sz="2800" dirty="0">
                <a:latin typeface="Calibri" panose="020F0502020204030204" pitchFamily="34" charset="0"/>
                <a:cs typeface="Calibri" panose="020F0502020204030204" pitchFamily="34" charset="0"/>
              </a:rPr>
              <a:t>ư</a:t>
            </a:r>
            <a:r>
              <a:rPr lang="en-GB" sz="2800" dirty="0" err="1">
                <a:latin typeface="Calibri" panose="020F0502020204030204" pitchFamily="34" charset="0"/>
                <a:cs typeface="Calibri" panose="020F0502020204030204" pitchFamily="34" charset="0"/>
              </a:rPr>
              <a:t>ợc</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tiếp</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xúc</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cần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đeo</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khẩu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trang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và</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giữ</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khoảng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a:p>
            <a:pPr marL="457200" indent="-457200" eaLnBrk="1" fontAlgn="auto" hangingPunct="1">
              <a:spcAft>
                <a:spcPts val="600"/>
              </a:spcAft>
              <a:buAutoNum type="alphaLcParenR"/>
              <a:defRPr/>
            </a:pPr>
            <a:r>
              <a:rPr lang="en-GB" sz="2800" dirty="0" err="1">
                <a:latin typeface="Calibri" panose="020F0502020204030204" pitchFamily="34" charset="0"/>
                <a:cs typeface="Calibri" panose="020F0502020204030204" pitchFamily="34" charset="0"/>
              </a:rPr>
              <a:t>Hàng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ngày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lau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nền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nhà</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bề</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mặt</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dụng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cụ</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tay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nắm</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cửa</a:t>
            </a:r>
            <a:r>
              <a:rPr lang="en-GB" sz="28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a:defRPr/>
            </a:pPr>
            <a:r>
              <a:rPr lang="en-GB" sz="2800" dirty="0" err="1">
                <a:latin typeface="Calibri" panose="020F0502020204030204" pitchFamily="34" charset="0"/>
                <a:cs typeface="Calibri" panose="020F0502020204030204" pitchFamily="34" charset="0"/>
              </a:rPr>
              <a:t>Giúp</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đỡ</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động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viên</a:t>
            </a:r>
            <a:r>
              <a:rPr lang="en-GB" sz="2800" dirty="0">
                <a:latin typeface="Calibri" panose="020F0502020204030204" pitchFamily="34" charset="0"/>
                <a:cs typeface="Calibri" panose="020F0502020204030204" pitchFamily="34" charset="0"/>
              </a:rPr>
              <a:t> chia </a:t>
            </a:r>
            <a:r>
              <a:rPr lang="en-GB" sz="2800" dirty="0" err="1">
                <a:latin typeface="Calibri" panose="020F0502020204030204" pitchFamily="34" charset="0"/>
                <a:cs typeface="Calibri" panose="020F0502020204030204" pitchFamily="34" charset="0"/>
              </a:rPr>
              <a:t>sẻ</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với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người</a:t>
            </a:r>
            <a:r>
              <a:rPr lang="en-GB" sz="2800" dirty="0">
                <a:latin typeface="Calibri" panose="020F0502020204030204" pitchFamily="34" charset="0"/>
                <a:cs typeface="Calibri" panose="020F0502020204030204" pitchFamily="34" charset="0"/>
              </a:rPr>
              <a:t> đ</a:t>
            </a:r>
            <a:r>
              <a:rPr lang="vi-VN" sz="2800" dirty="0">
                <a:latin typeface="Calibri" panose="020F0502020204030204" pitchFamily="34" charset="0"/>
                <a:cs typeface="Calibri" panose="020F0502020204030204" pitchFamily="34" charset="0"/>
              </a:rPr>
              <a:t>ư</a:t>
            </a:r>
            <a:r>
              <a:rPr lang="en-GB" sz="2800" dirty="0" err="1">
                <a:latin typeface="Calibri" panose="020F0502020204030204" pitchFamily="34" charset="0"/>
                <a:cs typeface="Calibri" panose="020F0502020204030204" pitchFamily="34" charset="0"/>
              </a:rPr>
              <a:t>ợc</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trong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thời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gian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ly</a:t>
            </a:r>
            <a:r>
              <a:rPr lang="en-GB" sz="2800" dirty="0">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a:defRPr/>
            </a:pPr>
            <a:r>
              <a:rPr lang="en-GB" sz="2800" dirty="0">
                <a:latin typeface="Calibri" panose="020F0502020204030204" pitchFamily="34" charset="0"/>
                <a:cs typeface="Calibri" panose="020F0502020204030204" pitchFamily="34" charset="0"/>
              </a:rPr>
              <a:t>Thông </a:t>
            </a:r>
            <a:r>
              <a:rPr lang="en-GB" sz="2800" dirty="0" err="1">
                <a:latin typeface="Calibri" panose="020F0502020204030204" pitchFamily="34" charset="0"/>
                <a:cs typeface="Calibri" panose="020F0502020204030204" pitchFamily="34" charset="0"/>
              </a:rPr>
              <a:t>báo</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ngay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cho</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bộ</a:t>
            </a:r>
            <a:r>
              <a:rPr lang="en-GB" sz="2800" dirty="0">
                <a:latin typeface="Calibri" panose="020F0502020204030204" pitchFamily="34" charset="0"/>
                <a:cs typeface="Calibri" panose="020F0502020204030204" pitchFamily="34" charset="0"/>
              </a:rPr>
              <a:t> y </a:t>
            </a:r>
            <a:r>
              <a:rPr lang="en-GB" sz="2800" dirty="0" err="1">
                <a:latin typeface="Calibri" panose="020F0502020204030204" pitchFamily="34" charset="0"/>
                <a:cs typeface="Calibri" panose="020F0502020204030204" pitchFamily="34" charset="0"/>
              </a:rPr>
              <a:t>tế</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xã</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ph</a:t>
            </a:r>
            <a:r>
              <a:rPr lang="vi-VN" sz="2800" dirty="0">
                <a:latin typeface="Calibri" panose="020F0502020204030204" pitchFamily="34" charset="0"/>
                <a:cs typeface="Calibri" panose="020F0502020204030204" pitchFamily="34" charset="0"/>
              </a:rPr>
              <a:t>ư</a:t>
            </a:r>
            <a:r>
              <a:rPr lang="en-GB" sz="2800" dirty="0" err="1">
                <a:latin typeface="Calibri" panose="020F0502020204030204" pitchFamily="34" charset="0"/>
                <a:cs typeface="Calibri" panose="020F0502020204030204" pitchFamily="34" charset="0"/>
              </a:rPr>
              <a:t>ờng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thị</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trấn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khi</a:t>
            </a:r>
            <a:r>
              <a:rPr lang="en-GB" sz="2800" dirty="0">
                <a:latin typeface="Calibri" panose="020F0502020204030204" pitchFamily="34" charset="0"/>
                <a:cs typeface="Calibri" panose="020F0502020204030204" pitchFamily="34" charset="0"/>
              </a:rPr>
              <a:t> ng</a:t>
            </a:r>
            <a:r>
              <a:rPr lang="vi-VN" sz="2800" dirty="0">
                <a:latin typeface="Calibri" panose="020F0502020204030204" pitchFamily="34" charset="0"/>
                <a:cs typeface="Calibri" panose="020F0502020204030204" pitchFamily="34" charset="0"/>
              </a:rPr>
              <a:t>ư</a:t>
            </a:r>
            <a:r>
              <a:rPr lang="en-GB" sz="2800" dirty="0" err="1">
                <a:latin typeface="Calibri" panose="020F0502020204030204" pitchFamily="34" charset="0"/>
                <a:cs typeface="Calibri" panose="020F0502020204030204" pitchFamily="34" charset="0"/>
              </a:rPr>
              <a:t>ời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có</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triệu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chứng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nghi</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ngờ</a:t>
            </a:r>
            <a:r>
              <a:rPr lang="en-GB" sz="2800" dirty="0">
                <a:latin typeface="Calibri" panose="020F0502020204030204" pitchFamily="34" charset="0"/>
                <a:cs typeface="Calibri" panose="020F0502020204030204" pitchFamily="34" charset="0"/>
              </a:rPr>
              <a:t>.</a:t>
            </a:r>
          </a:p>
          <a:p>
            <a:pPr marL="0" indent="0" eaLnBrk="1" fontAlgn="auto" hangingPunct="1">
              <a:spcAft>
                <a:spcPts val="600"/>
              </a:spcAft>
              <a:buNone/>
              <a:defRPr/>
            </a:pPr>
            <a:r>
              <a:rPr lang="en-GB" sz="2800" dirty="0">
                <a:latin typeface="Calibri" panose="020F0502020204030204" pitchFamily="34" charset="0"/>
                <a:cs typeface="Calibri" panose="020F0502020204030204" pitchFamily="34" charset="0"/>
              </a:rPr>
              <a:t>đ)    </a:t>
            </a:r>
            <a:r>
              <a:rPr lang="en-GB" sz="2800" dirty="0" err="1">
                <a:latin typeface="Calibri" panose="020F0502020204030204" pitchFamily="34" charset="0"/>
                <a:cs typeface="Calibri" panose="020F0502020204030204" pitchFamily="34" charset="0"/>
              </a:rPr>
              <a:t>Hỗ</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trợ</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phương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tiện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vệ</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sinh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xà</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phòng</a:t>
            </a:r>
            <a:r>
              <a:rPr lang="en-GB" sz="2800" dirty="0">
                <a:latin typeface="Calibri" panose="020F0502020204030204" pitchFamily="34" charset="0"/>
                <a:cs typeface="Calibri" panose="020F0502020204030204" pitchFamily="34" charset="0"/>
              </a:rPr>
              <a:t>, dung </a:t>
            </a:r>
            <a:r>
              <a:rPr lang="en-GB" sz="2800" dirty="0" err="1">
                <a:latin typeface="Calibri" panose="020F0502020204030204" pitchFamily="34" charset="0"/>
                <a:cs typeface="Calibri" panose="020F0502020204030204" pitchFamily="34" charset="0"/>
              </a:rPr>
              <a:t>dịch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sát</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khuẩn</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khẩu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trang</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cho</a:t>
            </a:r>
            <a:r>
              <a:rPr lang="en-GB" sz="2800" dirty="0">
                <a:latin typeface="Calibri" panose="020F0502020204030204" pitchFamily="34" charset="0"/>
                <a:cs typeface="Calibri" panose="020F0502020204030204" pitchFamily="34" charset="0"/>
              </a:rPr>
              <a:t> ng</a:t>
            </a:r>
            <a:r>
              <a:rPr lang="vi-VN" sz="2800" dirty="0">
                <a:latin typeface="Calibri" panose="020F0502020204030204" pitchFamily="34" charset="0"/>
                <a:cs typeface="Calibri" panose="020F0502020204030204" pitchFamily="34" charset="0"/>
              </a:rPr>
              <a:t>ư</a:t>
            </a:r>
            <a:r>
              <a:rPr lang="en-GB" sz="2800" dirty="0" err="1">
                <a:latin typeface="Calibri" panose="020F0502020204030204" pitchFamily="34" charset="0"/>
                <a:cs typeface="Calibri" panose="020F0502020204030204" pitchFamily="34" charset="0"/>
              </a:rPr>
              <a:t>ời</a:t>
            </a:r>
            <a:r>
              <a:rPr lang="en-GB" sz="2800" dirty="0">
                <a:latin typeface="Calibri" panose="020F0502020204030204" pitchFamily="34" charset="0"/>
                <a:cs typeface="Calibri" panose="020F0502020204030204" pitchFamily="34" charset="0"/>
              </a:rPr>
              <a:t> được </a:t>
            </a:r>
            <a:r>
              <a:rPr lang="en-GB" sz="2800" dirty="0" err="1">
                <a:latin typeface="Calibri" panose="020F0502020204030204" pitchFamily="34" charset="0"/>
                <a:cs typeface="Calibri" panose="020F0502020204030204" pitchFamily="34" charset="0"/>
              </a:rPr>
              <a:t>cách</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ly</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nếu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có</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yêu</a:t>
            </a:r>
            <a:r>
              <a:rPr lang="en-GB" sz="2800" dirty="0">
                <a:latin typeface="Calibri" panose="020F0502020204030204" pitchFamily="34" charset="0"/>
                <a:cs typeface="Calibri" panose="020F0502020204030204" pitchFamily="34" charset="0"/>
              </a:rPr>
              <a:t> </a:t>
            </a:r>
            <a:r>
              <a:rPr lang="en-GB" sz="2800" dirty="0" err="1">
                <a:latin typeface="Calibri" panose="020F0502020204030204" pitchFamily="34" charset="0"/>
                <a:cs typeface="Calibri" panose="020F0502020204030204" pitchFamily="34" charset="0"/>
              </a:rPr>
              <a:t>cầu</a:t>
            </a:r>
            <a:r>
              <a:rPr lang="en-GB" sz="2800" dirty="0">
                <a:latin typeface="Calibri" panose="020F0502020204030204" pitchFamily="34" charset="0"/>
                <a:cs typeface="Calibri" panose="020F0502020204030204" pitchFamily="34" charset="0"/>
              </a:rPr>
              <a:t>.</a:t>
            </a:r>
          </a:p>
          <a:p>
            <a:pPr marL="0" indent="0" eaLnBrk="1" fontAlgn="auto" hangingPunct="1">
              <a:spcAft>
                <a:spcPts val="600"/>
              </a:spcAft>
              <a:buNone/>
              <a:defRPr/>
            </a:pPr>
            <a:r>
              <a:rPr lang="en-GB" sz="2800" dirty="0">
                <a:latin typeface="Calibri" panose="020F0502020204030204" pitchFamily="34" charset="0"/>
                <a:cs typeface="Calibri" panose="020F0502020204030204" pitchFamily="34" charset="0"/>
              </a:rPr>
              <a:t>g)    </a:t>
            </a:r>
            <a:r>
              <a:rPr lang="en-GB" sz="2800" dirty="0">
                <a:solidFill>
                  <a:srgbClr val="FF0000"/>
                </a:solidFill>
                <a:latin typeface="Calibri" panose="020F0502020204030204" pitchFamily="34" charset="0"/>
                <a:cs typeface="Calibri" panose="020F0502020204030204" pitchFamily="34" charset="0"/>
              </a:rPr>
              <a:t>Không </a:t>
            </a:r>
            <a:r>
              <a:rPr lang="en-GB" sz="2800" dirty="0" err="1">
                <a:solidFill>
                  <a:srgbClr val="FF0000"/>
                </a:solidFill>
                <a:latin typeface="Calibri" panose="020F0502020204030204" pitchFamily="34" charset="0"/>
                <a:cs typeface="Calibri" panose="020F0502020204030204" pitchFamily="34" charset="0"/>
              </a:rPr>
              <a:t>tổ</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chức</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hoạt</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động</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đông</a:t>
            </a:r>
            <a:r>
              <a:rPr lang="en-GB" sz="2800" dirty="0">
                <a:solidFill>
                  <a:srgbClr val="FF0000"/>
                </a:solidFill>
                <a:latin typeface="Calibri" panose="020F0502020204030204" pitchFamily="34" charset="0"/>
                <a:cs typeface="Calibri" panose="020F0502020204030204" pitchFamily="34" charset="0"/>
              </a:rPr>
              <a:t> ng</a:t>
            </a:r>
            <a:r>
              <a:rPr lang="vi-VN" sz="2800" dirty="0">
                <a:solidFill>
                  <a:srgbClr val="FF0000"/>
                </a:solidFill>
                <a:latin typeface="Calibri" panose="020F0502020204030204" pitchFamily="34" charset="0"/>
                <a:cs typeface="Calibri" panose="020F0502020204030204" pitchFamily="34" charset="0"/>
              </a:rPr>
              <a:t>ư</a:t>
            </a:r>
            <a:r>
              <a:rPr lang="en-GB" sz="2800" dirty="0" err="1">
                <a:solidFill>
                  <a:srgbClr val="FF0000"/>
                </a:solidFill>
                <a:latin typeface="Calibri" panose="020F0502020204030204" pitchFamily="34" charset="0"/>
                <a:cs typeface="Calibri" panose="020F0502020204030204" pitchFamily="34" charset="0"/>
              </a:rPr>
              <a:t>ời</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tại</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gia</a:t>
            </a:r>
            <a:r>
              <a:rPr lang="en-GB" sz="2800" dirty="0">
                <a:solidFill>
                  <a:srgbClr val="FF0000"/>
                </a:solidFill>
                <a:latin typeface="Calibri" panose="020F0502020204030204" pitchFamily="34" charset="0"/>
                <a:cs typeface="Calibri" panose="020F0502020204030204" pitchFamily="34" charset="0"/>
              </a:rPr>
              <a:t> </a:t>
            </a:r>
            <a:r>
              <a:rPr lang="en-GB" sz="2800" dirty="0" err="1">
                <a:solidFill>
                  <a:srgbClr val="FF0000"/>
                </a:solidFill>
                <a:latin typeface="Calibri" panose="020F0502020204030204" pitchFamily="34" charset="0"/>
                <a:cs typeface="Calibri" panose="020F0502020204030204" pitchFamily="34" charset="0"/>
              </a:rPr>
              <a:t>đình</a:t>
            </a:r>
            <a:r>
              <a:rPr lang="en-GB" sz="2800" dirty="0">
                <a:solidFill>
                  <a:srgbClr val="FF0000"/>
                </a:solidFill>
                <a:latin typeface="Calibri" panose="020F0502020204030204" pitchFamily="34" charset="0"/>
                <a:cs typeface="Calibri" panose="020F0502020204030204" pitchFamily="34" charset="0"/>
              </a:rPr>
              <a:t>, n</a:t>
            </a:r>
            <a:r>
              <a:rPr lang="vi-VN" sz="2800" dirty="0">
                <a:solidFill>
                  <a:srgbClr val="FF0000"/>
                </a:solidFill>
                <a:latin typeface="Calibri" panose="020F0502020204030204" pitchFamily="34" charset="0"/>
                <a:cs typeface="Calibri" panose="020F0502020204030204" pitchFamily="34" charset="0"/>
              </a:rPr>
              <a:t>ơ</a:t>
            </a:r>
            <a:r>
              <a:rPr lang="en-GB" sz="2800" dirty="0" err="1">
                <a:solidFill>
                  <a:srgbClr val="FF0000"/>
                </a:solidFill>
                <a:latin typeface="Calibri" panose="020F0502020204030204" pitchFamily="34" charset="0"/>
                <a:cs typeface="Calibri" panose="020F0502020204030204" pitchFamily="34" charset="0"/>
              </a:rPr>
              <a:t>i</a:t>
            </a:r>
            <a:r>
              <a:rPr lang="en-GB" sz="2800" dirty="0">
                <a:solidFill>
                  <a:srgbClr val="FF0000"/>
                </a:solidFill>
                <a:latin typeface="Calibri" panose="020F0502020204030204" pitchFamily="34" charset="0"/>
                <a:cs typeface="Calibri" panose="020F0502020204030204" pitchFamily="34" charset="0"/>
              </a:rPr>
              <a:t> l</a:t>
            </a:r>
            <a:r>
              <a:rPr lang="vi-VN" sz="2800" dirty="0">
                <a:solidFill>
                  <a:srgbClr val="FF0000"/>
                </a:solidFill>
                <a:latin typeface="Calibri" panose="020F0502020204030204" pitchFamily="34" charset="0"/>
                <a:cs typeface="Calibri" panose="020F0502020204030204" pitchFamily="34" charset="0"/>
              </a:rPr>
              <a:t>ư</a:t>
            </a:r>
            <a:r>
              <a:rPr lang="en-GB" sz="2800" dirty="0">
                <a:solidFill>
                  <a:srgbClr val="FF0000"/>
                </a:solidFill>
                <a:latin typeface="Calibri" panose="020F0502020204030204" pitchFamily="34" charset="0"/>
                <a:cs typeface="Calibri" panose="020F0502020204030204" pitchFamily="34" charset="0"/>
              </a:rPr>
              <a:t>u </a:t>
            </a:r>
            <a:r>
              <a:rPr lang="en-GB" sz="2800" dirty="0" err="1">
                <a:solidFill>
                  <a:srgbClr val="FF0000"/>
                </a:solidFill>
                <a:latin typeface="Calibri" panose="020F0502020204030204" pitchFamily="34" charset="0"/>
                <a:cs typeface="Calibri" panose="020F0502020204030204" pitchFamily="34" charset="0"/>
              </a:rPr>
              <a:t>trú</a:t>
            </a:r>
            <a:r>
              <a:rPr lang="en-GB" sz="2800" dirty="0">
                <a:solidFill>
                  <a:srgbClr val="FF0000"/>
                </a:solidFill>
                <a:latin typeface="Calibri" panose="020F0502020204030204" pitchFamily="34" charset="0"/>
                <a:cs typeface="Calibri" panose="020F0502020204030204" pitchFamily="34" charset="0"/>
              </a:rPr>
              <a:t>.</a:t>
            </a:r>
          </a:p>
          <a:p>
            <a:pPr marL="457200" indent="-457200" eaLnBrk="1" fontAlgn="auto" hangingPunct="1">
              <a:spcAft>
                <a:spcPts val="600"/>
              </a:spcAft>
              <a:buAutoNum type="alphaLcParenR"/>
              <a:defRPr/>
            </a:pPr>
            <a:endParaRPr lang="en-GB" sz="28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28046218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11734800" cy="6553200"/>
          </a:xfrm>
        </p:spPr>
        <p:txBody>
          <a:bodyPr rtlCol="0">
            <a:noAutofit/>
          </a:bodyPr>
          <a:lstStyle/>
          <a:p>
            <a:pPr marL="0" indent="0" eaLnBrk="1" fontAlgn="auto" hangingPunct="1">
              <a:spcAft>
                <a:spcPts val="600"/>
              </a:spcAft>
              <a:buNone/>
              <a:defRPr/>
            </a:pPr>
            <a:r>
              <a:rPr lang="pt-BR" sz="2800" b="1" dirty="0">
                <a:latin typeface="+mj-lt"/>
              </a:rPr>
              <a:t>5. </a:t>
            </a:r>
            <a:r>
              <a:rPr lang="en-GB" sz="2800" b="1" dirty="0" err="1">
                <a:latin typeface="+mj-lt"/>
              </a:rPr>
              <a:t>Tổ</a:t>
            </a:r>
            <a:r>
              <a:rPr lang="en-GB" sz="2800" b="1" dirty="0">
                <a:latin typeface="+mj-lt"/>
              </a:rPr>
              <a:t> </a:t>
            </a:r>
            <a:r>
              <a:rPr lang="en-GB" sz="2800" b="1" dirty="0" err="1">
                <a:latin typeface="+mj-lt"/>
              </a:rPr>
              <a:t>chức</a:t>
            </a:r>
            <a:r>
              <a:rPr lang="en-GB" sz="2800" b="1" dirty="0">
                <a:latin typeface="+mj-lt"/>
              </a:rPr>
              <a:t> </a:t>
            </a:r>
            <a:r>
              <a:rPr lang="en-GB" sz="2800" b="1" dirty="0" err="1">
                <a:latin typeface="+mj-lt"/>
              </a:rPr>
              <a:t>thực</a:t>
            </a:r>
            <a:r>
              <a:rPr lang="en-GB" sz="2800" b="1" dirty="0">
                <a:latin typeface="+mj-lt"/>
              </a:rPr>
              <a:t> </a:t>
            </a:r>
            <a:r>
              <a:rPr lang="en-GB" sz="2800" b="1" dirty="0" err="1">
                <a:latin typeface="+mj-lt"/>
              </a:rPr>
              <a:t>hiện</a:t>
            </a:r>
            <a:r>
              <a:rPr lang="en-GB" sz="2800" b="1" dirty="0">
                <a:latin typeface="+mj-lt"/>
              </a:rPr>
              <a:t> </a:t>
            </a:r>
            <a:r>
              <a:rPr lang="en-GB" sz="2800" b="1" dirty="0" err="1">
                <a:latin typeface="+mj-lt"/>
              </a:rPr>
              <a:t>cách</a:t>
            </a:r>
            <a:r>
              <a:rPr lang="en-GB" sz="2800" b="1" dirty="0">
                <a:latin typeface="+mj-lt"/>
              </a:rPr>
              <a:t> </a:t>
            </a:r>
            <a:r>
              <a:rPr lang="en-GB" sz="2800" b="1" dirty="0" err="1">
                <a:latin typeface="+mj-lt"/>
              </a:rPr>
              <a:t>ly</a:t>
            </a:r>
            <a:endParaRPr lang="en-GB" sz="2800" b="1" dirty="0">
              <a:latin typeface="+mj-lt"/>
            </a:endParaRPr>
          </a:p>
          <a:p>
            <a:pPr marL="0" indent="0" eaLnBrk="1" fontAlgn="auto" hangingPunct="1">
              <a:spcAft>
                <a:spcPts val="600"/>
              </a:spcAft>
              <a:buNone/>
              <a:defRPr/>
            </a:pPr>
            <a:r>
              <a:rPr lang="en-GB" sz="2800" b="1" dirty="0"/>
              <a:t>5.4. </a:t>
            </a:r>
            <a:r>
              <a:rPr lang="en-US" sz="2800" b="1" dirty="0"/>
              <a:t>UBND </a:t>
            </a:r>
            <a:r>
              <a:rPr lang="en-US" sz="2800" b="1" dirty="0" err="1"/>
              <a:t>xã</a:t>
            </a:r>
            <a:r>
              <a:rPr lang="en-US" sz="2800" b="1" dirty="0"/>
              <a:t>/</a:t>
            </a:r>
            <a:r>
              <a:rPr lang="en-US" sz="2800" b="1" dirty="0" err="1"/>
              <a:t>phường</a:t>
            </a:r>
            <a:r>
              <a:rPr lang="en-US" sz="2800" b="1" dirty="0"/>
              <a:t>/</a:t>
            </a:r>
            <a:r>
              <a:rPr lang="en-US" sz="2800" b="1" dirty="0" err="1"/>
              <a:t>thị</a:t>
            </a:r>
            <a:r>
              <a:rPr lang="en-US" sz="2800" b="1" dirty="0"/>
              <a:t> </a:t>
            </a:r>
            <a:r>
              <a:rPr lang="en-US" sz="2800" b="1" dirty="0" err="1"/>
              <a:t>trấn</a:t>
            </a:r>
            <a:r>
              <a:rPr lang="en-US" sz="2800" b="1" dirty="0"/>
              <a:t> </a:t>
            </a:r>
            <a:r>
              <a:rPr lang="en-GB" sz="2800" b="1" dirty="0" err="1"/>
              <a:t>và</a:t>
            </a:r>
            <a:r>
              <a:rPr lang="en-GB" sz="2800" b="1" dirty="0"/>
              <a:t> </a:t>
            </a:r>
            <a:r>
              <a:rPr lang="en-GB" sz="2800" b="1" dirty="0" err="1"/>
              <a:t>cộng</a:t>
            </a:r>
            <a:r>
              <a:rPr lang="en-GB" sz="2800" b="1" dirty="0"/>
              <a:t> </a:t>
            </a:r>
            <a:r>
              <a:rPr lang="en-GB" sz="2800" b="1" dirty="0" err="1"/>
              <a:t>đồng</a:t>
            </a:r>
            <a:r>
              <a:rPr lang="en-GB" sz="2800" b="1" dirty="0"/>
              <a:t> n</a:t>
            </a:r>
            <a:r>
              <a:rPr lang="vi-VN" sz="2800" b="1" dirty="0"/>
              <a:t>ơ</a:t>
            </a:r>
            <a:r>
              <a:rPr lang="en-GB" sz="2800" b="1" dirty="0" err="1"/>
              <a:t>i</a:t>
            </a:r>
            <a:r>
              <a:rPr lang="en-GB" sz="2800" b="1" dirty="0"/>
              <a:t> </a:t>
            </a:r>
            <a:r>
              <a:rPr lang="en-GB" sz="2800" b="1" dirty="0" err="1"/>
              <a:t>có</a:t>
            </a:r>
            <a:r>
              <a:rPr lang="en-GB" sz="2800" b="1" dirty="0"/>
              <a:t> ng</a:t>
            </a:r>
            <a:r>
              <a:rPr lang="vi-VN" sz="2800" b="1" dirty="0"/>
              <a:t>ư</a:t>
            </a:r>
            <a:r>
              <a:rPr lang="en-GB" sz="2800" b="1" dirty="0" err="1"/>
              <a:t>ời</a:t>
            </a:r>
            <a:r>
              <a:rPr lang="en-GB" sz="2800" b="1" dirty="0"/>
              <a:t> được </a:t>
            </a:r>
            <a:r>
              <a:rPr lang="en-GB" sz="2800" b="1" dirty="0" err="1"/>
              <a:t>cách</a:t>
            </a:r>
            <a:r>
              <a:rPr lang="en-GB" sz="2800" b="1" dirty="0"/>
              <a:t> </a:t>
            </a:r>
            <a:r>
              <a:rPr lang="en-GB" sz="2800" b="1" dirty="0" err="1"/>
              <a:t>ly</a:t>
            </a:r>
            <a:endParaRPr lang="en-GB" sz="2800" b="1" dirty="0"/>
          </a:p>
          <a:p>
            <a:pPr marL="457200" indent="-457200" eaLnBrk="1" fontAlgn="auto" hangingPunct="1">
              <a:spcAft>
                <a:spcPts val="600"/>
              </a:spcAft>
              <a:buAutoNum type="alphaLcParenR"/>
              <a:defRPr/>
            </a:pPr>
            <a:r>
              <a:rPr lang="vi-VN" sz="2800" dirty="0">
                <a:latin typeface="Calibri" panose="020F0502020204030204" pitchFamily="34" charset="0"/>
                <a:cs typeface="Calibri" panose="020F0502020204030204" pitchFamily="34" charset="0"/>
              </a:rPr>
              <a:t>Tạo điều kiện, động viên, chia sẻ, giúp đỡ gia đình, nơi lưu trú và người được cách ly để người được cách ly yên tâm thực hiện việc cách ly trong suốt thời gian theo dõi</a:t>
            </a:r>
            <a:r>
              <a:rPr lang="en-GB" sz="2800" dirty="0">
                <a:latin typeface="Calibri" panose="020F0502020204030204" pitchFamily="34" charset="0"/>
                <a:cs typeface="Calibri" panose="020F0502020204030204" pitchFamily="34" charset="0"/>
              </a:rPr>
              <a:t>.</a:t>
            </a:r>
          </a:p>
          <a:p>
            <a:pPr marL="457200" indent="-457200" eaLnBrk="1" fontAlgn="auto" hangingPunct="1">
              <a:spcAft>
                <a:spcPts val="600"/>
              </a:spcAft>
              <a:buFont typeface="Arial" pitchFamily="34" charset="0"/>
              <a:buAutoNum type="alphaLcParenR"/>
              <a:defRPr/>
            </a:pPr>
            <a:r>
              <a:rPr lang="vi-VN" sz="2800" dirty="0">
                <a:latin typeface="Calibri" panose="020F0502020204030204" pitchFamily="34" charset="0"/>
                <a:cs typeface="Calibri" panose="020F0502020204030204" pitchFamily="34" charset="0"/>
              </a:rPr>
              <a:t>Chỉ đạo, giám sát chặt chẽ việc thực hiện cách ly và </a:t>
            </a:r>
            <a:r>
              <a:rPr lang="vi-VN" sz="2800" dirty="0">
                <a:solidFill>
                  <a:srgbClr val="FF0000"/>
                </a:solidFill>
                <a:latin typeface="Calibri" panose="020F0502020204030204" pitchFamily="34" charset="0"/>
                <a:cs typeface="Calibri" panose="020F0502020204030204" pitchFamily="34" charset="0"/>
              </a:rPr>
              <a:t>tiến hành cưỡng chế cách ly y tế nếu người được cách ly không tuân thủ yêu cầu cách ly y tế </a:t>
            </a:r>
            <a:endParaRPr lang="en-GB" sz="2800" dirty="0">
              <a:solidFill>
                <a:srgbClr val="FF0000"/>
              </a:solidFill>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r>
              <a:rPr lang="vi-VN" dirty="0">
                <a:latin typeface="Calibri" panose="020F0502020204030204" pitchFamily="34" charset="0"/>
                <a:cs typeface="Calibri" panose="020F0502020204030204" pitchFamily="34" charset="0"/>
              </a:rPr>
              <a:t>Trong quá trình thực hiện nếu có khó khăn, vướng mắc, đề nghị các đơn vị, cá nhân phản ánh về Bộ Y tế (Cục Y tế dự phòng) để nghiên cứu, giải quyết.</a:t>
            </a:r>
            <a:endParaRPr lang="en-GB"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2363923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304800" y="304800"/>
            <a:ext cx="11506200" cy="5334000"/>
          </a:xfrm>
        </p:spPr>
        <p:txBody>
          <a:bodyPr/>
          <a:lstStyle/>
          <a:p>
            <a:pPr eaLnBrk="1" hangingPunct="1"/>
            <a:r>
              <a:rPr lang="pt-BR" altLang="vi-VN" sz="3900" b="1" dirty="0"/>
              <a:t>HƯỚNG DẪN </a:t>
            </a:r>
            <a:br>
              <a:rPr lang="pt-BR" altLang="vi-VN" sz="3900" b="1" dirty="0"/>
            </a:br>
            <a:r>
              <a:rPr lang="pt-BR" altLang="vi-VN" sz="3900" b="1" dirty="0"/>
              <a:t>CÁCH LY Y TẾ TẠI </a:t>
            </a:r>
            <a:r>
              <a:rPr lang="en-GB" altLang="vi-VN" sz="3900" b="1" dirty="0"/>
              <a:t>C</a:t>
            </a:r>
            <a:r>
              <a:rPr lang="vi-VN" altLang="vi-VN" sz="3900" b="1" dirty="0"/>
              <a:t>Ơ</a:t>
            </a:r>
            <a:r>
              <a:rPr lang="en-GB" altLang="vi-VN" sz="3900" b="1" dirty="0"/>
              <a:t> SỞ CÁCH LY TẬP TRUNG TRONG PHÒNG CHỐNG</a:t>
            </a:r>
            <a:br>
              <a:rPr lang="en-GB" altLang="vi-VN" sz="3900" b="1" dirty="0"/>
            </a:br>
            <a:r>
              <a:rPr lang="en-GB" altLang="vi-VN" sz="3900" b="1" dirty="0"/>
              <a:t>BỆNH VIÊM Đ</a:t>
            </a:r>
            <a:r>
              <a:rPr lang="vi-VN" altLang="vi-VN" sz="3900" b="1" dirty="0"/>
              <a:t>Ư</a:t>
            </a:r>
            <a:r>
              <a:rPr lang="en-GB" altLang="vi-VN" sz="3900" b="1" dirty="0"/>
              <a:t>ỜNG HÔ HẤP CẤP </a:t>
            </a:r>
            <a:br>
              <a:rPr lang="en-GB" altLang="vi-VN" sz="3900" b="1" dirty="0"/>
            </a:br>
            <a:r>
              <a:rPr lang="en-GB" altLang="vi-VN" sz="3900" b="1" dirty="0"/>
              <a:t>DO CHỦNG MỚI CỦA VI RÚT CORONA (</a:t>
            </a:r>
            <a:r>
              <a:rPr lang="en-GB" altLang="vi-VN" sz="3900" b="1" dirty="0" err="1"/>
              <a:t>nCoV</a:t>
            </a:r>
            <a:r>
              <a:rPr lang="en-GB" altLang="vi-VN" sz="3900" b="1" dirty="0"/>
              <a:t>)</a:t>
            </a:r>
            <a:r>
              <a:rPr lang="en-GB" altLang="vi-VN" sz="3600" b="1" dirty="0"/>
              <a:t/>
            </a:r>
            <a:br>
              <a:rPr lang="en-GB" altLang="vi-VN" sz="3600" b="1" dirty="0"/>
            </a:br>
            <a:r>
              <a:rPr lang="en-GB" altLang="vi-VN" sz="2800" i="1" dirty="0"/>
              <a:t>Theo </a:t>
            </a:r>
            <a:r>
              <a:rPr lang="en-GB" altLang="vi-VN" sz="2800" i="1" dirty="0" err="1"/>
              <a:t>quyết</a:t>
            </a:r>
            <a:r>
              <a:rPr lang="en-GB" altLang="vi-VN" sz="2800" i="1" dirty="0"/>
              <a:t> </a:t>
            </a:r>
            <a:r>
              <a:rPr lang="en-GB" altLang="vi-VN" sz="2800" i="1" dirty="0" err="1"/>
              <a:t>định</a:t>
            </a:r>
            <a:r>
              <a:rPr lang="en-GB" altLang="vi-VN" sz="2800" i="1" dirty="0"/>
              <a:t> </a:t>
            </a:r>
            <a:r>
              <a:rPr lang="en-GB" altLang="vi-VN" sz="2800" i="1" dirty="0" err="1"/>
              <a:t>số</a:t>
            </a:r>
            <a:r>
              <a:rPr lang="en-GB" altLang="vi-VN" sz="2800" i="1" dirty="0"/>
              <a:t> </a:t>
            </a:r>
            <a:r>
              <a:rPr lang="en-GB" altLang="vi-VN" sz="2800" i="1" dirty="0"/>
              <a:t> 344/QĐ-BYT </a:t>
            </a:r>
            <a:r>
              <a:rPr lang="en-GB" altLang="vi-VN" sz="2800" i="1" dirty="0" err="1"/>
              <a:t>ngày</a:t>
            </a:r>
            <a:r>
              <a:rPr lang="en-GB" altLang="vi-VN" sz="2800" i="1" dirty="0"/>
              <a:t> </a:t>
            </a:r>
            <a:r>
              <a:rPr lang="en-GB" altLang="vi-VN" sz="2800" i="1" dirty="0"/>
              <a:t>07/02/2020</a:t>
            </a:r>
            <a:endParaRPr lang="en-US" altLang="vi-VN" sz="3900" i="1" dirty="0">
              <a:latin typeface="Times New Roman" pitchFamily="18" charset="0"/>
              <a:cs typeface="Times New Roman" pitchFamily="18" charset="0"/>
            </a:endParaRPr>
          </a:p>
        </p:txBody>
      </p:sp>
    </p:spTree>
    <p:extLst>
      <p:ext uri="{BB962C8B-B14F-4D97-AF65-F5344CB8AC3E}">
        <p14:creationId xmlns:p14="http://schemas.microsoft.com/office/powerpoint/2010/main" val="2812992743"/>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11658600" cy="6553200"/>
          </a:xfrm>
        </p:spPr>
        <p:txBody>
          <a:bodyPr rtlCol="0">
            <a:noAutofit/>
          </a:bodyPr>
          <a:lstStyle/>
          <a:p>
            <a:pPr marL="0" indent="0" eaLnBrk="1" fontAlgn="auto" hangingPunct="1">
              <a:spcAft>
                <a:spcPts val="600"/>
              </a:spcAft>
              <a:buNone/>
              <a:defRPr/>
            </a:pPr>
            <a:r>
              <a:rPr lang="en-GB" sz="2400" b="1" dirty="0">
                <a:latin typeface="+mj-lt"/>
                <a:cs typeface="Calibri" panose="020F0502020204030204" pitchFamily="34" charset="0"/>
              </a:rPr>
              <a:t>I. </a:t>
            </a:r>
            <a:r>
              <a:rPr lang="en-GB" sz="2400" b="1" dirty="0" err="1">
                <a:latin typeface="+mj-lt"/>
                <a:cs typeface="Calibri" panose="020F0502020204030204" pitchFamily="34" charset="0"/>
              </a:rPr>
              <a:t>Mục</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đích</a:t>
            </a:r>
            <a:endParaRPr lang="en-GB" sz="2400" b="1" dirty="0">
              <a:latin typeface="+mj-lt"/>
              <a:cs typeface="Calibri" panose="020F0502020204030204" pitchFamily="34" charset="0"/>
            </a:endParaRPr>
          </a:p>
          <a:p>
            <a:pPr marL="0" indent="0" eaLnBrk="1" fontAlgn="auto" hangingPunct="1">
              <a:spcAft>
                <a:spcPts val="600"/>
              </a:spcAft>
              <a:buNone/>
              <a:defRPr/>
            </a:pPr>
            <a:r>
              <a:rPr lang="vi-VN" sz="2400" dirty="0">
                <a:latin typeface="Calibri" panose="020F0502020204030204" pitchFamily="34" charset="0"/>
                <a:cs typeface="Calibri" panose="020F0502020204030204" pitchFamily="34" charset="0"/>
              </a:rPr>
              <a:t>Ngăn chặn sự lây lan của bệnh viêm đường hô hấp cấp do chủng m</a:t>
            </a:r>
            <a:r>
              <a:rPr lang="en-US" sz="2400" dirty="0" err="1">
                <a:latin typeface="Calibri" panose="020F0502020204030204" pitchFamily="34" charset="0"/>
                <a:cs typeface="Calibri" panose="020F0502020204030204" pitchFamily="34" charset="0"/>
              </a:rPr>
              <a:t>ới</a:t>
            </a:r>
            <a:r>
              <a:rPr lang="vi-VN" sz="2400" dirty="0">
                <a:latin typeface="Calibri" panose="020F0502020204030204" pitchFamily="34" charset="0"/>
                <a:cs typeface="Calibri" panose="020F0502020204030204" pitchFamily="34" charset="0"/>
              </a:rPr>
              <a:t> của vi rút C</a:t>
            </a:r>
            <a:r>
              <a:rPr lang="en-US" sz="2400" dirty="0">
                <a:latin typeface="Calibri" panose="020F0502020204030204" pitchFamily="34" charset="0"/>
                <a:cs typeface="Calibri" panose="020F0502020204030204" pitchFamily="34" charset="0"/>
              </a:rPr>
              <a:t>or</a:t>
            </a:r>
            <a:r>
              <a:rPr lang="vi-VN" sz="2400" dirty="0">
                <a:latin typeface="Calibri" panose="020F0502020204030204" pitchFamily="34" charset="0"/>
                <a:cs typeface="Calibri" panose="020F0502020204030204" pitchFamily="34" charset="0"/>
              </a:rPr>
              <a:t>ona (nCoV).</a:t>
            </a: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r>
              <a:rPr lang="en-GB" sz="2400" b="1" dirty="0">
                <a:latin typeface="+mj-lt"/>
                <a:cs typeface="Calibri" panose="020F0502020204030204" pitchFamily="34" charset="0"/>
              </a:rPr>
              <a:t>II. </a:t>
            </a:r>
            <a:r>
              <a:rPr lang="en-GB" sz="2400" b="1" dirty="0" err="1">
                <a:latin typeface="+mj-lt"/>
                <a:cs typeface="Calibri" panose="020F0502020204030204" pitchFamily="34" charset="0"/>
              </a:rPr>
              <a:t>Hình</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thức</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cách</a:t>
            </a:r>
            <a:r>
              <a:rPr lang="en-GB" sz="2400" b="1" dirty="0">
                <a:latin typeface="+mj-lt"/>
                <a:cs typeface="Calibri" panose="020F0502020204030204" pitchFamily="34" charset="0"/>
              </a:rPr>
              <a:t> </a:t>
            </a:r>
            <a:r>
              <a:rPr lang="en-GB" sz="2400" b="1" dirty="0" err="1">
                <a:latin typeface="+mj-lt"/>
                <a:cs typeface="Calibri" panose="020F0502020204030204" pitchFamily="34" charset="0"/>
              </a:rPr>
              <a:t>ly</a:t>
            </a:r>
            <a:endParaRPr lang="en-GB" sz="2400" b="1" dirty="0">
              <a:latin typeface="+mj-lt"/>
              <a:cs typeface="Calibri" panose="020F0502020204030204" pitchFamily="34" charset="0"/>
            </a:endParaRPr>
          </a:p>
          <a:p>
            <a:pPr marL="0" indent="0" eaLnBrk="1" fontAlgn="auto" hangingPunct="1">
              <a:spcAft>
                <a:spcPts val="600"/>
              </a:spcAft>
              <a:buNone/>
              <a:defRPr/>
            </a:pPr>
            <a:r>
              <a:rPr lang="en-GB" sz="2400" dirty="0" err="1">
                <a:latin typeface="+mj-lt"/>
                <a:cs typeface="Calibri" panose="020F0502020204030204" pitchFamily="34" charset="0"/>
              </a:rPr>
              <a:t>Cách</a:t>
            </a:r>
            <a:r>
              <a:rPr lang="en-GB" sz="2400" dirty="0">
                <a:latin typeface="+mj-lt"/>
                <a:cs typeface="Calibri" panose="020F0502020204030204" pitchFamily="34" charset="0"/>
              </a:rPr>
              <a:t> </a:t>
            </a:r>
            <a:r>
              <a:rPr lang="en-GB" sz="2400" dirty="0" err="1">
                <a:latin typeface="+mj-lt"/>
                <a:cs typeface="Calibri" panose="020F0502020204030204" pitchFamily="34" charset="0"/>
              </a:rPr>
              <a:t>ly</a:t>
            </a:r>
            <a:r>
              <a:rPr lang="en-GB" sz="2400" dirty="0">
                <a:latin typeface="+mj-lt"/>
                <a:cs typeface="Calibri" panose="020F0502020204030204" pitchFamily="34" charset="0"/>
              </a:rPr>
              <a:t> Y </a:t>
            </a:r>
            <a:r>
              <a:rPr lang="en-GB" sz="2400" dirty="0" err="1">
                <a:latin typeface="+mj-lt"/>
                <a:cs typeface="Calibri" panose="020F0502020204030204" pitchFamily="34" charset="0"/>
              </a:rPr>
              <a:t>tế</a:t>
            </a:r>
            <a:r>
              <a:rPr lang="en-GB" sz="2400" dirty="0">
                <a:latin typeface="+mj-lt"/>
                <a:cs typeface="Calibri" panose="020F0502020204030204" pitchFamily="34" charset="0"/>
              </a:rPr>
              <a:t> </a:t>
            </a:r>
            <a:r>
              <a:rPr lang="en-GB" sz="2400" dirty="0" err="1">
                <a:latin typeface="+mj-lt"/>
                <a:cs typeface="Calibri" panose="020F0502020204030204" pitchFamily="34" charset="0"/>
              </a:rPr>
              <a:t>tại</a:t>
            </a:r>
            <a:r>
              <a:rPr lang="en-GB" sz="2400" dirty="0">
                <a:latin typeface="+mj-lt"/>
                <a:cs typeface="Calibri" panose="020F0502020204030204" pitchFamily="34" charset="0"/>
              </a:rPr>
              <a:t> c</a:t>
            </a:r>
            <a:r>
              <a:rPr lang="vi-VN" sz="2400" dirty="0">
                <a:latin typeface="+mj-lt"/>
                <a:cs typeface="Calibri" panose="020F0502020204030204" pitchFamily="34" charset="0"/>
              </a:rPr>
              <a:t>ơ</a:t>
            </a:r>
            <a:r>
              <a:rPr lang="en-GB" sz="2400" dirty="0">
                <a:latin typeface="+mj-lt"/>
                <a:cs typeface="Calibri" panose="020F0502020204030204" pitchFamily="34" charset="0"/>
              </a:rPr>
              <a:t> </a:t>
            </a:r>
            <a:r>
              <a:rPr lang="en-GB" sz="2400" dirty="0" err="1">
                <a:latin typeface="+mj-lt"/>
                <a:cs typeface="Calibri" panose="020F0502020204030204" pitchFamily="34" charset="0"/>
              </a:rPr>
              <a:t>sở</a:t>
            </a:r>
            <a:r>
              <a:rPr lang="en-GB" sz="2400" dirty="0">
                <a:latin typeface="+mj-lt"/>
                <a:cs typeface="Calibri" panose="020F0502020204030204" pitchFamily="34" charset="0"/>
              </a:rPr>
              <a:t> </a:t>
            </a:r>
            <a:r>
              <a:rPr lang="en-GB" sz="2400" dirty="0" err="1">
                <a:latin typeface="+mj-lt"/>
                <a:cs typeface="Calibri" panose="020F0502020204030204" pitchFamily="34" charset="0"/>
              </a:rPr>
              <a:t>cách</a:t>
            </a:r>
            <a:r>
              <a:rPr lang="en-GB" sz="2400" dirty="0">
                <a:latin typeface="+mj-lt"/>
                <a:cs typeface="Calibri" panose="020F0502020204030204" pitchFamily="34" charset="0"/>
              </a:rPr>
              <a:t> </a:t>
            </a:r>
            <a:r>
              <a:rPr lang="en-GB" sz="2400" dirty="0" err="1">
                <a:latin typeface="+mj-lt"/>
                <a:cs typeface="Calibri" panose="020F0502020204030204" pitchFamily="34" charset="0"/>
              </a:rPr>
              <a:t>ly</a:t>
            </a:r>
            <a:r>
              <a:rPr lang="en-GB" sz="2400" dirty="0">
                <a:latin typeface="+mj-lt"/>
                <a:cs typeface="Calibri" panose="020F0502020204030204" pitchFamily="34" charset="0"/>
              </a:rPr>
              <a:t> </a:t>
            </a:r>
            <a:r>
              <a:rPr lang="en-GB" sz="2400" dirty="0" err="1">
                <a:latin typeface="+mj-lt"/>
                <a:cs typeface="Calibri" panose="020F0502020204030204" pitchFamily="34" charset="0"/>
              </a:rPr>
              <a:t>tập</a:t>
            </a:r>
            <a:r>
              <a:rPr lang="en-GB" sz="2400" dirty="0">
                <a:latin typeface="+mj-lt"/>
                <a:cs typeface="Calibri" panose="020F0502020204030204" pitchFamily="34" charset="0"/>
              </a:rPr>
              <a:t> </a:t>
            </a:r>
            <a:r>
              <a:rPr lang="en-GB" sz="2400" dirty="0" err="1">
                <a:latin typeface="+mj-lt"/>
                <a:cs typeface="Calibri" panose="020F0502020204030204" pitchFamily="34" charset="0"/>
              </a:rPr>
              <a:t>trung</a:t>
            </a:r>
            <a:r>
              <a:rPr lang="en-GB" sz="2400" dirty="0">
                <a:latin typeface="+mj-lt"/>
                <a:cs typeface="Calibri" panose="020F0502020204030204" pitchFamily="34" charset="0"/>
              </a:rPr>
              <a:t> </a:t>
            </a:r>
            <a:r>
              <a:rPr lang="en-GB" sz="2400" dirty="0" err="1">
                <a:latin typeface="+mj-lt"/>
                <a:cs typeface="Calibri" panose="020F0502020204030204" pitchFamily="34" charset="0"/>
              </a:rPr>
              <a:t>theo</a:t>
            </a:r>
            <a:r>
              <a:rPr lang="en-GB" sz="2400" dirty="0">
                <a:latin typeface="+mj-lt"/>
                <a:cs typeface="Calibri" panose="020F0502020204030204" pitchFamily="34" charset="0"/>
              </a:rPr>
              <a:t> </a:t>
            </a:r>
            <a:r>
              <a:rPr lang="en-GB" sz="2400" dirty="0" err="1">
                <a:latin typeface="+mj-lt"/>
                <a:cs typeface="Calibri" panose="020F0502020204030204" pitchFamily="34" charset="0"/>
              </a:rPr>
              <a:t>luật</a:t>
            </a:r>
            <a:r>
              <a:rPr lang="en-GB" sz="2400" dirty="0">
                <a:latin typeface="+mj-lt"/>
                <a:cs typeface="Calibri" panose="020F0502020204030204" pitchFamily="34" charset="0"/>
              </a:rPr>
              <a:t> </a:t>
            </a:r>
            <a:r>
              <a:rPr lang="en-GB" sz="2400" dirty="0" err="1">
                <a:latin typeface="+mj-lt"/>
                <a:cs typeface="Calibri" panose="020F0502020204030204" pitchFamily="34" charset="0"/>
              </a:rPr>
              <a:t>phòng</a:t>
            </a:r>
            <a:r>
              <a:rPr lang="en-GB" sz="2400" dirty="0">
                <a:latin typeface="+mj-lt"/>
                <a:cs typeface="Calibri" panose="020F0502020204030204" pitchFamily="34" charset="0"/>
              </a:rPr>
              <a:t> </a:t>
            </a:r>
            <a:r>
              <a:rPr lang="en-GB" sz="2400" dirty="0" err="1">
                <a:latin typeface="+mj-lt"/>
                <a:cs typeface="Calibri" panose="020F0502020204030204" pitchFamily="34" charset="0"/>
              </a:rPr>
              <a:t>chống</a:t>
            </a:r>
            <a:r>
              <a:rPr lang="en-GB" sz="2400" dirty="0">
                <a:latin typeface="+mj-lt"/>
                <a:cs typeface="Calibri" panose="020F0502020204030204" pitchFamily="34" charset="0"/>
              </a:rPr>
              <a:t> </a:t>
            </a:r>
            <a:r>
              <a:rPr lang="en-GB" sz="2400" dirty="0" err="1">
                <a:latin typeface="+mj-lt"/>
                <a:cs typeface="Calibri" panose="020F0502020204030204" pitchFamily="34" charset="0"/>
              </a:rPr>
              <a:t>bệnh</a:t>
            </a:r>
            <a:r>
              <a:rPr lang="en-GB" sz="2400" dirty="0">
                <a:latin typeface="+mj-lt"/>
                <a:cs typeface="Calibri" panose="020F0502020204030204" pitchFamily="34" charset="0"/>
              </a:rPr>
              <a:t> </a:t>
            </a:r>
            <a:r>
              <a:rPr lang="en-GB" sz="2400" dirty="0" err="1">
                <a:latin typeface="+mj-lt"/>
                <a:cs typeface="Calibri" panose="020F0502020204030204" pitchFamily="34" charset="0"/>
              </a:rPr>
              <a:t>truyền</a:t>
            </a:r>
            <a:r>
              <a:rPr lang="en-GB" sz="2400" dirty="0">
                <a:latin typeface="+mj-lt"/>
                <a:cs typeface="Calibri" panose="020F0502020204030204" pitchFamily="34" charset="0"/>
              </a:rPr>
              <a:t> </a:t>
            </a:r>
            <a:r>
              <a:rPr lang="en-GB" sz="2400" dirty="0" err="1">
                <a:latin typeface="+mj-lt"/>
                <a:cs typeface="Calibri" panose="020F0502020204030204" pitchFamily="34" charset="0"/>
              </a:rPr>
              <a:t>nhiễm</a:t>
            </a:r>
            <a:r>
              <a:rPr lang="en-GB" sz="2400" dirty="0">
                <a:latin typeface="+mj-lt"/>
                <a:cs typeface="Calibri" panose="020F0502020204030204" pitchFamily="34" charset="0"/>
              </a:rPr>
              <a:t> </a:t>
            </a:r>
            <a:r>
              <a:rPr lang="en-GB" sz="2400" dirty="0" err="1">
                <a:latin typeface="+mj-lt"/>
                <a:cs typeface="Calibri" panose="020F0502020204030204" pitchFamily="34" charset="0"/>
              </a:rPr>
              <a:t>năm</a:t>
            </a:r>
            <a:r>
              <a:rPr lang="en-GB" sz="2400" dirty="0">
                <a:latin typeface="+mj-lt"/>
                <a:cs typeface="Calibri" panose="020F0502020204030204" pitchFamily="34" charset="0"/>
              </a:rPr>
              <a:t> 2007.</a:t>
            </a:r>
            <a:endParaRPr lang="en-GB" sz="2400" dirty="0">
              <a:latin typeface="+mj-lt"/>
              <a:cs typeface="Calibri" panose="020F0502020204030204" pitchFamily="34" charset="0"/>
            </a:endParaRPr>
          </a:p>
          <a:p>
            <a:pPr marL="0" indent="0" eaLnBrk="1" fontAlgn="auto" hangingPunct="1">
              <a:spcAft>
                <a:spcPts val="600"/>
              </a:spcAft>
              <a:buNone/>
              <a:defRPr/>
            </a:pPr>
            <a:r>
              <a:rPr lang="pt-BR" sz="2400" b="1" dirty="0">
                <a:latin typeface="+mj-lt"/>
              </a:rPr>
              <a:t>III. Đối t</a:t>
            </a:r>
            <a:r>
              <a:rPr lang="en-GB" sz="2400" b="1" dirty="0" err="1">
                <a:latin typeface="+mj-lt"/>
              </a:rPr>
              <a:t>ượng</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r>
              <a:rPr lang="en-GB" sz="2400" b="1" dirty="0">
                <a:latin typeface="+mj-lt"/>
              </a:rPr>
              <a:t> </a:t>
            </a:r>
          </a:p>
          <a:p>
            <a:pPr marL="457200" indent="-457200" eaLnBrk="1" fontAlgn="auto" hangingPunct="1">
              <a:spcAft>
                <a:spcPts val="600"/>
              </a:spcAft>
              <a:buAutoNum type="arabicPeriod"/>
              <a:defRPr/>
            </a:pPr>
            <a:r>
              <a:rPr lang="vi-VN" sz="2800" dirty="0">
                <a:latin typeface="Calibri" panose="020F0502020204030204" pitchFamily="34" charset="0"/>
                <a:cs typeface="Calibri" panose="020F0502020204030204" pitchFamily="34" charset="0"/>
              </a:rPr>
              <a:t>Người </a:t>
            </a:r>
            <a:r>
              <a:rPr lang="vi-VN" sz="2800" dirty="0">
                <a:latin typeface="Calibri" panose="020F0502020204030204" pitchFamily="34" charset="0"/>
                <a:cs typeface="Calibri" panose="020F0502020204030204" pitchFamily="34" charset="0"/>
              </a:rPr>
              <a:t>đến từ hoặc đi qua tỉnh Hồ Bắc, Trung Quốc nhập cảnh vào Việt Nam trong vòng 14 ngày kể từ ngày nhập </a:t>
            </a:r>
            <a:r>
              <a:rPr lang="vi-VN" sz="2800" dirty="0">
                <a:latin typeface="Calibri" panose="020F0502020204030204" pitchFamily="34" charset="0"/>
                <a:cs typeface="Calibri" panose="020F0502020204030204" pitchFamily="34" charset="0"/>
              </a:rPr>
              <a:t>cảnh </a:t>
            </a:r>
            <a:r>
              <a:rPr lang="en-GB" sz="2800" b="1" dirty="0"/>
              <a:t>(</a:t>
            </a:r>
            <a:r>
              <a:rPr lang="en-GB" sz="2800" b="1" dirty="0" err="1"/>
              <a:t>công</a:t>
            </a:r>
            <a:r>
              <a:rPr lang="en-GB" sz="2800" b="1" dirty="0"/>
              <a:t> </a:t>
            </a:r>
            <a:r>
              <a:rPr lang="en-GB" sz="2800" b="1" dirty="0" err="1"/>
              <a:t>văn</a:t>
            </a:r>
            <a:r>
              <a:rPr lang="en-GB" sz="2800" b="1" dirty="0"/>
              <a:t> 164/</a:t>
            </a:r>
            <a:r>
              <a:rPr lang="en-GB" sz="2800" b="1" dirty="0" err="1"/>
              <a:t>TTg</a:t>
            </a:r>
            <a:r>
              <a:rPr lang="en-GB" sz="2800" b="1" dirty="0"/>
              <a:t> –KGVX </a:t>
            </a:r>
            <a:r>
              <a:rPr lang="en-GB" sz="2800" b="1" dirty="0" err="1"/>
              <a:t>ngày</a:t>
            </a:r>
            <a:r>
              <a:rPr lang="en-GB" sz="2800" b="1" dirty="0"/>
              <a:t> </a:t>
            </a:r>
            <a:r>
              <a:rPr lang="en-GB" sz="2800" b="1" dirty="0"/>
              <a:t>03/02/2020)</a:t>
            </a:r>
            <a:endParaRPr lang="en-GB" sz="2800" dirty="0">
              <a:latin typeface="Calibri" panose="020F0502020204030204" pitchFamily="34" charset="0"/>
              <a:cs typeface="Calibri" panose="020F0502020204030204" pitchFamily="34" charset="0"/>
            </a:endParaRPr>
          </a:p>
          <a:p>
            <a:pPr marL="457200" indent="-457200" eaLnBrk="1" fontAlgn="auto" hangingPunct="1">
              <a:spcAft>
                <a:spcPts val="600"/>
              </a:spcAft>
              <a:buAutoNum type="arabicPeriod"/>
              <a:defRPr/>
            </a:pPr>
            <a:r>
              <a:rPr lang="vi-VN" sz="2800" dirty="0">
                <a:latin typeface="Calibri" panose="020F0502020204030204" pitchFamily="34" charset="0"/>
                <a:cs typeface="Calibri" panose="020F0502020204030204" pitchFamily="34" charset="0"/>
              </a:rPr>
              <a:t>Người </a:t>
            </a:r>
            <a:r>
              <a:rPr lang="vi-VN" sz="2800" dirty="0">
                <a:latin typeface="Calibri" panose="020F0502020204030204" pitchFamily="34" charset="0"/>
                <a:cs typeface="Calibri" panose="020F0502020204030204" pitchFamily="34" charset="0"/>
              </a:rPr>
              <a:t>Việt Nam đến từ hoặc đi qua Trung Quốc (trừ tỉnh Hồ Bắc) trở về Việt Nam trong vòng 14 ngày kể từ ngày nhập </a:t>
            </a:r>
            <a:r>
              <a:rPr lang="vi-VN" sz="2800" dirty="0">
                <a:latin typeface="Calibri" panose="020F0502020204030204" pitchFamily="34" charset="0"/>
                <a:cs typeface="Calibri" panose="020F0502020204030204" pitchFamily="34" charset="0"/>
              </a:rPr>
              <a:t>cảnh. </a:t>
            </a:r>
            <a:r>
              <a:rPr lang="en-GB" sz="2800" b="1" dirty="0"/>
              <a:t>(</a:t>
            </a:r>
            <a:r>
              <a:rPr lang="en-GB" sz="2800" b="1" dirty="0" err="1"/>
              <a:t>Công</a:t>
            </a:r>
            <a:r>
              <a:rPr lang="en-GB" sz="2800" b="1" dirty="0"/>
              <a:t> </a:t>
            </a:r>
            <a:r>
              <a:rPr lang="en-GB" sz="2800" b="1" dirty="0" err="1"/>
              <a:t>điện</a:t>
            </a:r>
            <a:r>
              <a:rPr lang="en-GB" sz="2800" b="1" dirty="0"/>
              <a:t> 156/CD - </a:t>
            </a:r>
            <a:r>
              <a:rPr lang="en-GB" sz="2800" b="1" dirty="0" err="1"/>
              <a:t>TTg</a:t>
            </a:r>
            <a:r>
              <a:rPr lang="en-GB" sz="2800" b="1" dirty="0"/>
              <a:t> </a:t>
            </a:r>
            <a:r>
              <a:rPr lang="en-GB" sz="2800" b="1" dirty="0" err="1"/>
              <a:t>ngày</a:t>
            </a:r>
            <a:r>
              <a:rPr lang="en-GB" sz="2800" b="1" dirty="0"/>
              <a:t> 02/02/2020)</a:t>
            </a:r>
            <a:r>
              <a:rPr lang="vi-VN" sz="2800" dirty="0">
                <a:latin typeface="Calibri" panose="020F0502020204030204" pitchFamily="34" charset="0"/>
                <a:cs typeface="Calibri" panose="020F0502020204030204" pitchFamily="34" charset="0"/>
              </a:rPr>
              <a:t>.</a:t>
            </a:r>
            <a:endParaRPr lang="en-GB" sz="2400" b="1"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400" dirty="0"/>
          </a:p>
          <a:p>
            <a:pPr marL="0" indent="0" eaLnBrk="1" fontAlgn="auto" hangingPunct="1">
              <a:spcAft>
                <a:spcPts val="600"/>
              </a:spcAft>
              <a:buNone/>
              <a:defRPr/>
            </a:pPr>
            <a:endParaRPr lang="en-GB" sz="2400" dirty="0">
              <a:latin typeface="+mj-lt"/>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18442652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11506200" cy="2057400"/>
          </a:xfrm>
        </p:spPr>
        <p:txBody>
          <a:bodyPr rtlCol="0">
            <a:noAutofit/>
          </a:bodyPr>
          <a:lstStyle/>
          <a:p>
            <a:pPr marL="0" indent="0">
              <a:buNone/>
            </a:pPr>
            <a:r>
              <a:rPr lang="en-GB" sz="2800" b="1" dirty="0">
                <a:latin typeface="Calibri" panose="020F0502020204030204" pitchFamily="34" charset="0"/>
                <a:cs typeface="Calibri" panose="020F0502020204030204" pitchFamily="34" charset="0"/>
              </a:rPr>
              <a:t>IV</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Bố</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trí</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khu</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vực</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cách</a:t>
            </a:r>
            <a:r>
              <a:rPr lang="en-GB" sz="2800" b="1" dirty="0">
                <a:latin typeface="Calibri" panose="020F0502020204030204" pitchFamily="34" charset="0"/>
                <a:cs typeface="Calibri" panose="020F0502020204030204" pitchFamily="34" charset="0"/>
              </a:rPr>
              <a:t> </a:t>
            </a:r>
            <a:r>
              <a:rPr lang="en-GB" sz="2800" b="1" dirty="0" err="1">
                <a:latin typeface="Calibri" panose="020F0502020204030204" pitchFamily="34" charset="0"/>
                <a:cs typeface="Calibri" panose="020F0502020204030204" pitchFamily="34" charset="0"/>
              </a:rPr>
              <a:t>ly</a:t>
            </a:r>
            <a:endParaRPr lang="en-GB" sz="2800" b="1" dirty="0">
              <a:latin typeface="Calibri" panose="020F0502020204030204" pitchFamily="34" charset="0"/>
              <a:cs typeface="Calibri" panose="020F0502020204030204" pitchFamily="34" charset="0"/>
            </a:endParaRPr>
          </a:p>
          <a:p>
            <a:pPr marL="0" indent="0" eaLnBrk="1" fontAlgn="auto" hangingPunct="1">
              <a:spcAft>
                <a:spcPts val="600"/>
              </a:spcAft>
              <a:buNone/>
              <a:defRPr/>
            </a:pPr>
            <a:r>
              <a:rPr lang="vi-VN" sz="2800" dirty="0">
                <a:latin typeface="Calibri" panose="020F0502020204030204" pitchFamily="34" charset="0"/>
                <a:cs typeface="Calibri" panose="020F0502020204030204" pitchFamily="34" charset="0"/>
              </a:rPr>
              <a:t>Khu </a:t>
            </a:r>
            <a:r>
              <a:rPr lang="vi-VN" sz="2800" dirty="0">
                <a:latin typeface="Calibri" panose="020F0502020204030204" pitchFamily="34" charset="0"/>
                <a:cs typeface="Calibri" panose="020F0502020204030204" pitchFamily="34" charset="0"/>
              </a:rPr>
              <a:t>vực cách ly của người đến từ hoặc đi qua tỉnh Hồ Bắc, Trung Quốc nhập cảnh vào Việt Nam phải được bố trí riêng biệt với nơi cách ly </a:t>
            </a:r>
            <a:r>
              <a:rPr lang="en-US" sz="2800" dirty="0" err="1">
                <a:latin typeface="Calibri" panose="020F0502020204030204" pitchFamily="34" charset="0"/>
                <a:cs typeface="Calibri" panose="020F0502020204030204" pitchFamily="34" charset="0"/>
              </a:rPr>
              <a:t>của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đối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tượng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khác</a:t>
            </a:r>
            <a:r>
              <a:rPr lang="vi-VN"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000" dirty="0"/>
          </a:p>
          <a:p>
            <a:pPr marL="0" indent="0" eaLnBrk="1" fontAlgn="auto" hangingPunct="1">
              <a:spcAft>
                <a:spcPts val="600"/>
              </a:spcAft>
              <a:buNone/>
              <a:defRPr/>
            </a:pPr>
            <a:endParaRPr lang="en-GB" sz="2200" dirty="0">
              <a:latin typeface="+mj-lt"/>
            </a:endParaRPr>
          </a:p>
          <a:p>
            <a:pPr marL="0" indent="0" eaLnBrk="1" fontAlgn="auto" hangingPunct="1">
              <a:spcAft>
                <a:spcPts val="600"/>
              </a:spcAft>
              <a:buNone/>
              <a:defRPr/>
            </a:pPr>
            <a:endParaRPr lang="pt-BR" sz="2200" dirty="0">
              <a:latin typeface="+mj-lt"/>
            </a:endParaRPr>
          </a:p>
        </p:txBody>
      </p:sp>
    </p:spTree>
    <p:extLst>
      <p:ext uri="{BB962C8B-B14F-4D97-AF65-F5344CB8AC3E}">
        <p14:creationId xmlns:p14="http://schemas.microsoft.com/office/powerpoint/2010/main" val="382247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3554" name="Title 1"/>
          <p:cNvSpPr>
            <a:spLocks noGrp="1"/>
          </p:cNvSpPr>
          <p:nvPr>
            <p:ph type="title"/>
          </p:nvPr>
        </p:nvSpPr>
        <p:spPr>
          <a:xfrm>
            <a:off x="2057400" y="228600"/>
            <a:ext cx="8229600" cy="990600"/>
          </a:xfrm>
        </p:spPr>
        <p:txBody>
          <a:bodyPr/>
          <a:lstStyle/>
          <a:p>
            <a:pPr eaLnBrk="1" hangingPunct="1"/>
            <a:r>
              <a:rPr lang="pt-BR" altLang="vi-VN" sz="3200" b="1" dirty="0"/>
              <a:t>ĐỊNH NGHĨA TRƯỜNG HỢP BỆNH XÁC ĐỊNH</a:t>
            </a:r>
            <a:endParaRPr lang="en-US" altLang="vi-VN" sz="3200" dirty="0"/>
          </a:p>
        </p:txBody>
      </p:sp>
      <p:sp>
        <p:nvSpPr>
          <p:cNvPr id="3" name="Content Placeholder 2"/>
          <p:cNvSpPr>
            <a:spLocks noGrp="1"/>
          </p:cNvSpPr>
          <p:nvPr>
            <p:ph idx="1"/>
          </p:nvPr>
        </p:nvSpPr>
        <p:spPr>
          <a:xfrm>
            <a:off x="457200" y="1143000"/>
            <a:ext cx="11353800" cy="5181600"/>
          </a:xfrm>
        </p:spPr>
        <p:txBody>
          <a:bodyPr rtlCol="0">
            <a:noAutofit/>
          </a:bodyPr>
          <a:lstStyle/>
          <a:p>
            <a:pPr marL="0" indent="0" eaLnBrk="1" fontAlgn="auto" hangingPunct="1">
              <a:spcAft>
                <a:spcPts val="600"/>
              </a:spcAft>
              <a:buNone/>
              <a:defRPr/>
            </a:pPr>
            <a:endParaRPr lang="pt-BR" b="1" dirty="0" smtClean="0"/>
          </a:p>
          <a:p>
            <a:pPr marL="0" indent="0" eaLnBrk="1" fontAlgn="auto" hangingPunct="1">
              <a:spcAft>
                <a:spcPts val="600"/>
              </a:spcAft>
              <a:buNone/>
              <a:defRPr/>
            </a:pPr>
            <a:r>
              <a:rPr lang="pt-BR" b="1" dirty="0" err="1" smtClean="0"/>
              <a:t>Trường</a:t>
            </a:r>
            <a:r>
              <a:rPr lang="pt-BR" b="1" dirty="0" smtClean="0"/>
              <a:t> </a:t>
            </a:r>
            <a:r>
              <a:rPr lang="pt-BR" b="1" dirty="0"/>
              <a:t>hợp bệnh xác định: </a:t>
            </a:r>
          </a:p>
          <a:p>
            <a:pPr marL="0" indent="0" eaLnBrk="1" fontAlgn="auto" hangingPunct="1">
              <a:spcAft>
                <a:spcPts val="600"/>
              </a:spcAft>
              <a:buNone/>
              <a:defRPr/>
            </a:pPr>
            <a:r>
              <a:rPr lang="en-US" sz="3600" dirty="0" err="1"/>
              <a:t>Là</a:t>
            </a:r>
            <a:r>
              <a:rPr lang="en-US" sz="3600" dirty="0"/>
              <a:t> </a:t>
            </a:r>
            <a:r>
              <a:rPr lang="en-US" sz="3600" dirty="0" err="1"/>
              <a:t>trường</a:t>
            </a:r>
            <a:r>
              <a:rPr lang="en-US" sz="3600" dirty="0"/>
              <a:t> </a:t>
            </a:r>
            <a:r>
              <a:rPr lang="en-US" sz="3600" dirty="0" err="1"/>
              <a:t>hợp</a:t>
            </a:r>
            <a:r>
              <a:rPr lang="en-US" sz="3600" dirty="0"/>
              <a:t> </a:t>
            </a:r>
            <a:r>
              <a:rPr lang="en-US" sz="3600" dirty="0" err="1"/>
              <a:t>bệnh</a:t>
            </a:r>
            <a:r>
              <a:rPr lang="en-US" sz="3600" dirty="0"/>
              <a:t> </a:t>
            </a:r>
            <a:r>
              <a:rPr lang="en-US" sz="3600" dirty="0" err="1"/>
              <a:t>nghi</a:t>
            </a:r>
            <a:r>
              <a:rPr lang="en-US" sz="3600" dirty="0"/>
              <a:t> </a:t>
            </a:r>
            <a:r>
              <a:rPr lang="en-US" sz="3600" dirty="0" err="1"/>
              <a:t>ngờ</a:t>
            </a:r>
            <a:r>
              <a:rPr lang="en-US" sz="3600" dirty="0"/>
              <a:t> </a:t>
            </a:r>
            <a:r>
              <a:rPr lang="en-US" sz="3600" dirty="0" err="1"/>
              <a:t>có</a:t>
            </a:r>
            <a:r>
              <a:rPr lang="en-US" sz="3600" dirty="0"/>
              <a:t> </a:t>
            </a:r>
            <a:r>
              <a:rPr lang="en-US" sz="3600" dirty="0" err="1"/>
              <a:t>xét</a:t>
            </a:r>
            <a:r>
              <a:rPr lang="en-US" sz="3600" dirty="0"/>
              <a:t> </a:t>
            </a:r>
            <a:r>
              <a:rPr lang="en-US" sz="3600" dirty="0" err="1"/>
              <a:t>nghiệm</a:t>
            </a:r>
            <a:r>
              <a:rPr lang="en-US" sz="3600" dirty="0"/>
              <a:t> </a:t>
            </a:r>
            <a:r>
              <a:rPr lang="en-US" sz="3600" dirty="0" err="1"/>
              <a:t>khẳng</a:t>
            </a:r>
            <a:r>
              <a:rPr lang="en-US" sz="3600" dirty="0"/>
              <a:t> </a:t>
            </a:r>
            <a:r>
              <a:rPr lang="en-US" sz="3600" dirty="0" err="1"/>
              <a:t>định</a:t>
            </a:r>
            <a:r>
              <a:rPr lang="en-US" sz="3600" dirty="0"/>
              <a:t> </a:t>
            </a:r>
            <a:r>
              <a:rPr lang="en-US" sz="3600" dirty="0" err="1"/>
              <a:t>nhiễm</a:t>
            </a:r>
            <a:r>
              <a:rPr lang="en-US" sz="3600" dirty="0"/>
              <a:t> vi </a:t>
            </a:r>
            <a:r>
              <a:rPr lang="en-US" sz="3600" dirty="0" err="1"/>
              <a:t>rút</a:t>
            </a:r>
            <a:r>
              <a:rPr lang="en-US" sz="3600" dirty="0"/>
              <a:t> </a:t>
            </a:r>
            <a:r>
              <a:rPr lang="en-US" sz="3600" dirty="0" err="1"/>
              <a:t>nCoV</a:t>
            </a:r>
            <a:r>
              <a:rPr lang="en-US" sz="3600" dirty="0"/>
              <a:t>.</a:t>
            </a:r>
          </a:p>
          <a:p>
            <a:pPr marL="0" indent="0" eaLnBrk="1" fontAlgn="auto" hangingPunct="1">
              <a:spcAft>
                <a:spcPts val="600"/>
              </a:spcAft>
              <a:buNone/>
              <a:defRPr/>
            </a:pPr>
            <a:r>
              <a:rPr lang="en-US" dirty="0"/>
              <a:t> </a:t>
            </a:r>
          </a:p>
          <a:p>
            <a:pPr marL="0" indent="0" eaLnBrk="1" fontAlgn="auto" hangingPunct="1">
              <a:spcAft>
                <a:spcPts val="600"/>
              </a:spcAft>
              <a:buNone/>
              <a:defRPr/>
            </a:pPr>
            <a:endParaRPr lang="pt-BR" dirty="0"/>
          </a:p>
        </p:txBody>
      </p:sp>
    </p:spTree>
    <p:extLst>
      <p:ext uri="{BB962C8B-B14F-4D97-AF65-F5344CB8AC3E}">
        <p14:creationId xmlns:p14="http://schemas.microsoft.com/office/powerpoint/2010/main" val="20086671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734800" cy="6553200"/>
          </a:xfrm>
        </p:spPr>
        <p:txBody>
          <a:bodyPr rtlCol="0">
            <a:noAutofit/>
          </a:bodyPr>
          <a:lstStyle/>
          <a:p>
            <a:pPr marL="0" indent="0" eaLnBrk="1" fontAlgn="auto" hangingPunct="1">
              <a:spcAft>
                <a:spcPts val="600"/>
              </a:spcAft>
              <a:buNone/>
              <a:defRPr/>
            </a:pPr>
            <a:r>
              <a:rPr lang="pt-BR" sz="2400" b="1" dirty="0">
                <a:latin typeface="+mj-lt"/>
              </a:rPr>
              <a:t>V. </a:t>
            </a:r>
            <a:r>
              <a:rPr lang="en-GB" sz="2400" b="1" dirty="0" err="1">
                <a:latin typeface="+mj-lt"/>
              </a:rPr>
              <a:t>Tổ</a:t>
            </a:r>
            <a:r>
              <a:rPr lang="en-GB" sz="2400" b="1" dirty="0">
                <a:latin typeface="+mj-lt"/>
              </a:rPr>
              <a:t> </a:t>
            </a:r>
            <a:r>
              <a:rPr lang="en-GB" sz="2400" b="1" dirty="0" err="1">
                <a:latin typeface="+mj-lt"/>
              </a:rPr>
              <a:t>chức</a:t>
            </a:r>
            <a:r>
              <a:rPr lang="en-GB" sz="2400" b="1" dirty="0">
                <a:latin typeface="+mj-lt"/>
              </a:rPr>
              <a:t> </a:t>
            </a:r>
            <a:r>
              <a:rPr lang="en-GB" sz="2400" b="1" dirty="0" err="1">
                <a:latin typeface="+mj-lt"/>
              </a:rPr>
              <a:t>thực</a:t>
            </a:r>
            <a:r>
              <a:rPr lang="en-GB" sz="2400" b="1" dirty="0">
                <a:latin typeface="+mj-lt"/>
              </a:rPr>
              <a:t> </a:t>
            </a:r>
            <a:r>
              <a:rPr lang="en-GB" sz="2400" b="1" dirty="0" err="1">
                <a:latin typeface="+mj-lt"/>
              </a:rPr>
              <a:t>hiện</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endParaRPr lang="en-GB" sz="2400" b="1" dirty="0">
              <a:latin typeface="+mj-lt"/>
            </a:endParaRPr>
          </a:p>
          <a:p>
            <a:pPr marL="457200" indent="-457200" eaLnBrk="1" fontAlgn="auto" hangingPunct="1">
              <a:spcAft>
                <a:spcPts val="600"/>
              </a:spcAft>
              <a:buAutoNum type="arabicPeriod"/>
              <a:defRPr/>
            </a:pPr>
            <a:r>
              <a:rPr lang="en-GB" sz="2400" b="1" dirty="0" err="1"/>
              <a:t>Tại</a:t>
            </a:r>
            <a:r>
              <a:rPr lang="en-GB" sz="2400" b="1" dirty="0"/>
              <a:t> </a:t>
            </a:r>
            <a:r>
              <a:rPr lang="en-GB" sz="2400" b="1" dirty="0" err="1"/>
              <a:t>cửa</a:t>
            </a:r>
            <a:r>
              <a:rPr lang="en-GB" sz="2400" b="1" dirty="0"/>
              <a:t> </a:t>
            </a:r>
            <a:r>
              <a:rPr lang="en-GB" sz="2400" b="1" dirty="0" err="1"/>
              <a:t>khẩu</a:t>
            </a:r>
            <a:endParaRPr lang="en-GB" sz="2400" b="1" dirty="0"/>
          </a:p>
          <a:p>
            <a:pPr marL="0" indent="0" eaLnBrk="1" fontAlgn="auto" hangingPunct="1">
              <a:spcAft>
                <a:spcPts val="600"/>
              </a:spcAft>
              <a:buNone/>
              <a:defRPr/>
            </a:pPr>
            <a:r>
              <a:rPr lang="en-GB" sz="2400" b="1" dirty="0"/>
              <a:t>Đ</a:t>
            </a:r>
            <a:r>
              <a:rPr lang="vi-VN" sz="2400" b="1" dirty="0"/>
              <a:t>ơ</a:t>
            </a:r>
            <a:r>
              <a:rPr lang="en-GB" sz="2400" b="1" dirty="0"/>
              <a:t>n </a:t>
            </a:r>
            <a:r>
              <a:rPr lang="en-GB" sz="2400" b="1" dirty="0" err="1"/>
              <a:t>vị</a:t>
            </a:r>
            <a:r>
              <a:rPr lang="en-GB" sz="2400" b="1" dirty="0"/>
              <a:t> </a:t>
            </a:r>
            <a:r>
              <a:rPr lang="en-GB" sz="2400" b="1" dirty="0" err="1"/>
              <a:t>Kiểm</a:t>
            </a:r>
            <a:r>
              <a:rPr lang="en-GB" sz="2400" b="1" dirty="0"/>
              <a:t> </a:t>
            </a:r>
            <a:r>
              <a:rPr lang="en-GB" sz="2400" b="1" dirty="0" err="1"/>
              <a:t>dịch</a:t>
            </a:r>
            <a:r>
              <a:rPr lang="en-GB" sz="2400" b="1" dirty="0"/>
              <a:t> Y </a:t>
            </a:r>
            <a:r>
              <a:rPr lang="en-GB" sz="2400" b="1" dirty="0" err="1"/>
              <a:t>tế</a:t>
            </a:r>
            <a:r>
              <a:rPr lang="en-GB" sz="2400" b="1" dirty="0"/>
              <a:t> </a:t>
            </a:r>
            <a:r>
              <a:rPr lang="en-GB" sz="2400" b="1" dirty="0" err="1"/>
              <a:t>và</a:t>
            </a:r>
            <a:r>
              <a:rPr lang="en-GB" sz="2400" b="1" dirty="0"/>
              <a:t> </a:t>
            </a:r>
            <a:r>
              <a:rPr lang="en-GB" sz="2400" b="1" dirty="0" err="1"/>
              <a:t>các</a:t>
            </a:r>
            <a:r>
              <a:rPr lang="en-GB" sz="2400" b="1" dirty="0"/>
              <a:t> đ</a:t>
            </a:r>
            <a:r>
              <a:rPr lang="vi-VN" sz="2400" b="1" dirty="0"/>
              <a:t>ơ</a:t>
            </a:r>
            <a:r>
              <a:rPr lang="en-GB" sz="2400" b="1" dirty="0"/>
              <a:t>n </a:t>
            </a:r>
            <a:r>
              <a:rPr lang="en-GB" sz="2400" b="1" dirty="0" err="1"/>
              <a:t>vị</a:t>
            </a:r>
            <a:r>
              <a:rPr lang="en-GB" sz="2400" b="1" dirty="0"/>
              <a:t> </a:t>
            </a:r>
            <a:r>
              <a:rPr lang="en-GB" sz="2400" b="1" dirty="0" err="1"/>
              <a:t>có</a:t>
            </a:r>
            <a:r>
              <a:rPr lang="en-GB" sz="2400" b="1" dirty="0"/>
              <a:t> </a:t>
            </a:r>
            <a:r>
              <a:rPr lang="en-GB" sz="2400" b="1" dirty="0" err="1"/>
              <a:t>liên</a:t>
            </a:r>
            <a:r>
              <a:rPr lang="en-GB" sz="2400" b="1" dirty="0"/>
              <a:t> quan</a:t>
            </a:r>
          </a:p>
          <a:p>
            <a:pPr marL="0" indent="0">
              <a:buNone/>
            </a:pPr>
            <a:r>
              <a:rPr lang="en-US" sz="2000" dirty="0"/>
              <a:t>a) </a:t>
            </a:r>
            <a:r>
              <a:rPr lang="en-US" sz="2000" dirty="0" err="1"/>
              <a:t>Thực</a:t>
            </a:r>
            <a:r>
              <a:rPr lang="en-US" sz="2000" dirty="0"/>
              <a:t> </a:t>
            </a:r>
            <a:r>
              <a:rPr lang="en-US" sz="2000" dirty="0" err="1"/>
              <a:t>hiện</a:t>
            </a:r>
            <a:r>
              <a:rPr lang="en-US" sz="2000" dirty="0"/>
              <a:t> </a:t>
            </a:r>
            <a:r>
              <a:rPr lang="en-US" sz="2000" dirty="0" err="1"/>
              <a:t>khai</a:t>
            </a:r>
            <a:r>
              <a:rPr lang="en-US" sz="2000" dirty="0"/>
              <a:t> </a:t>
            </a:r>
            <a:r>
              <a:rPr lang="en-US" sz="2000" dirty="0" err="1"/>
              <a:t>báo</a:t>
            </a:r>
            <a:r>
              <a:rPr lang="en-US" sz="2000" dirty="0"/>
              <a:t> y </a:t>
            </a:r>
            <a:r>
              <a:rPr lang="en-US" sz="2000" dirty="0" err="1"/>
              <a:t>tế</a:t>
            </a:r>
            <a:r>
              <a:rPr lang="en-US" sz="2000" dirty="0"/>
              <a:t> </a:t>
            </a:r>
            <a:r>
              <a:rPr lang="en-US" sz="2000" dirty="0" err="1"/>
              <a:t>và</a:t>
            </a:r>
            <a:r>
              <a:rPr lang="en-US" sz="2000" dirty="0"/>
              <a:t> </a:t>
            </a:r>
            <a:r>
              <a:rPr lang="en-US" sz="2000" dirty="0" err="1"/>
              <a:t>kiểm</a:t>
            </a:r>
            <a:r>
              <a:rPr lang="en-US" sz="2000" dirty="0"/>
              <a:t> </a:t>
            </a:r>
            <a:r>
              <a:rPr lang="en-US" sz="2000" dirty="0" err="1"/>
              <a:t>dịch</a:t>
            </a:r>
            <a:r>
              <a:rPr lang="en-US" sz="2000" dirty="0"/>
              <a:t> y </a:t>
            </a:r>
            <a:r>
              <a:rPr lang="en-US" sz="2000" dirty="0" err="1"/>
              <a:t>tế</a:t>
            </a:r>
            <a:r>
              <a:rPr lang="en-US" sz="2000" dirty="0"/>
              <a:t> </a:t>
            </a:r>
            <a:r>
              <a:rPr lang="en-US" sz="2000" dirty="0" err="1"/>
              <a:t>đối</a:t>
            </a:r>
            <a:r>
              <a:rPr lang="en-US" sz="2000" dirty="0"/>
              <a:t> </a:t>
            </a:r>
            <a:r>
              <a:rPr lang="en-US" sz="2000" dirty="0" err="1"/>
              <a:t>với</a:t>
            </a:r>
            <a:r>
              <a:rPr lang="en-US" sz="2000" dirty="0"/>
              <a:t> </a:t>
            </a:r>
            <a:r>
              <a:rPr lang="en-US" sz="2000" dirty="0" err="1"/>
              <a:t>người</a:t>
            </a:r>
            <a:r>
              <a:rPr lang="en-US" sz="2000" dirty="0"/>
              <a:t> </a:t>
            </a:r>
            <a:r>
              <a:rPr lang="en-US" sz="2000" dirty="0" err="1"/>
              <a:t>nhập</a:t>
            </a:r>
            <a:r>
              <a:rPr lang="en-US" sz="2000" dirty="0"/>
              <a:t> </a:t>
            </a:r>
            <a:r>
              <a:rPr lang="en-US" sz="2000" dirty="0" err="1"/>
              <a:t>cảnh</a:t>
            </a:r>
            <a:r>
              <a:rPr lang="en-US" sz="2000" dirty="0"/>
              <a:t>. </a:t>
            </a:r>
            <a:endParaRPr lang="en-GB" sz="2000" dirty="0"/>
          </a:p>
          <a:p>
            <a:pPr marL="0" indent="0">
              <a:buNone/>
            </a:pPr>
            <a:r>
              <a:rPr lang="en-US" sz="2000" dirty="0"/>
              <a:t>b) </a:t>
            </a:r>
            <a:r>
              <a:rPr lang="en-US" sz="2000" dirty="0" err="1"/>
              <a:t>Báo</a:t>
            </a:r>
            <a:r>
              <a:rPr lang="en-US" sz="2000" dirty="0"/>
              <a:t> </a:t>
            </a:r>
            <a:r>
              <a:rPr lang="en-US" sz="2000" dirty="0" err="1"/>
              <a:t>cáo</a:t>
            </a:r>
            <a:r>
              <a:rPr lang="en-US" sz="2000" dirty="0"/>
              <a:t> </a:t>
            </a:r>
            <a:r>
              <a:rPr lang="en-US" sz="2000" dirty="0" err="1"/>
              <a:t>người</a:t>
            </a:r>
            <a:r>
              <a:rPr lang="en-US" sz="2000" dirty="0"/>
              <a:t> </a:t>
            </a:r>
            <a:r>
              <a:rPr lang="en-US" sz="2000" dirty="0" err="1"/>
              <a:t>đứng</a:t>
            </a:r>
            <a:r>
              <a:rPr lang="en-US" sz="2000" dirty="0"/>
              <a:t> </a:t>
            </a:r>
            <a:r>
              <a:rPr lang="en-US" sz="2000" dirty="0" err="1"/>
              <a:t>đầu</a:t>
            </a:r>
            <a:r>
              <a:rPr lang="en-US" sz="2000" dirty="0"/>
              <a:t> </a:t>
            </a:r>
            <a:r>
              <a:rPr lang="en-US" sz="2000" dirty="0" err="1"/>
              <a:t>cơ</a:t>
            </a:r>
            <a:r>
              <a:rPr lang="en-US" sz="2000" dirty="0"/>
              <a:t> quan </a:t>
            </a:r>
            <a:r>
              <a:rPr lang="en-US" sz="2000" dirty="0" err="1"/>
              <a:t>phụ</a:t>
            </a:r>
            <a:r>
              <a:rPr lang="en-US" sz="2000" dirty="0"/>
              <a:t> </a:t>
            </a:r>
            <a:r>
              <a:rPr lang="en-US" sz="2000" dirty="0" err="1"/>
              <a:t>trách</a:t>
            </a:r>
            <a:r>
              <a:rPr lang="en-US" sz="2000" dirty="0"/>
              <a:t> </a:t>
            </a:r>
            <a:r>
              <a:rPr lang="en-US" sz="2000" dirty="0" err="1"/>
              <a:t>cửa</a:t>
            </a:r>
            <a:r>
              <a:rPr lang="en-US" sz="2000" dirty="0"/>
              <a:t> </a:t>
            </a:r>
            <a:r>
              <a:rPr lang="en-US" sz="2000" dirty="0" err="1"/>
              <a:t>khẩu</a:t>
            </a:r>
            <a:r>
              <a:rPr lang="en-US" sz="2000" dirty="0"/>
              <a:t> </a:t>
            </a:r>
            <a:r>
              <a:rPr lang="en-US" sz="2000" dirty="0" err="1"/>
              <a:t>quyết</a:t>
            </a:r>
            <a:r>
              <a:rPr lang="en-US" sz="2000" dirty="0"/>
              <a:t> </a:t>
            </a:r>
            <a:r>
              <a:rPr lang="en-US" sz="2000" dirty="0" err="1"/>
              <a:t>định</a:t>
            </a:r>
            <a:r>
              <a:rPr lang="en-US" sz="2000" dirty="0"/>
              <a:t> </a:t>
            </a:r>
            <a:r>
              <a:rPr lang="en-US" sz="2000" dirty="0" err="1"/>
              <a:t>áp</a:t>
            </a:r>
            <a:r>
              <a:rPr lang="en-US" sz="2000" dirty="0"/>
              <a:t> </a:t>
            </a:r>
            <a:r>
              <a:rPr lang="en-US" sz="2000" dirty="0" err="1"/>
              <a:t>dụng</a:t>
            </a:r>
            <a:r>
              <a:rPr lang="en-US" sz="2000" dirty="0"/>
              <a:t> </a:t>
            </a:r>
            <a:r>
              <a:rPr lang="en-US" sz="2000" dirty="0" err="1"/>
              <a:t>biện</a:t>
            </a:r>
            <a:r>
              <a:rPr lang="en-US" sz="2000" dirty="0"/>
              <a:t> </a:t>
            </a:r>
            <a:r>
              <a:rPr lang="en-US" sz="2000" dirty="0" err="1"/>
              <a:t>pháp</a:t>
            </a:r>
            <a:r>
              <a:rPr lang="en-US" sz="2000" dirty="0"/>
              <a:t> </a:t>
            </a:r>
            <a:r>
              <a:rPr lang="en-US" sz="2000" dirty="0" err="1"/>
              <a:t>cách</a:t>
            </a:r>
            <a:r>
              <a:rPr lang="en-US" sz="2000" dirty="0"/>
              <a:t> </a:t>
            </a:r>
            <a:r>
              <a:rPr lang="en-US" sz="2000" dirty="0" err="1"/>
              <a:t>ly</a:t>
            </a:r>
            <a:r>
              <a:rPr lang="en-US" sz="2000" dirty="0"/>
              <a:t> y </a:t>
            </a:r>
            <a:r>
              <a:rPr lang="en-US" sz="2000" dirty="0" err="1"/>
              <a:t>tế</a:t>
            </a:r>
            <a:r>
              <a:rPr lang="en-US" sz="2000" dirty="0"/>
              <a:t>.</a:t>
            </a:r>
            <a:endParaRPr lang="en-GB" sz="2000" dirty="0"/>
          </a:p>
          <a:p>
            <a:pPr marL="0" indent="0">
              <a:buNone/>
            </a:pPr>
            <a:r>
              <a:rPr lang="en-US" sz="2000" dirty="0"/>
              <a:t>c) </a:t>
            </a:r>
            <a:r>
              <a:rPr lang="en-US" sz="2000" dirty="0" err="1"/>
              <a:t>Thông</a:t>
            </a:r>
            <a:r>
              <a:rPr lang="en-US" sz="2000" dirty="0"/>
              <a:t> </a:t>
            </a:r>
            <a:r>
              <a:rPr lang="en-US" sz="2000" dirty="0" err="1"/>
              <a:t>báo</a:t>
            </a:r>
            <a:r>
              <a:rPr lang="en-US" sz="2000" dirty="0"/>
              <a:t> </a:t>
            </a:r>
            <a:r>
              <a:rPr lang="en-US" sz="2000" dirty="0" err="1"/>
              <a:t>với</a:t>
            </a:r>
            <a:r>
              <a:rPr lang="en-US" sz="2000" dirty="0"/>
              <a:t> </a:t>
            </a:r>
            <a:r>
              <a:rPr lang="en-US" sz="2000" dirty="0" err="1"/>
              <a:t>người</a:t>
            </a:r>
            <a:r>
              <a:rPr lang="en-US" sz="2000" dirty="0"/>
              <a:t> </a:t>
            </a:r>
            <a:r>
              <a:rPr lang="en-US" sz="2000" dirty="0" err="1"/>
              <a:t>liên</a:t>
            </a:r>
            <a:r>
              <a:rPr lang="en-US" sz="2000" dirty="0"/>
              <a:t> </a:t>
            </a:r>
            <a:r>
              <a:rPr lang="en-US" sz="2000" dirty="0" err="1"/>
              <a:t>hệ</a:t>
            </a:r>
            <a:r>
              <a:rPr lang="en-US" sz="2000" dirty="0"/>
              <a:t> </a:t>
            </a:r>
            <a:r>
              <a:rPr lang="en-US" sz="2000" dirty="0" err="1"/>
              <a:t>của</a:t>
            </a:r>
            <a:r>
              <a:rPr lang="en-US" sz="2000" dirty="0"/>
              <a:t> </a:t>
            </a:r>
            <a:r>
              <a:rPr lang="en-US" sz="2000" dirty="0" err="1"/>
              <a:t>người</a:t>
            </a:r>
            <a:r>
              <a:rPr lang="en-US" sz="2000" dirty="0"/>
              <a:t> </a:t>
            </a:r>
            <a:r>
              <a:rPr lang="en-US" sz="2000" dirty="0" err="1"/>
              <a:t>được</a:t>
            </a:r>
            <a:r>
              <a:rPr lang="en-US" sz="2000" dirty="0"/>
              <a:t> </a:t>
            </a:r>
            <a:r>
              <a:rPr lang="en-US" sz="2000" dirty="0" err="1"/>
              <a:t>cách</a:t>
            </a:r>
            <a:r>
              <a:rPr lang="en-US" sz="2000" dirty="0"/>
              <a:t> </a:t>
            </a:r>
            <a:r>
              <a:rPr lang="en-US" sz="2000" dirty="0" err="1"/>
              <a:t>ly</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endParaRPr lang="en-GB" sz="2000" dirty="0"/>
          </a:p>
          <a:p>
            <a:pPr marL="0" indent="0">
              <a:buNone/>
            </a:pPr>
            <a:r>
              <a:rPr lang="en-US" sz="2000" dirty="0"/>
              <a:t>d) </a:t>
            </a:r>
            <a:r>
              <a:rPr lang="en-US" sz="2000" dirty="0" err="1"/>
              <a:t>Gửi</a:t>
            </a:r>
            <a:r>
              <a:rPr lang="en-US" sz="2000" dirty="0"/>
              <a:t> văn </a:t>
            </a:r>
            <a:r>
              <a:rPr lang="en-US" sz="2000" dirty="0" err="1"/>
              <a:t>bản</a:t>
            </a:r>
            <a:r>
              <a:rPr lang="en-US" sz="2000" dirty="0"/>
              <a:t> </a:t>
            </a:r>
            <a:r>
              <a:rPr lang="en-US" sz="2000" dirty="0" err="1"/>
              <a:t>thông</a:t>
            </a:r>
            <a:r>
              <a:rPr lang="en-US" sz="2000" dirty="0"/>
              <a:t> </a:t>
            </a:r>
            <a:r>
              <a:rPr lang="en-US" sz="2000" dirty="0" err="1"/>
              <a:t>báo</a:t>
            </a:r>
            <a:r>
              <a:rPr lang="en-US" sz="2000" dirty="0"/>
              <a:t> </a:t>
            </a:r>
            <a:r>
              <a:rPr lang="en-US" sz="2000" dirty="0" err="1"/>
              <a:t>về</a:t>
            </a:r>
            <a:r>
              <a:rPr lang="en-US" sz="2000" dirty="0"/>
              <a:t> </a:t>
            </a:r>
            <a:r>
              <a:rPr lang="en-US" sz="2000" dirty="0" err="1"/>
              <a:t>việc</a:t>
            </a:r>
            <a:r>
              <a:rPr lang="en-US" sz="2000" dirty="0"/>
              <a:t> </a:t>
            </a:r>
            <a:r>
              <a:rPr lang="en-US" sz="2000" dirty="0" err="1"/>
              <a:t>áp</a:t>
            </a:r>
            <a:r>
              <a:rPr lang="en-US" sz="2000" dirty="0"/>
              <a:t> </a:t>
            </a:r>
            <a:r>
              <a:rPr lang="en-US" sz="2000" dirty="0" err="1"/>
              <a:t>dụng</a:t>
            </a:r>
            <a:r>
              <a:rPr lang="en-US" sz="2000" dirty="0"/>
              <a:t> </a:t>
            </a:r>
            <a:r>
              <a:rPr lang="en-US" sz="2000" dirty="0" err="1"/>
              <a:t>biện</a:t>
            </a:r>
            <a:r>
              <a:rPr lang="en-US" sz="2000" dirty="0"/>
              <a:t> </a:t>
            </a:r>
            <a:r>
              <a:rPr lang="en-US" sz="2000" dirty="0" err="1"/>
              <a:t>pháp</a:t>
            </a:r>
            <a:r>
              <a:rPr lang="en-US" sz="2000" dirty="0"/>
              <a:t> </a:t>
            </a:r>
            <a:r>
              <a:rPr lang="en-US" sz="2000" dirty="0" err="1"/>
              <a:t>cách</a:t>
            </a:r>
            <a:r>
              <a:rPr lang="en-US" sz="2000" dirty="0"/>
              <a:t> </a:t>
            </a:r>
            <a:r>
              <a:rPr lang="en-US" sz="2000" dirty="0" err="1"/>
              <a:t>ly</a:t>
            </a:r>
            <a:r>
              <a:rPr lang="en-US" sz="2000" dirty="0"/>
              <a:t> y </a:t>
            </a:r>
            <a:r>
              <a:rPr lang="en-US" sz="2000" dirty="0" err="1"/>
              <a:t>tế</a:t>
            </a:r>
            <a:r>
              <a:rPr lang="en-US" sz="2000" dirty="0"/>
              <a:t> </a:t>
            </a:r>
            <a:r>
              <a:rPr lang="en-US" sz="2000" dirty="0" err="1"/>
              <a:t>đối</a:t>
            </a:r>
            <a:r>
              <a:rPr lang="en-US" sz="2000" dirty="0"/>
              <a:t> </a:t>
            </a:r>
            <a:r>
              <a:rPr lang="en-US" sz="2000" dirty="0" err="1"/>
              <a:t>với</a:t>
            </a:r>
            <a:r>
              <a:rPr lang="en-US" sz="2000" dirty="0"/>
              <a:t> </a:t>
            </a:r>
            <a:r>
              <a:rPr lang="en-US" sz="2000" dirty="0" err="1"/>
              <a:t>người</a:t>
            </a:r>
            <a:r>
              <a:rPr lang="en-US" sz="2000" dirty="0"/>
              <a:t> </a:t>
            </a:r>
            <a:r>
              <a:rPr lang="en-US" sz="2000" dirty="0" err="1"/>
              <a:t>nước</a:t>
            </a:r>
            <a:r>
              <a:rPr lang="en-US" sz="2000" dirty="0"/>
              <a:t> </a:t>
            </a:r>
            <a:r>
              <a:rPr lang="en-US" sz="2000" dirty="0" err="1"/>
              <a:t>ngoài</a:t>
            </a:r>
            <a:r>
              <a:rPr lang="en-US" sz="2000" dirty="0"/>
              <a:t> </a:t>
            </a:r>
            <a:r>
              <a:rPr lang="en-US" sz="2000" dirty="0" err="1"/>
              <a:t>đến</a:t>
            </a:r>
            <a:r>
              <a:rPr lang="en-US" sz="2000" dirty="0"/>
              <a:t> </a:t>
            </a:r>
            <a:r>
              <a:rPr lang="en-US" sz="2000" dirty="0" err="1"/>
              <a:t>Cục</a:t>
            </a:r>
            <a:r>
              <a:rPr lang="en-US" sz="2000" dirty="0"/>
              <a:t> </a:t>
            </a:r>
            <a:r>
              <a:rPr lang="en-US" sz="2000" dirty="0" err="1"/>
              <a:t>Lãnh</a:t>
            </a:r>
            <a:r>
              <a:rPr lang="en-US" sz="2000" dirty="0"/>
              <a:t> </a:t>
            </a:r>
            <a:r>
              <a:rPr lang="en-US" sz="2000" dirty="0" err="1"/>
              <a:t>sự</a:t>
            </a:r>
            <a:r>
              <a:rPr lang="en-US" sz="2000" dirty="0"/>
              <a:t> </a:t>
            </a:r>
            <a:r>
              <a:rPr lang="en-US" sz="2000" dirty="0" err="1"/>
              <a:t>của</a:t>
            </a:r>
            <a:r>
              <a:rPr lang="en-US" sz="2000" dirty="0"/>
              <a:t> </a:t>
            </a:r>
            <a:r>
              <a:rPr lang="en-US" sz="2000" dirty="0" err="1"/>
              <a:t>Bộ</a:t>
            </a:r>
            <a:r>
              <a:rPr lang="en-US" sz="2000" dirty="0"/>
              <a:t> </a:t>
            </a:r>
            <a:r>
              <a:rPr lang="en-US" sz="2000" dirty="0" err="1"/>
              <a:t>Ngoại</a:t>
            </a:r>
            <a:r>
              <a:rPr lang="en-US" sz="2000" dirty="0"/>
              <a:t> </a:t>
            </a:r>
            <a:r>
              <a:rPr lang="en-US" sz="2000" dirty="0" err="1"/>
              <a:t>giao</a:t>
            </a:r>
            <a:r>
              <a:rPr lang="en-US" sz="2000" dirty="0"/>
              <a:t> </a:t>
            </a:r>
            <a:r>
              <a:rPr lang="en-US" sz="2000" dirty="0" err="1"/>
              <a:t>để</a:t>
            </a:r>
            <a:r>
              <a:rPr lang="en-US" sz="2000" dirty="0"/>
              <a:t> </a:t>
            </a:r>
            <a:r>
              <a:rPr lang="en-US" sz="2000" dirty="0" err="1"/>
              <a:t>tiến</a:t>
            </a:r>
            <a:r>
              <a:rPr lang="en-US" sz="2000" dirty="0"/>
              <a:t> </a:t>
            </a:r>
            <a:r>
              <a:rPr lang="en-US" sz="2000" dirty="0" err="1"/>
              <a:t>hành</a:t>
            </a:r>
            <a:r>
              <a:rPr lang="en-US" sz="2000" dirty="0"/>
              <a:t> </a:t>
            </a:r>
            <a:r>
              <a:rPr lang="en-US" sz="2000" dirty="0" err="1"/>
              <a:t>thủ</a:t>
            </a:r>
            <a:r>
              <a:rPr lang="en-US" sz="2000" dirty="0"/>
              <a:t> </a:t>
            </a:r>
            <a:r>
              <a:rPr lang="en-US" sz="2000" dirty="0" err="1"/>
              <a:t>tục</a:t>
            </a:r>
            <a:r>
              <a:rPr lang="en-US" sz="2000" dirty="0"/>
              <a:t> </a:t>
            </a:r>
            <a:r>
              <a:rPr lang="en-US" sz="2000" dirty="0" err="1"/>
              <a:t>thông</a:t>
            </a:r>
            <a:r>
              <a:rPr lang="en-US" sz="2000" dirty="0"/>
              <a:t> </a:t>
            </a:r>
            <a:r>
              <a:rPr lang="en-US" sz="2000" dirty="0" err="1"/>
              <a:t>báo</a:t>
            </a:r>
            <a:r>
              <a:rPr lang="en-US" sz="2000" dirty="0"/>
              <a:t> </a:t>
            </a:r>
            <a:r>
              <a:rPr lang="en-US" sz="2000" dirty="0" err="1"/>
              <a:t>cho</a:t>
            </a:r>
            <a:r>
              <a:rPr lang="en-US" sz="2000" dirty="0"/>
              <a:t> </a:t>
            </a:r>
            <a:r>
              <a:rPr lang="en-US" sz="2000" dirty="0" err="1"/>
              <a:t>cơ</a:t>
            </a:r>
            <a:r>
              <a:rPr lang="en-US" sz="2000" dirty="0"/>
              <a:t> quan </a:t>
            </a:r>
            <a:r>
              <a:rPr lang="en-US" sz="2000" dirty="0" err="1"/>
              <a:t>đại</a:t>
            </a:r>
            <a:r>
              <a:rPr lang="en-US" sz="2000" dirty="0"/>
              <a:t> </a:t>
            </a:r>
            <a:r>
              <a:rPr lang="en-US" sz="2000" dirty="0" err="1"/>
              <a:t>diện</a:t>
            </a:r>
            <a:r>
              <a:rPr lang="en-US" sz="2000" dirty="0"/>
              <a:t> </a:t>
            </a:r>
            <a:r>
              <a:rPr lang="en-US" sz="2000" dirty="0" err="1"/>
              <a:t>ngoại</a:t>
            </a:r>
            <a:r>
              <a:rPr lang="en-US" sz="2000" dirty="0"/>
              <a:t> </a:t>
            </a:r>
            <a:r>
              <a:rPr lang="en-US" sz="2000" dirty="0" err="1"/>
              <a:t>giao</a:t>
            </a:r>
            <a:r>
              <a:rPr lang="en-US" sz="2000" dirty="0"/>
              <a:t> </a:t>
            </a:r>
            <a:r>
              <a:rPr lang="en-US" sz="2000" dirty="0" err="1"/>
              <a:t>của</a:t>
            </a:r>
            <a:r>
              <a:rPr lang="en-US" sz="2000" dirty="0"/>
              <a:t> </a:t>
            </a:r>
            <a:r>
              <a:rPr lang="en-US" sz="2000" dirty="0" err="1"/>
              <a:t>quốc</a:t>
            </a:r>
            <a:r>
              <a:rPr lang="en-US" sz="2000" dirty="0"/>
              <a:t> </a:t>
            </a:r>
            <a:r>
              <a:rPr lang="en-US" sz="2000" dirty="0" err="1"/>
              <a:t>gia</a:t>
            </a:r>
            <a:r>
              <a:rPr lang="en-US" sz="2000" dirty="0"/>
              <a:t> </a:t>
            </a:r>
            <a:r>
              <a:rPr lang="en-US" sz="2000" dirty="0" err="1"/>
              <a:t>và</a:t>
            </a:r>
            <a:r>
              <a:rPr lang="en-US" sz="2000" dirty="0"/>
              <a:t> </a:t>
            </a:r>
            <a:r>
              <a:rPr lang="en-US" sz="2000" dirty="0" err="1"/>
              <a:t>vùng</a:t>
            </a:r>
            <a:r>
              <a:rPr lang="en-US" sz="2000" dirty="0"/>
              <a:t> </a:t>
            </a:r>
            <a:r>
              <a:rPr lang="en-US" sz="2000" dirty="0" err="1"/>
              <a:t>lãnh</a:t>
            </a:r>
            <a:r>
              <a:rPr lang="en-US" sz="2000" dirty="0"/>
              <a:t> </a:t>
            </a:r>
            <a:r>
              <a:rPr lang="en-US" sz="2000" dirty="0" err="1"/>
              <a:t>thổ</a:t>
            </a:r>
            <a:r>
              <a:rPr lang="en-US" sz="2000" dirty="0"/>
              <a:t> </a:t>
            </a:r>
            <a:r>
              <a:rPr lang="en-US" sz="2000" dirty="0" err="1"/>
              <a:t>có</a:t>
            </a:r>
            <a:r>
              <a:rPr lang="en-US" sz="2000" dirty="0"/>
              <a:t> </a:t>
            </a:r>
            <a:r>
              <a:rPr lang="en-US" sz="2000" dirty="0" err="1"/>
              <a:t>người</a:t>
            </a:r>
            <a:r>
              <a:rPr lang="en-US" sz="2000" dirty="0"/>
              <a:t> </a:t>
            </a:r>
            <a:r>
              <a:rPr lang="en-US" sz="2000" dirty="0" err="1"/>
              <a:t>được</a:t>
            </a:r>
            <a:r>
              <a:rPr lang="en-US" sz="2000" dirty="0"/>
              <a:t> </a:t>
            </a:r>
            <a:r>
              <a:rPr lang="en-US" sz="2000" dirty="0" err="1"/>
              <a:t>cách</a:t>
            </a:r>
            <a:r>
              <a:rPr lang="en-US" sz="2000" dirty="0"/>
              <a:t> </a:t>
            </a:r>
            <a:r>
              <a:rPr lang="en-US" sz="2000" dirty="0" err="1"/>
              <a:t>ly</a:t>
            </a:r>
            <a:r>
              <a:rPr lang="en-US" sz="2000" dirty="0"/>
              <a:t>.</a:t>
            </a:r>
            <a:endParaRPr lang="en-GB" sz="2000" dirty="0"/>
          </a:p>
          <a:p>
            <a:pPr marL="0" indent="0">
              <a:buNone/>
            </a:pPr>
            <a:r>
              <a:rPr lang="en-US" sz="2000" dirty="0"/>
              <a:t>đ) </a:t>
            </a:r>
            <a:r>
              <a:rPr lang="en-US" sz="2000" dirty="0" err="1"/>
              <a:t>Tiến</a:t>
            </a:r>
            <a:r>
              <a:rPr lang="en-US" sz="2000" dirty="0"/>
              <a:t> </a:t>
            </a:r>
            <a:r>
              <a:rPr lang="en-US" sz="2000" dirty="0" err="1"/>
              <a:t>hành</a:t>
            </a:r>
            <a:r>
              <a:rPr lang="en-US" sz="2000" dirty="0"/>
              <a:t> </a:t>
            </a:r>
            <a:r>
              <a:rPr lang="en-US" sz="2000" dirty="0" err="1"/>
              <a:t>các</a:t>
            </a:r>
            <a:r>
              <a:rPr lang="en-US" sz="2000" dirty="0"/>
              <a:t> </a:t>
            </a:r>
            <a:r>
              <a:rPr lang="en-US" sz="2000" dirty="0" err="1"/>
              <a:t>thủ</a:t>
            </a:r>
            <a:r>
              <a:rPr lang="en-US" sz="2000" dirty="0"/>
              <a:t> </a:t>
            </a:r>
            <a:r>
              <a:rPr lang="en-US" sz="2000" dirty="0" err="1"/>
              <a:t>tục</a:t>
            </a:r>
            <a:r>
              <a:rPr lang="en-US" sz="2000" dirty="0"/>
              <a:t> </a:t>
            </a:r>
            <a:r>
              <a:rPr lang="en-US" sz="2000" dirty="0" err="1"/>
              <a:t>cách</a:t>
            </a:r>
            <a:r>
              <a:rPr lang="en-US" sz="2000" dirty="0"/>
              <a:t> </a:t>
            </a:r>
            <a:r>
              <a:rPr lang="en-US" sz="2000" dirty="0" err="1"/>
              <a:t>ly</a:t>
            </a:r>
            <a:r>
              <a:rPr lang="en-US" sz="2000" dirty="0"/>
              <a:t> y </a:t>
            </a:r>
            <a:r>
              <a:rPr lang="en-US" sz="2000" dirty="0" err="1"/>
              <a:t>tế</a:t>
            </a:r>
            <a:r>
              <a:rPr lang="en-US" sz="2000" dirty="0"/>
              <a:t> </a:t>
            </a:r>
            <a:r>
              <a:rPr lang="en-US" sz="2000" dirty="0" err="1"/>
              <a:t>tại</a:t>
            </a:r>
            <a:r>
              <a:rPr lang="en-US" sz="2000" dirty="0"/>
              <a:t> </a:t>
            </a:r>
            <a:r>
              <a:rPr lang="en-US" sz="2000" dirty="0" err="1"/>
              <a:t>cơ</a:t>
            </a:r>
            <a:r>
              <a:rPr lang="en-US" sz="2000" dirty="0"/>
              <a:t> </a:t>
            </a:r>
            <a:r>
              <a:rPr lang="en-US" sz="2000" dirty="0" err="1"/>
              <a:t>sở</a:t>
            </a:r>
            <a:r>
              <a:rPr lang="en-US" sz="2000" dirty="0"/>
              <a:t> y </a:t>
            </a:r>
            <a:r>
              <a:rPr lang="en-US" sz="2000" dirty="0" err="1"/>
              <a:t>tế</a:t>
            </a:r>
            <a:r>
              <a:rPr lang="en-US" sz="2000" dirty="0"/>
              <a:t> </a:t>
            </a:r>
            <a:r>
              <a:rPr lang="en-US" sz="2000" dirty="0" err="1"/>
              <a:t>theo</a:t>
            </a:r>
            <a:r>
              <a:rPr lang="en-US" sz="2000" dirty="0"/>
              <a:t> </a:t>
            </a:r>
            <a:r>
              <a:rPr lang="en-US" sz="2000" dirty="0" err="1"/>
              <a:t>quy</a:t>
            </a:r>
            <a:r>
              <a:rPr lang="en-US" sz="2000" dirty="0"/>
              <a:t> </a:t>
            </a:r>
            <a:r>
              <a:rPr lang="en-US" sz="2000" dirty="0" err="1"/>
              <a:t>định</a:t>
            </a:r>
            <a:r>
              <a:rPr lang="en-US" sz="2000" dirty="0"/>
              <a:t> </a:t>
            </a:r>
            <a:r>
              <a:rPr lang="en-US" sz="2000" dirty="0" err="1"/>
              <a:t>đối</a:t>
            </a:r>
            <a:r>
              <a:rPr lang="en-US" sz="2000" dirty="0"/>
              <a:t> </a:t>
            </a:r>
            <a:r>
              <a:rPr lang="en-US" sz="2000" dirty="0" err="1"/>
              <a:t>với</a:t>
            </a:r>
            <a:r>
              <a:rPr lang="en-US" sz="2000" dirty="0"/>
              <a:t> </a:t>
            </a:r>
            <a:r>
              <a:rPr lang="en-US" sz="2000" dirty="0" err="1"/>
              <a:t>những</a:t>
            </a:r>
            <a:r>
              <a:rPr lang="en-US" sz="2000" dirty="0"/>
              <a:t> </a:t>
            </a:r>
            <a:r>
              <a:rPr lang="en-US" sz="2000" dirty="0" err="1"/>
              <a:t>người</a:t>
            </a:r>
            <a:r>
              <a:rPr lang="en-US" sz="2000" dirty="0"/>
              <a:t> </a:t>
            </a:r>
            <a:r>
              <a:rPr lang="en-US" sz="2000" dirty="0" err="1"/>
              <a:t>có</a:t>
            </a:r>
            <a:r>
              <a:rPr lang="en-US" sz="2000" dirty="0"/>
              <a:t> </a:t>
            </a:r>
            <a:r>
              <a:rPr lang="en-US" sz="2000" dirty="0" err="1"/>
              <a:t>biểu</a:t>
            </a:r>
            <a:r>
              <a:rPr lang="en-US" sz="2000" dirty="0"/>
              <a:t> </a:t>
            </a:r>
            <a:r>
              <a:rPr lang="en-US" sz="2000" dirty="0" err="1"/>
              <a:t>hiện</a:t>
            </a:r>
            <a:r>
              <a:rPr lang="en-US" sz="2000" dirty="0"/>
              <a:t> </a:t>
            </a:r>
            <a:r>
              <a:rPr lang="en-US" sz="2000" dirty="0" err="1"/>
              <a:t>nghi</a:t>
            </a:r>
            <a:r>
              <a:rPr lang="en-US" sz="2000" dirty="0"/>
              <a:t> </a:t>
            </a:r>
            <a:r>
              <a:rPr lang="en-US" sz="2000" dirty="0" err="1"/>
              <a:t>ngờ</a:t>
            </a:r>
            <a:r>
              <a:rPr lang="en-US" sz="2000" dirty="0"/>
              <a:t> </a:t>
            </a:r>
            <a:r>
              <a:rPr lang="en-US" sz="2000" dirty="0" err="1"/>
              <a:t>mắc</a:t>
            </a:r>
            <a:r>
              <a:rPr lang="en-US" sz="2000" dirty="0"/>
              <a:t> </a:t>
            </a:r>
            <a:r>
              <a:rPr lang="en-US" sz="2000" dirty="0" err="1"/>
              <a:t>bệnh</a:t>
            </a:r>
            <a:r>
              <a:rPr lang="en-US" sz="2000" dirty="0"/>
              <a:t> </a:t>
            </a:r>
            <a:r>
              <a:rPr lang="en-US" sz="2000" dirty="0" err="1"/>
              <a:t>phát</a:t>
            </a:r>
            <a:r>
              <a:rPr lang="en-US" sz="2000" dirty="0"/>
              <a:t> </a:t>
            </a:r>
            <a:r>
              <a:rPr lang="en-US" sz="2000" dirty="0" err="1"/>
              <a:t>hiện</a:t>
            </a:r>
            <a:r>
              <a:rPr lang="en-US" sz="2000" dirty="0"/>
              <a:t> </a:t>
            </a:r>
            <a:r>
              <a:rPr lang="en-US" sz="2000" dirty="0" err="1"/>
              <a:t>được</a:t>
            </a:r>
            <a:r>
              <a:rPr lang="en-US" sz="2000" dirty="0"/>
              <a:t> </a:t>
            </a:r>
            <a:r>
              <a:rPr lang="en-US" sz="2000" dirty="0" err="1"/>
              <a:t>tại</a:t>
            </a:r>
            <a:r>
              <a:rPr lang="en-US" sz="2000" dirty="0"/>
              <a:t> </a:t>
            </a:r>
            <a:r>
              <a:rPr lang="en-US" sz="2000" dirty="0" err="1"/>
              <a:t>cửa</a:t>
            </a:r>
            <a:r>
              <a:rPr lang="en-US" sz="2000" dirty="0"/>
              <a:t> </a:t>
            </a:r>
            <a:r>
              <a:rPr lang="en-US" sz="2000" dirty="0" err="1"/>
              <a:t>khẩu</a:t>
            </a:r>
            <a:r>
              <a:rPr lang="en-US" sz="2000" dirty="0"/>
              <a:t>.</a:t>
            </a:r>
            <a:endParaRPr lang="en-GB" sz="2000" dirty="0"/>
          </a:p>
          <a:p>
            <a:pPr marL="0" indent="0">
              <a:buNone/>
            </a:pPr>
            <a:r>
              <a:rPr lang="en-US" sz="2000" dirty="0"/>
              <a:t>e) </a:t>
            </a:r>
            <a:r>
              <a:rPr lang="en-US" sz="2000" dirty="0" err="1"/>
              <a:t>Phát</a:t>
            </a:r>
            <a:r>
              <a:rPr lang="en-US" sz="2000" dirty="0"/>
              <a:t> </a:t>
            </a:r>
            <a:r>
              <a:rPr lang="en-US" sz="2000" dirty="0" err="1"/>
              <a:t>khẩu</a:t>
            </a:r>
            <a:r>
              <a:rPr lang="en-US" sz="2000" dirty="0"/>
              <a:t> </a:t>
            </a:r>
            <a:r>
              <a:rPr lang="en-US" sz="2000" dirty="0" err="1"/>
              <a:t>trang</a:t>
            </a:r>
            <a:r>
              <a:rPr lang="en-US" sz="2000" dirty="0"/>
              <a:t> y </a:t>
            </a:r>
            <a:r>
              <a:rPr lang="en-US" sz="2000" dirty="0" err="1"/>
              <a:t>tế</a:t>
            </a:r>
            <a:r>
              <a:rPr lang="en-US" sz="2000" dirty="0"/>
              <a:t> </a:t>
            </a:r>
            <a:r>
              <a:rPr lang="en-US" sz="2000" dirty="0" err="1"/>
              <a:t>và</a:t>
            </a:r>
            <a:r>
              <a:rPr lang="en-US" sz="2000" dirty="0"/>
              <a:t> </a:t>
            </a:r>
            <a:r>
              <a:rPr lang="en-US" sz="2000" dirty="0" err="1"/>
              <a:t>hướng</a:t>
            </a:r>
            <a:r>
              <a:rPr lang="en-US" sz="2000" dirty="0"/>
              <a:t> </a:t>
            </a:r>
            <a:r>
              <a:rPr lang="en-US" sz="2000" dirty="0" err="1"/>
              <a:t>dẫn</a:t>
            </a:r>
            <a:r>
              <a:rPr lang="en-US" sz="2000" dirty="0"/>
              <a:t> </a:t>
            </a:r>
            <a:r>
              <a:rPr lang="en-US" sz="2000" dirty="0" err="1"/>
              <a:t>người</a:t>
            </a:r>
            <a:r>
              <a:rPr lang="en-US" sz="2000" dirty="0"/>
              <a:t> </a:t>
            </a:r>
            <a:r>
              <a:rPr lang="en-US" sz="2000" dirty="0" err="1"/>
              <a:t>được</a:t>
            </a:r>
            <a:r>
              <a:rPr lang="en-US" sz="2000" dirty="0"/>
              <a:t> </a:t>
            </a:r>
            <a:r>
              <a:rPr lang="en-US" sz="2000" dirty="0" err="1"/>
              <a:t>cách</a:t>
            </a:r>
            <a:r>
              <a:rPr lang="en-US" sz="2000" dirty="0"/>
              <a:t> </a:t>
            </a:r>
            <a:r>
              <a:rPr lang="en-US" sz="2000" dirty="0" err="1"/>
              <a:t>ly</a:t>
            </a:r>
            <a:r>
              <a:rPr lang="en-US" sz="2000" dirty="0"/>
              <a:t> </a:t>
            </a:r>
            <a:r>
              <a:rPr lang="en-US" sz="2000" dirty="0" err="1"/>
              <a:t>sử</a:t>
            </a:r>
            <a:r>
              <a:rPr lang="en-US" sz="2000" dirty="0"/>
              <a:t> </a:t>
            </a:r>
            <a:r>
              <a:rPr lang="en-US" sz="2000" dirty="0" err="1"/>
              <a:t>dụng</a:t>
            </a:r>
            <a:r>
              <a:rPr lang="en-US" sz="2000" dirty="0"/>
              <a:t> </a:t>
            </a:r>
            <a:r>
              <a:rPr lang="en-US" sz="2000" dirty="0" err="1"/>
              <a:t>khẩu</a:t>
            </a:r>
            <a:r>
              <a:rPr lang="en-US" sz="2000" dirty="0"/>
              <a:t> </a:t>
            </a:r>
            <a:r>
              <a:rPr lang="en-US" sz="2000" dirty="0" err="1"/>
              <a:t>trang</a:t>
            </a:r>
            <a:r>
              <a:rPr lang="en-US" sz="2000" dirty="0"/>
              <a:t> </a:t>
            </a:r>
            <a:r>
              <a:rPr lang="en-US" sz="2000" dirty="0" err="1"/>
              <a:t>đúng</a:t>
            </a:r>
            <a:r>
              <a:rPr lang="en-US" sz="2000" dirty="0"/>
              <a:t> </a:t>
            </a:r>
            <a:r>
              <a:rPr lang="en-US" sz="2000" dirty="0" err="1"/>
              <a:t>cách</a:t>
            </a:r>
            <a:r>
              <a:rPr lang="en-US" sz="2000" dirty="0"/>
              <a:t>.</a:t>
            </a:r>
            <a:endParaRPr lang="en-GB" sz="2000" dirty="0"/>
          </a:p>
          <a:p>
            <a:pPr marL="0" indent="0">
              <a:buNone/>
            </a:pPr>
            <a:r>
              <a:rPr lang="en-US" sz="2000" dirty="0"/>
              <a:t>g) </a:t>
            </a:r>
            <a:r>
              <a:rPr lang="en-US" sz="2000" dirty="0" err="1"/>
              <a:t>Đưa</a:t>
            </a:r>
            <a:r>
              <a:rPr lang="en-US" sz="2000" dirty="0"/>
              <a:t> </a:t>
            </a:r>
            <a:r>
              <a:rPr lang="en-US" sz="2000" dirty="0" err="1"/>
              <a:t>những</a:t>
            </a:r>
            <a:r>
              <a:rPr lang="en-US" sz="2000" dirty="0"/>
              <a:t> </a:t>
            </a:r>
            <a:r>
              <a:rPr lang="en-US" sz="2000" dirty="0" err="1"/>
              <a:t>người</a:t>
            </a:r>
            <a:r>
              <a:rPr lang="en-US" sz="2000" dirty="0"/>
              <a:t> </a:t>
            </a:r>
            <a:r>
              <a:rPr lang="en-US" sz="2000" dirty="0" err="1"/>
              <a:t>không</a:t>
            </a:r>
            <a:r>
              <a:rPr lang="en-US" sz="2000" dirty="0"/>
              <a:t> </a:t>
            </a:r>
            <a:r>
              <a:rPr lang="en-US" sz="2000" dirty="0" err="1"/>
              <a:t>có</a:t>
            </a:r>
            <a:r>
              <a:rPr lang="en-US" sz="2000" dirty="0"/>
              <a:t> </a:t>
            </a:r>
            <a:r>
              <a:rPr lang="en-US" sz="2000" dirty="0" err="1"/>
              <a:t>biểu</a:t>
            </a:r>
            <a:r>
              <a:rPr lang="en-US" sz="2000" dirty="0"/>
              <a:t> </a:t>
            </a:r>
            <a:r>
              <a:rPr lang="en-US" sz="2000" dirty="0" err="1"/>
              <a:t>hiện</a:t>
            </a:r>
            <a:r>
              <a:rPr lang="en-US" sz="2000" dirty="0"/>
              <a:t> </a:t>
            </a:r>
            <a:r>
              <a:rPr lang="en-US" sz="2000" dirty="0" err="1"/>
              <a:t>nghi</a:t>
            </a:r>
            <a:r>
              <a:rPr lang="en-US" sz="2000" dirty="0"/>
              <a:t> </a:t>
            </a:r>
            <a:r>
              <a:rPr lang="en-US" sz="2000" dirty="0" err="1"/>
              <a:t>ngờ</a:t>
            </a:r>
            <a:r>
              <a:rPr lang="en-US" sz="2000" dirty="0"/>
              <a:t> </a:t>
            </a:r>
            <a:r>
              <a:rPr lang="en-US" sz="2000" dirty="0" err="1"/>
              <a:t>mắc</a:t>
            </a:r>
            <a:r>
              <a:rPr lang="en-US" sz="2000" dirty="0"/>
              <a:t> </a:t>
            </a:r>
            <a:r>
              <a:rPr lang="en-US" sz="2000" dirty="0" err="1"/>
              <a:t>bệnh</a:t>
            </a:r>
            <a:r>
              <a:rPr lang="en-US" sz="2000" dirty="0"/>
              <a:t> (</a:t>
            </a:r>
            <a:r>
              <a:rPr lang="en-US" sz="2000" dirty="0" err="1"/>
              <a:t>sốt</a:t>
            </a:r>
            <a:r>
              <a:rPr lang="en-US" sz="2000" dirty="0"/>
              <a:t>, ho, </a:t>
            </a:r>
            <a:r>
              <a:rPr lang="en-US" sz="2000" dirty="0" err="1"/>
              <a:t>khó</a:t>
            </a:r>
            <a:r>
              <a:rPr lang="en-US" sz="2000" dirty="0"/>
              <a:t> </a:t>
            </a:r>
            <a:r>
              <a:rPr lang="en-US" sz="2000" dirty="0" err="1"/>
              <a:t>thở</a:t>
            </a:r>
            <a:r>
              <a:rPr lang="en-US" sz="2000" dirty="0"/>
              <a:t>) </a:t>
            </a:r>
            <a:r>
              <a:rPr lang="en-US" sz="2000" dirty="0" err="1"/>
              <a:t>đến</a:t>
            </a:r>
            <a:r>
              <a:rPr lang="en-US" sz="2000" dirty="0"/>
              <a:t> </a:t>
            </a:r>
            <a:r>
              <a:rPr lang="en-US" sz="2000" dirty="0" err="1"/>
              <a:t>cơ</a:t>
            </a:r>
            <a:r>
              <a:rPr lang="en-US" sz="2000" dirty="0"/>
              <a:t> </a:t>
            </a:r>
            <a:r>
              <a:rPr lang="en-US" sz="2000" dirty="0" err="1"/>
              <a:t>sở</a:t>
            </a:r>
            <a:r>
              <a:rPr lang="en-US" sz="2000" dirty="0"/>
              <a:t> </a:t>
            </a:r>
            <a:r>
              <a:rPr lang="en-US" sz="2000" dirty="0" err="1"/>
              <a:t>cách</a:t>
            </a:r>
            <a:r>
              <a:rPr lang="en-US" sz="2000" dirty="0"/>
              <a:t> </a:t>
            </a:r>
            <a:r>
              <a:rPr lang="en-US" sz="2000" dirty="0" err="1"/>
              <a:t>ly</a:t>
            </a:r>
            <a:r>
              <a:rPr lang="en-US" sz="2000" dirty="0"/>
              <a:t> </a:t>
            </a:r>
            <a:r>
              <a:rPr lang="en-US" sz="2000" dirty="0" err="1"/>
              <a:t>tập</a:t>
            </a:r>
            <a:r>
              <a:rPr lang="en-US" sz="2000" dirty="0"/>
              <a:t> </a:t>
            </a:r>
            <a:r>
              <a:rPr lang="en-US" sz="2000" dirty="0" err="1"/>
              <a:t>trung</a:t>
            </a:r>
            <a:r>
              <a:rPr lang="en-US" sz="2000" dirty="0"/>
              <a:t> do </a:t>
            </a:r>
            <a:r>
              <a:rPr lang="en-US" sz="2000" dirty="0" err="1"/>
              <a:t>Ủy</a:t>
            </a:r>
            <a:r>
              <a:rPr lang="en-US" sz="2000" dirty="0"/>
              <a:t> ban </a:t>
            </a:r>
            <a:r>
              <a:rPr lang="en-US" sz="2000" dirty="0" err="1"/>
              <a:t>nhân</a:t>
            </a:r>
            <a:r>
              <a:rPr lang="en-US" sz="2000" dirty="0"/>
              <a:t> </a:t>
            </a:r>
            <a:r>
              <a:rPr lang="en-US" sz="2000" dirty="0" err="1"/>
              <a:t>dân</a:t>
            </a:r>
            <a:r>
              <a:rPr lang="en-US" sz="2000" dirty="0"/>
              <a:t> </a:t>
            </a:r>
            <a:r>
              <a:rPr lang="en-US" sz="2000" dirty="0" err="1"/>
              <a:t>tỉnh</a:t>
            </a:r>
            <a:r>
              <a:rPr lang="en-US" sz="2000" dirty="0"/>
              <a:t>, </a:t>
            </a:r>
            <a:r>
              <a:rPr lang="en-US" sz="2000" dirty="0" err="1"/>
              <a:t>thành</a:t>
            </a:r>
            <a:r>
              <a:rPr lang="en-US" sz="2000" dirty="0"/>
              <a:t> </a:t>
            </a:r>
            <a:r>
              <a:rPr lang="en-US" sz="2000" dirty="0" err="1"/>
              <a:t>phố</a:t>
            </a:r>
            <a:r>
              <a:rPr lang="en-US" sz="2000" dirty="0"/>
              <a:t> </a:t>
            </a:r>
            <a:r>
              <a:rPr lang="en-US" sz="2000" dirty="0" err="1"/>
              <a:t>trực</a:t>
            </a:r>
            <a:r>
              <a:rPr lang="en-US" sz="2000" dirty="0"/>
              <a:t> </a:t>
            </a:r>
            <a:r>
              <a:rPr lang="en-US" sz="2000" dirty="0" err="1"/>
              <a:t>thuộc</a:t>
            </a:r>
            <a:r>
              <a:rPr lang="en-US" sz="2000" dirty="0"/>
              <a:t> </a:t>
            </a:r>
            <a:r>
              <a:rPr lang="en-US" sz="2000" dirty="0" err="1"/>
              <a:t>Trung</a:t>
            </a:r>
            <a:r>
              <a:rPr lang="en-US" sz="2000" dirty="0"/>
              <a:t> </a:t>
            </a:r>
            <a:r>
              <a:rPr lang="en-US" sz="2000" dirty="0" err="1"/>
              <a:t>ương</a:t>
            </a:r>
            <a:r>
              <a:rPr lang="en-US" sz="2000" dirty="0"/>
              <a:t> </a:t>
            </a:r>
            <a:r>
              <a:rPr lang="en-US" sz="2000" dirty="0" err="1"/>
              <a:t>chỉ</a:t>
            </a:r>
            <a:r>
              <a:rPr lang="en-US" sz="2000" dirty="0"/>
              <a:t> </a:t>
            </a:r>
            <a:r>
              <a:rPr lang="en-US" sz="2000" dirty="0" err="1"/>
              <a:t>định</a:t>
            </a:r>
            <a:r>
              <a:rPr lang="en-US" sz="2000" dirty="0"/>
              <a:t>. </a:t>
            </a:r>
            <a:r>
              <a:rPr lang="en-US" sz="2000" dirty="0" err="1"/>
              <a:t>Lái</a:t>
            </a:r>
            <a:r>
              <a:rPr lang="en-US" sz="2000" dirty="0"/>
              <a:t> </a:t>
            </a:r>
            <a:r>
              <a:rPr lang="en-US" sz="2000" dirty="0" err="1"/>
              <a:t>xe</a:t>
            </a:r>
            <a:r>
              <a:rPr lang="en-US" sz="2000" dirty="0"/>
              <a:t> </a:t>
            </a:r>
            <a:r>
              <a:rPr lang="en-US" sz="2000" dirty="0" err="1"/>
              <a:t>và</a:t>
            </a:r>
            <a:r>
              <a:rPr lang="en-US" sz="2000" dirty="0"/>
              <a:t> </a:t>
            </a:r>
            <a:r>
              <a:rPr lang="en-US" sz="2000" dirty="0" err="1"/>
              <a:t>người</a:t>
            </a:r>
            <a:r>
              <a:rPr lang="en-US" sz="2000" dirty="0"/>
              <a:t> </a:t>
            </a:r>
            <a:r>
              <a:rPr lang="en-US" sz="2000" dirty="0" err="1"/>
              <a:t>hỗ</a:t>
            </a:r>
            <a:r>
              <a:rPr lang="en-US" sz="2000" dirty="0"/>
              <a:t> </a:t>
            </a:r>
            <a:r>
              <a:rPr lang="en-US" sz="2000" dirty="0" err="1"/>
              <a:t>trợ</a:t>
            </a:r>
            <a:r>
              <a:rPr lang="en-US" sz="2000" dirty="0"/>
              <a:t> </a:t>
            </a:r>
            <a:r>
              <a:rPr lang="en-US" sz="2000" dirty="0" err="1"/>
              <a:t>vận</a:t>
            </a:r>
            <a:r>
              <a:rPr lang="en-US" sz="2000" dirty="0"/>
              <a:t> </a:t>
            </a:r>
            <a:r>
              <a:rPr lang="en-US" sz="2000" dirty="0" err="1"/>
              <a:t>chuyển</a:t>
            </a:r>
            <a:r>
              <a:rPr lang="en-US" sz="2000" dirty="0"/>
              <a:t> </a:t>
            </a:r>
            <a:r>
              <a:rPr lang="en-US" sz="2000" dirty="0" err="1"/>
              <a:t>phải</a:t>
            </a:r>
            <a:r>
              <a:rPr lang="en-US" sz="2000" dirty="0"/>
              <a:t> </a:t>
            </a:r>
            <a:r>
              <a:rPr lang="en-US" sz="2000" dirty="0" err="1"/>
              <a:t>đeo</a:t>
            </a:r>
            <a:r>
              <a:rPr lang="en-US" sz="2000" dirty="0"/>
              <a:t> </a:t>
            </a:r>
            <a:r>
              <a:rPr lang="en-US" sz="2000" dirty="0" err="1"/>
              <a:t>khẩu</a:t>
            </a:r>
            <a:r>
              <a:rPr lang="en-US" sz="2000" dirty="0"/>
              <a:t> </a:t>
            </a:r>
            <a:r>
              <a:rPr lang="en-US" sz="2000" dirty="0" err="1"/>
              <a:t>trang</a:t>
            </a:r>
            <a:r>
              <a:rPr lang="en-US" sz="2000" dirty="0"/>
              <a:t> y </a:t>
            </a:r>
            <a:r>
              <a:rPr lang="en-US" sz="2000" dirty="0" err="1"/>
              <a:t>tế</a:t>
            </a:r>
            <a:r>
              <a:rPr lang="en-US" sz="2000" dirty="0"/>
              <a:t> </a:t>
            </a:r>
            <a:r>
              <a:rPr lang="en-US" sz="2000" dirty="0" err="1"/>
              <a:t>và</a:t>
            </a:r>
            <a:r>
              <a:rPr lang="en-US" sz="2000" dirty="0"/>
              <a:t> </a:t>
            </a:r>
            <a:r>
              <a:rPr lang="en-US" sz="2000" dirty="0" err="1"/>
              <a:t>phòng</a:t>
            </a:r>
            <a:r>
              <a:rPr lang="en-US" sz="2000" dirty="0"/>
              <a:t> </a:t>
            </a:r>
            <a:r>
              <a:rPr lang="en-US" sz="2000" dirty="0" err="1"/>
              <a:t>hộ</a:t>
            </a:r>
            <a:r>
              <a:rPr lang="en-US" sz="2000" dirty="0"/>
              <a:t> </a:t>
            </a:r>
            <a:r>
              <a:rPr lang="en-US" sz="2000" dirty="0" err="1"/>
              <a:t>trong</a:t>
            </a:r>
            <a:r>
              <a:rPr lang="en-US" sz="2000" dirty="0"/>
              <a:t> </a:t>
            </a:r>
            <a:r>
              <a:rPr lang="en-US" sz="2000" dirty="0" err="1"/>
              <a:t>quá</a:t>
            </a:r>
            <a:r>
              <a:rPr lang="en-US" sz="2000" dirty="0"/>
              <a:t> </a:t>
            </a:r>
            <a:r>
              <a:rPr lang="en-US" sz="2000" dirty="0" err="1"/>
              <a:t>trình</a:t>
            </a:r>
            <a:r>
              <a:rPr lang="en-US" sz="2000" dirty="0"/>
              <a:t> </a:t>
            </a:r>
            <a:r>
              <a:rPr lang="en-US" sz="2000" dirty="0" err="1"/>
              <a:t>vận</a:t>
            </a:r>
            <a:r>
              <a:rPr lang="en-US" sz="2000" dirty="0"/>
              <a:t> </a:t>
            </a:r>
            <a:r>
              <a:rPr lang="en-US" sz="2000" dirty="0" err="1"/>
              <a:t>chuyển</a:t>
            </a:r>
            <a:r>
              <a:rPr lang="en-US" sz="2000" dirty="0"/>
              <a:t>; </a:t>
            </a:r>
            <a:r>
              <a:rPr lang="en-US" sz="2000" dirty="0" err="1"/>
              <a:t>rửa</a:t>
            </a:r>
            <a:r>
              <a:rPr lang="en-US" sz="2000" dirty="0"/>
              <a:t> </a:t>
            </a:r>
            <a:r>
              <a:rPr lang="en-US" sz="2000" dirty="0" err="1"/>
              <a:t>tay</a:t>
            </a:r>
            <a:r>
              <a:rPr lang="en-US" sz="2000" dirty="0"/>
              <a:t> </a:t>
            </a:r>
            <a:r>
              <a:rPr lang="en-US" sz="2000" dirty="0" err="1"/>
              <a:t>bằng</a:t>
            </a:r>
            <a:r>
              <a:rPr lang="en-US" sz="2000" dirty="0"/>
              <a:t> </a:t>
            </a:r>
            <a:r>
              <a:rPr lang="en-US" sz="2000" dirty="0" err="1"/>
              <a:t>xà</a:t>
            </a:r>
            <a:r>
              <a:rPr lang="en-US" sz="2000" dirty="0"/>
              <a:t> </a:t>
            </a:r>
            <a:r>
              <a:rPr lang="en-US" sz="2000" dirty="0" err="1"/>
              <a:t>phòng</a:t>
            </a:r>
            <a:r>
              <a:rPr lang="en-US" sz="2000" dirty="0"/>
              <a:t> </a:t>
            </a:r>
            <a:r>
              <a:rPr lang="en-US" sz="2000" dirty="0" err="1"/>
              <a:t>hoặc</a:t>
            </a:r>
            <a:r>
              <a:rPr lang="en-US" sz="2000" dirty="0"/>
              <a:t> dung </a:t>
            </a:r>
            <a:r>
              <a:rPr lang="en-US" sz="2000" dirty="0" err="1"/>
              <a:t>dịch</a:t>
            </a:r>
            <a:r>
              <a:rPr lang="en-US" sz="2000" dirty="0"/>
              <a:t> </a:t>
            </a:r>
            <a:r>
              <a:rPr lang="en-US" sz="2000" dirty="0" err="1"/>
              <a:t>sát</a:t>
            </a:r>
            <a:r>
              <a:rPr lang="en-US" sz="2000" dirty="0"/>
              <a:t> </a:t>
            </a:r>
            <a:r>
              <a:rPr lang="en-US" sz="2000" dirty="0" err="1"/>
              <a:t>khuẩn</a:t>
            </a:r>
            <a:r>
              <a:rPr lang="en-US" sz="2000" dirty="0"/>
              <a:t> </a:t>
            </a:r>
            <a:r>
              <a:rPr lang="en-US" sz="2000" dirty="0" err="1"/>
              <a:t>sau</a:t>
            </a:r>
            <a:r>
              <a:rPr lang="en-US" sz="2000" dirty="0"/>
              <a:t> </a:t>
            </a:r>
            <a:r>
              <a:rPr lang="en-US" sz="2000" dirty="0" err="1"/>
              <a:t>khi</a:t>
            </a:r>
            <a:r>
              <a:rPr lang="en-US" sz="2000" dirty="0"/>
              <a:t> </a:t>
            </a:r>
            <a:r>
              <a:rPr lang="en-US" sz="2000" dirty="0" err="1"/>
              <a:t>kết</a:t>
            </a:r>
            <a:r>
              <a:rPr lang="en-US" sz="2000" dirty="0"/>
              <a:t> </a:t>
            </a:r>
            <a:r>
              <a:rPr lang="en-US" sz="2000" dirty="0" err="1"/>
              <a:t>thúc</a:t>
            </a:r>
            <a:r>
              <a:rPr lang="en-US" sz="2000" dirty="0"/>
              <a:t> </a:t>
            </a:r>
            <a:r>
              <a:rPr lang="en-US" sz="2000" dirty="0" err="1"/>
              <a:t>nhiệm</a:t>
            </a:r>
            <a:r>
              <a:rPr lang="en-US" sz="2000" dirty="0"/>
              <a:t> </a:t>
            </a:r>
            <a:r>
              <a:rPr lang="en-US" sz="2000" dirty="0" err="1"/>
              <a:t>vụ</a:t>
            </a:r>
            <a:r>
              <a:rPr lang="en-US" sz="2000" dirty="0"/>
              <a:t>.</a:t>
            </a:r>
            <a:endParaRPr lang="en-GB" sz="2000" dirty="0"/>
          </a:p>
          <a:p>
            <a:pPr marL="0" indent="0">
              <a:buNone/>
            </a:pPr>
            <a:r>
              <a:rPr lang="en-US" sz="2000" dirty="0"/>
              <a:t>h) </a:t>
            </a:r>
            <a:r>
              <a:rPr lang="en-US" sz="2000" dirty="0" err="1"/>
              <a:t>Khử</a:t>
            </a:r>
            <a:r>
              <a:rPr lang="en-US" sz="2000" dirty="0"/>
              <a:t> </a:t>
            </a:r>
            <a:r>
              <a:rPr lang="en-US" sz="2000" dirty="0" err="1"/>
              <a:t>trùng</a:t>
            </a:r>
            <a:r>
              <a:rPr lang="en-US" sz="2000" dirty="0"/>
              <a:t> </a:t>
            </a:r>
            <a:r>
              <a:rPr lang="en-US" sz="2000" dirty="0" err="1"/>
              <a:t>phương</a:t>
            </a:r>
            <a:r>
              <a:rPr lang="en-US" sz="2000" dirty="0"/>
              <a:t> </a:t>
            </a:r>
            <a:r>
              <a:rPr lang="en-US" sz="2000" dirty="0" err="1"/>
              <a:t>tiện</a:t>
            </a:r>
            <a:r>
              <a:rPr lang="en-US" sz="2000" dirty="0"/>
              <a:t> </a:t>
            </a:r>
            <a:r>
              <a:rPr lang="en-US" sz="2000" dirty="0" err="1"/>
              <a:t>vận</a:t>
            </a:r>
            <a:r>
              <a:rPr lang="en-US" sz="2000" dirty="0"/>
              <a:t> </a:t>
            </a:r>
            <a:r>
              <a:rPr lang="en-US" sz="2000" dirty="0" err="1"/>
              <a:t>chuyển</a:t>
            </a:r>
            <a:r>
              <a:rPr lang="en-US" sz="2000" dirty="0"/>
              <a:t> </a:t>
            </a:r>
            <a:r>
              <a:rPr lang="en-US" sz="2000" dirty="0" err="1"/>
              <a:t>bằng</a:t>
            </a:r>
            <a:r>
              <a:rPr lang="en-US" sz="2000" dirty="0"/>
              <a:t> dung </a:t>
            </a:r>
            <a:r>
              <a:rPr lang="en-US" sz="2000" dirty="0" err="1"/>
              <a:t>dịch</a:t>
            </a:r>
            <a:r>
              <a:rPr lang="en-US" sz="2000" dirty="0"/>
              <a:t> </a:t>
            </a:r>
            <a:r>
              <a:rPr lang="en-US" sz="2000" dirty="0" err="1"/>
              <a:t>khử</a:t>
            </a:r>
            <a:r>
              <a:rPr lang="en-US" sz="2000" dirty="0"/>
              <a:t> </a:t>
            </a:r>
            <a:r>
              <a:rPr lang="en-US" sz="2000" dirty="0" err="1"/>
              <a:t>trùng</a:t>
            </a:r>
            <a:r>
              <a:rPr lang="en-US" sz="2000" dirty="0"/>
              <a:t> </a:t>
            </a:r>
            <a:r>
              <a:rPr lang="en-US" sz="2000" dirty="0" err="1"/>
              <a:t>có</a:t>
            </a:r>
            <a:r>
              <a:rPr lang="en-US" sz="2000" dirty="0"/>
              <a:t> </a:t>
            </a:r>
            <a:r>
              <a:rPr lang="en-US" sz="2000" dirty="0" err="1"/>
              <a:t>chứa</a:t>
            </a:r>
            <a:r>
              <a:rPr lang="en-US" sz="2000" dirty="0"/>
              <a:t> </a:t>
            </a:r>
            <a:r>
              <a:rPr lang="en-US" sz="2000" dirty="0" err="1"/>
              <a:t>clo</a:t>
            </a:r>
            <a:r>
              <a:rPr lang="en-US" sz="2000" dirty="0"/>
              <a:t> </a:t>
            </a:r>
            <a:r>
              <a:rPr lang="en-US" sz="2000" dirty="0" err="1"/>
              <a:t>với</a:t>
            </a:r>
            <a:r>
              <a:rPr lang="en-US" sz="2000" dirty="0"/>
              <a:t> </a:t>
            </a:r>
            <a:r>
              <a:rPr lang="en-US" sz="2000" dirty="0" err="1"/>
              <a:t>nồng</a:t>
            </a:r>
            <a:r>
              <a:rPr lang="en-US" sz="2000" dirty="0"/>
              <a:t> </a:t>
            </a:r>
            <a:r>
              <a:rPr lang="en-US" sz="2000" dirty="0" err="1"/>
              <a:t>độ</a:t>
            </a:r>
            <a:r>
              <a:rPr lang="en-US" sz="2000" dirty="0"/>
              <a:t> 0,5% </a:t>
            </a:r>
            <a:r>
              <a:rPr lang="en-US" sz="2000" dirty="0" err="1"/>
              <a:t>clo</a:t>
            </a:r>
            <a:r>
              <a:rPr lang="en-US" sz="2000" dirty="0"/>
              <a:t> </a:t>
            </a:r>
            <a:r>
              <a:rPr lang="en-US" sz="2000" dirty="0" err="1"/>
              <a:t>hoạt</a:t>
            </a:r>
            <a:r>
              <a:rPr lang="en-US" sz="2000" dirty="0"/>
              <a:t> </a:t>
            </a:r>
            <a:r>
              <a:rPr lang="en-US" sz="2000" dirty="0" err="1"/>
              <a:t>tính</a:t>
            </a:r>
            <a:r>
              <a:rPr lang="en-US" sz="2000" dirty="0"/>
              <a:t> </a:t>
            </a:r>
            <a:r>
              <a:rPr lang="en-US" sz="2000" dirty="0" err="1"/>
              <a:t>ngay</a:t>
            </a:r>
            <a:r>
              <a:rPr lang="en-US" sz="2000" dirty="0"/>
              <a:t> </a:t>
            </a:r>
            <a:r>
              <a:rPr lang="en-US" sz="2000" dirty="0" err="1"/>
              <a:t>sau</a:t>
            </a:r>
            <a:r>
              <a:rPr lang="en-US" sz="2000" dirty="0"/>
              <a:t> </a:t>
            </a:r>
            <a:r>
              <a:rPr lang="en-US" sz="2000" dirty="0" err="1"/>
              <a:t>khi</a:t>
            </a:r>
            <a:r>
              <a:rPr lang="en-US" sz="2000" dirty="0"/>
              <a:t> </a:t>
            </a:r>
            <a:r>
              <a:rPr lang="en-US" sz="2000" dirty="0" err="1"/>
              <a:t>vận</a:t>
            </a:r>
            <a:r>
              <a:rPr lang="en-US" sz="2000" dirty="0"/>
              <a:t> </a:t>
            </a:r>
            <a:r>
              <a:rPr lang="en-US" sz="2000" dirty="0" err="1"/>
              <a:t>chuyển</a:t>
            </a:r>
            <a:r>
              <a:rPr lang="en-US" sz="2000" dirty="0"/>
              <a:t>.</a:t>
            </a:r>
            <a:endParaRPr lang="en-GB" sz="2000" dirty="0"/>
          </a:p>
          <a:p>
            <a:pPr marL="0" indent="0" eaLnBrk="1" fontAlgn="auto" hangingPunct="1">
              <a:spcAft>
                <a:spcPts val="600"/>
              </a:spcAft>
              <a:buNone/>
              <a:defRPr/>
            </a:pPr>
            <a:endParaRPr lang="en-GB" sz="2400" b="1" dirty="0"/>
          </a:p>
          <a:p>
            <a:pPr marL="457200" indent="-457200" eaLnBrk="1" fontAlgn="auto" hangingPunct="1">
              <a:spcAft>
                <a:spcPts val="600"/>
              </a:spcAft>
              <a:buAutoNum type="arabicPeriod"/>
              <a:defRPr/>
            </a:pPr>
            <a:endParaRPr lang="en-GB" sz="2400" b="1" dirty="0"/>
          </a:p>
          <a:p>
            <a:pPr marL="457200" indent="-457200" eaLnBrk="1" fontAlgn="auto" hangingPunct="1">
              <a:spcAft>
                <a:spcPts val="600"/>
              </a:spcAft>
              <a:buAutoNum type="alphaLcParenR" startAt="7"/>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457200" indent="-457200" eaLnBrk="1" fontAlgn="auto" hangingPunct="1">
              <a:spcAft>
                <a:spcPts val="600"/>
              </a:spcAft>
              <a:buFont typeface="Arial" pitchFamily="34" charset="0"/>
              <a:buAutoNum type="alphaLcParenR"/>
              <a:defRPr/>
            </a:pPr>
            <a:endParaRPr lang="en-GB" sz="24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pt-BR" sz="2400" dirty="0">
              <a:latin typeface="+mj-lt"/>
            </a:endParaRPr>
          </a:p>
        </p:txBody>
      </p:sp>
    </p:spTree>
    <p:extLst>
      <p:ext uri="{BB962C8B-B14F-4D97-AF65-F5344CB8AC3E}">
        <p14:creationId xmlns:p14="http://schemas.microsoft.com/office/powerpoint/2010/main" val="270728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811000" cy="6553200"/>
          </a:xfrm>
        </p:spPr>
        <p:txBody>
          <a:bodyPr rtlCol="0">
            <a:noAutofit/>
          </a:bodyPr>
          <a:lstStyle/>
          <a:p>
            <a:pPr marL="0" indent="0" eaLnBrk="1" fontAlgn="auto" hangingPunct="1">
              <a:spcAft>
                <a:spcPts val="600"/>
              </a:spcAft>
              <a:buNone/>
              <a:defRPr/>
            </a:pPr>
            <a:r>
              <a:rPr lang="pt-BR" sz="2300" b="1" dirty="0">
                <a:latin typeface="+mj-lt"/>
              </a:rPr>
              <a:t>V. </a:t>
            </a:r>
            <a:r>
              <a:rPr lang="en-GB" sz="2300" b="1" dirty="0" err="1">
                <a:latin typeface="+mj-lt"/>
              </a:rPr>
              <a:t>Tổ</a:t>
            </a:r>
            <a:r>
              <a:rPr lang="en-GB" sz="2300" b="1" dirty="0">
                <a:latin typeface="+mj-lt"/>
              </a:rPr>
              <a:t> </a:t>
            </a:r>
            <a:r>
              <a:rPr lang="en-GB" sz="2300" b="1" dirty="0" err="1">
                <a:latin typeface="+mj-lt"/>
              </a:rPr>
              <a:t>chức</a:t>
            </a:r>
            <a:r>
              <a:rPr lang="en-GB" sz="2300" b="1" dirty="0">
                <a:latin typeface="+mj-lt"/>
              </a:rPr>
              <a:t> </a:t>
            </a:r>
            <a:r>
              <a:rPr lang="en-GB" sz="2300" b="1" dirty="0" err="1">
                <a:latin typeface="+mj-lt"/>
              </a:rPr>
              <a:t>thực</a:t>
            </a:r>
            <a:r>
              <a:rPr lang="en-GB" sz="2300" b="1" dirty="0">
                <a:latin typeface="+mj-lt"/>
              </a:rPr>
              <a:t> </a:t>
            </a:r>
            <a:r>
              <a:rPr lang="en-GB" sz="2300" b="1" dirty="0" err="1">
                <a:latin typeface="+mj-lt"/>
              </a:rPr>
              <a:t>hiện</a:t>
            </a:r>
            <a:r>
              <a:rPr lang="en-GB" sz="2300" b="1" dirty="0">
                <a:latin typeface="+mj-lt"/>
              </a:rPr>
              <a:t> </a:t>
            </a:r>
            <a:r>
              <a:rPr lang="en-GB" sz="2300" b="1" dirty="0" err="1">
                <a:latin typeface="+mj-lt"/>
              </a:rPr>
              <a:t>cách</a:t>
            </a:r>
            <a:r>
              <a:rPr lang="en-GB" sz="2300" b="1" dirty="0">
                <a:latin typeface="+mj-lt"/>
              </a:rPr>
              <a:t> </a:t>
            </a:r>
            <a:r>
              <a:rPr lang="en-GB" sz="2300" b="1" dirty="0" err="1">
                <a:latin typeface="+mj-lt"/>
              </a:rPr>
              <a:t>ly</a:t>
            </a:r>
            <a:endParaRPr lang="en-GB" sz="2300" b="1" dirty="0">
              <a:latin typeface="+mj-lt"/>
            </a:endParaRPr>
          </a:p>
          <a:p>
            <a:pPr marL="0" indent="0" eaLnBrk="1" fontAlgn="auto" hangingPunct="1">
              <a:spcAft>
                <a:spcPts val="600"/>
              </a:spcAft>
              <a:buNone/>
              <a:defRPr/>
            </a:pPr>
            <a:r>
              <a:rPr lang="en-GB" sz="2300" b="1" dirty="0"/>
              <a:t>2. </a:t>
            </a:r>
            <a:r>
              <a:rPr lang="en-GB" sz="2300" b="1" dirty="0" err="1"/>
              <a:t>Tại</a:t>
            </a:r>
            <a:r>
              <a:rPr lang="en-GB" sz="2300" b="1" dirty="0"/>
              <a:t> c</a:t>
            </a:r>
            <a:r>
              <a:rPr lang="vi-VN" sz="2300" b="1" dirty="0"/>
              <a:t>ơ</a:t>
            </a:r>
            <a:r>
              <a:rPr lang="en-GB" sz="2300" b="1" dirty="0"/>
              <a:t> </a:t>
            </a:r>
            <a:r>
              <a:rPr lang="en-GB" sz="2300" b="1" dirty="0" err="1"/>
              <a:t>sở</a:t>
            </a:r>
            <a:r>
              <a:rPr lang="en-GB" sz="2300" b="1" dirty="0"/>
              <a:t> </a:t>
            </a:r>
            <a:r>
              <a:rPr lang="en-GB" sz="2300" b="1" dirty="0" err="1"/>
              <a:t>cách</a:t>
            </a:r>
            <a:r>
              <a:rPr lang="en-GB" sz="2300" b="1" dirty="0"/>
              <a:t> </a:t>
            </a:r>
            <a:r>
              <a:rPr lang="en-GB" sz="2300" b="1" dirty="0" err="1"/>
              <a:t>ly</a:t>
            </a:r>
            <a:r>
              <a:rPr lang="en-GB" sz="2300" b="1" dirty="0"/>
              <a:t> </a:t>
            </a:r>
            <a:endParaRPr lang="en-GB" sz="2300" b="1" dirty="0"/>
          </a:p>
          <a:p>
            <a:pPr marL="0" indent="0" eaLnBrk="1" fontAlgn="auto" hangingPunct="1">
              <a:spcAft>
                <a:spcPts val="600"/>
              </a:spcAft>
              <a:buNone/>
              <a:defRPr/>
            </a:pPr>
            <a:r>
              <a:rPr lang="en-GB" sz="2300" b="1" dirty="0"/>
              <a:t>2.1</a:t>
            </a:r>
            <a:r>
              <a:rPr lang="en-GB" sz="2300" b="1" dirty="0"/>
              <a:t>. </a:t>
            </a:r>
            <a:r>
              <a:rPr lang="en-GB" sz="2300" b="1" dirty="0" err="1"/>
              <a:t>Cán</a:t>
            </a:r>
            <a:r>
              <a:rPr lang="en-GB" sz="2300" b="1" dirty="0"/>
              <a:t> </a:t>
            </a:r>
            <a:r>
              <a:rPr lang="en-GB" sz="2300" b="1" dirty="0" err="1"/>
              <a:t>bộ</a:t>
            </a:r>
            <a:r>
              <a:rPr lang="en-GB" sz="2300" b="1" dirty="0"/>
              <a:t> Y </a:t>
            </a:r>
            <a:r>
              <a:rPr lang="en-GB" sz="2300" b="1" dirty="0" err="1"/>
              <a:t>tế</a:t>
            </a:r>
            <a:r>
              <a:rPr lang="en-GB" sz="2300" b="1" dirty="0"/>
              <a:t> </a:t>
            </a:r>
            <a:r>
              <a:rPr lang="en-GB" sz="2300" b="1" dirty="0" err="1"/>
              <a:t>và</a:t>
            </a:r>
            <a:r>
              <a:rPr lang="en-GB" sz="2300" b="1" dirty="0"/>
              <a:t> </a:t>
            </a:r>
            <a:r>
              <a:rPr lang="en-GB" sz="2300" b="1" dirty="0" err="1"/>
              <a:t>nhân</a:t>
            </a:r>
            <a:r>
              <a:rPr lang="en-GB" sz="2300" b="1" dirty="0"/>
              <a:t> </a:t>
            </a:r>
            <a:r>
              <a:rPr lang="en-GB" sz="2300" b="1" dirty="0" err="1"/>
              <a:t>viên</a:t>
            </a:r>
            <a:r>
              <a:rPr lang="en-GB" sz="2300" b="1" dirty="0"/>
              <a:t> c</a:t>
            </a:r>
            <a:r>
              <a:rPr lang="vi-VN" sz="2300" b="1" dirty="0"/>
              <a:t>ơ</a:t>
            </a:r>
            <a:r>
              <a:rPr lang="en-GB" sz="2300" b="1" dirty="0"/>
              <a:t> </a:t>
            </a:r>
            <a:r>
              <a:rPr lang="en-GB" sz="2300" b="1" dirty="0" err="1"/>
              <a:t>sở</a:t>
            </a:r>
            <a:r>
              <a:rPr lang="en-GB" sz="2300" b="1" dirty="0"/>
              <a:t> </a:t>
            </a:r>
            <a:r>
              <a:rPr lang="en-GB" sz="2300" b="1" dirty="0" err="1"/>
              <a:t>cách</a:t>
            </a:r>
            <a:r>
              <a:rPr lang="en-GB" sz="2300" b="1" dirty="0"/>
              <a:t> </a:t>
            </a:r>
            <a:r>
              <a:rPr lang="en-GB" sz="2300" b="1" dirty="0" err="1"/>
              <a:t>ly</a:t>
            </a:r>
            <a:endParaRPr lang="en-GB" sz="2300" b="1" dirty="0"/>
          </a:p>
          <a:p>
            <a:pPr marL="0" indent="0">
              <a:buNone/>
            </a:pPr>
            <a:r>
              <a:rPr lang="en-US" sz="2300" b="1" dirty="0">
                <a:latin typeface="+mj-lt"/>
              </a:rPr>
              <a:t>a) </a:t>
            </a:r>
            <a:r>
              <a:rPr lang="en-US" sz="2300" dirty="0" err="1">
                <a:latin typeface="+mj-lt"/>
              </a:rPr>
              <a:t>Tổ</a:t>
            </a:r>
            <a:r>
              <a:rPr lang="en-US" sz="2300" dirty="0">
                <a:latin typeface="+mj-lt"/>
              </a:rPr>
              <a:t> </a:t>
            </a:r>
            <a:r>
              <a:rPr lang="en-US" sz="2300" dirty="0" err="1">
                <a:latin typeface="+mj-lt"/>
              </a:rPr>
              <a:t>chức</a:t>
            </a:r>
            <a:r>
              <a:rPr lang="en-US" sz="2300" dirty="0">
                <a:latin typeface="+mj-lt"/>
              </a:rPr>
              <a:t> </a:t>
            </a:r>
            <a:r>
              <a:rPr lang="en-US" sz="2300" dirty="0" err="1">
                <a:latin typeface="+mj-lt"/>
              </a:rPr>
              <a:t>tiếp</a:t>
            </a:r>
            <a:r>
              <a:rPr lang="en-US" sz="2300" dirty="0">
                <a:latin typeface="+mj-lt"/>
              </a:rPr>
              <a:t> </a:t>
            </a:r>
            <a:r>
              <a:rPr lang="en-US" sz="2300" dirty="0" err="1">
                <a:latin typeface="+mj-lt"/>
              </a:rPr>
              <a:t>đón</a:t>
            </a:r>
            <a:r>
              <a:rPr lang="en-US" sz="2300" dirty="0">
                <a:latin typeface="+mj-lt"/>
              </a:rPr>
              <a:t> </a:t>
            </a:r>
            <a:r>
              <a:rPr lang="en-US" sz="2300" dirty="0" err="1">
                <a:latin typeface="+mj-lt"/>
              </a:rPr>
              <a:t>và</a:t>
            </a:r>
            <a:r>
              <a:rPr lang="en-US" sz="2300" dirty="0">
                <a:latin typeface="+mj-lt"/>
              </a:rPr>
              <a:t> </a:t>
            </a:r>
            <a:r>
              <a:rPr lang="vi-VN" sz="2300" dirty="0">
                <a:latin typeface="+mj-lt"/>
              </a:rPr>
              <a:t>lập danh sách người </a:t>
            </a:r>
            <a:r>
              <a:rPr lang="en-US" sz="2300" dirty="0" err="1">
                <a:latin typeface="+mj-lt"/>
              </a:rPr>
              <a:t>được</a:t>
            </a:r>
            <a:r>
              <a:rPr lang="en-US" sz="2300" dirty="0">
                <a:latin typeface="+mj-lt"/>
              </a:rPr>
              <a:t> </a:t>
            </a:r>
            <a:r>
              <a:rPr lang="en-US" sz="2300" dirty="0" err="1">
                <a:latin typeface="+mj-lt"/>
              </a:rPr>
              <a:t>đưa</a:t>
            </a:r>
            <a:r>
              <a:rPr lang="en-US" sz="2300" dirty="0">
                <a:latin typeface="+mj-lt"/>
              </a:rPr>
              <a:t> </a:t>
            </a:r>
            <a:r>
              <a:rPr lang="en-US" sz="2300" dirty="0" err="1">
                <a:latin typeface="+mj-lt"/>
              </a:rPr>
              <a:t>đến</a:t>
            </a:r>
            <a:r>
              <a:rPr lang="vi-VN" sz="2300" dirty="0">
                <a:latin typeface="+mj-lt"/>
              </a:rPr>
              <a:t> cách ly</a:t>
            </a:r>
            <a:r>
              <a:rPr lang="en-US" sz="2300" dirty="0">
                <a:latin typeface="+mj-lt"/>
              </a:rPr>
              <a:t>; </a:t>
            </a:r>
            <a:r>
              <a:rPr lang="vi-VN" sz="2300" dirty="0">
                <a:latin typeface="+mj-lt"/>
              </a:rPr>
              <a:t>ghi nhận thông tin về địa chỉ gia đình</a:t>
            </a:r>
            <a:r>
              <a:rPr lang="en-US" sz="2300" dirty="0">
                <a:latin typeface="+mj-lt"/>
              </a:rPr>
              <a:t>, </a:t>
            </a:r>
            <a:r>
              <a:rPr lang="vi-VN" sz="2300" dirty="0">
                <a:latin typeface="+mj-lt"/>
              </a:rPr>
              <a:t>nơi lưu trú, số điện thoại cá nhân</a:t>
            </a:r>
            <a:r>
              <a:rPr lang="en-US" sz="2300" dirty="0">
                <a:latin typeface="+mj-lt"/>
              </a:rPr>
              <a:t>;</a:t>
            </a:r>
            <a:r>
              <a:rPr lang="vi-VN" sz="2300" dirty="0">
                <a:latin typeface="+mj-lt"/>
              </a:rPr>
              <a:t> tên </a:t>
            </a:r>
            <a:r>
              <a:rPr lang="en-US" sz="2300" dirty="0" err="1">
                <a:latin typeface="+mj-lt"/>
              </a:rPr>
              <a:t>người</a:t>
            </a:r>
            <a:r>
              <a:rPr lang="en-US" sz="2300" dirty="0">
                <a:latin typeface="+mj-lt"/>
              </a:rPr>
              <a:t> </a:t>
            </a:r>
            <a:r>
              <a:rPr lang="vi-VN" sz="2300" dirty="0">
                <a:latin typeface="+mj-lt"/>
              </a:rPr>
              <a:t>và số điện thoại </a:t>
            </a:r>
            <a:r>
              <a:rPr lang="en-US" sz="2300" dirty="0" err="1">
                <a:latin typeface="+mj-lt"/>
              </a:rPr>
              <a:t>để</a:t>
            </a:r>
            <a:r>
              <a:rPr lang="vi-VN" sz="2300" dirty="0">
                <a:latin typeface="+mj-lt"/>
              </a:rPr>
              <a:t> liên hệ</a:t>
            </a:r>
            <a:r>
              <a:rPr lang="en-US" sz="2300" dirty="0">
                <a:latin typeface="+mj-lt"/>
              </a:rPr>
              <a:t> </a:t>
            </a:r>
            <a:r>
              <a:rPr lang="en-US" sz="2300" dirty="0" err="1">
                <a:latin typeface="+mj-lt"/>
              </a:rPr>
              <a:t>khi</a:t>
            </a:r>
            <a:r>
              <a:rPr lang="en-US" sz="2300" dirty="0">
                <a:latin typeface="+mj-lt"/>
              </a:rPr>
              <a:t> </a:t>
            </a:r>
            <a:r>
              <a:rPr lang="en-US" sz="2300" dirty="0" err="1">
                <a:latin typeface="+mj-lt"/>
              </a:rPr>
              <a:t>cần</a:t>
            </a:r>
            <a:r>
              <a:rPr lang="en-US" sz="2300" dirty="0">
                <a:latin typeface="+mj-lt"/>
              </a:rPr>
              <a:t> </a:t>
            </a:r>
            <a:r>
              <a:rPr lang="en-US" sz="2300" dirty="0" err="1">
                <a:latin typeface="+mj-lt"/>
              </a:rPr>
              <a:t>thiết</a:t>
            </a:r>
            <a:r>
              <a:rPr lang="en-US" sz="2300" dirty="0">
                <a:latin typeface="+mj-lt"/>
              </a:rPr>
              <a:t>.</a:t>
            </a:r>
            <a:endParaRPr lang="en-GB" sz="2300" dirty="0">
              <a:latin typeface="+mj-lt"/>
            </a:endParaRPr>
          </a:p>
          <a:p>
            <a:pPr marL="0" indent="0">
              <a:buNone/>
            </a:pPr>
            <a:r>
              <a:rPr lang="en-US" sz="2300" b="1" dirty="0">
                <a:latin typeface="+mj-lt"/>
              </a:rPr>
              <a:t>b) </a:t>
            </a:r>
            <a:r>
              <a:rPr lang="en-US" sz="2300" dirty="0" err="1">
                <a:latin typeface="+mj-lt"/>
              </a:rPr>
              <a:t>Thông</a:t>
            </a:r>
            <a:r>
              <a:rPr lang="en-US" sz="2300" dirty="0">
                <a:latin typeface="+mj-lt"/>
              </a:rPr>
              <a:t> </a:t>
            </a:r>
            <a:r>
              <a:rPr lang="en-US" sz="2300" dirty="0" err="1">
                <a:latin typeface="+mj-lt"/>
              </a:rPr>
              <a:t>báo</a:t>
            </a:r>
            <a:r>
              <a:rPr lang="en-US" sz="2300" dirty="0">
                <a:latin typeface="+mj-lt"/>
              </a:rPr>
              <a:t> </a:t>
            </a:r>
            <a:r>
              <a:rPr lang="en-US" sz="2300" dirty="0" err="1">
                <a:latin typeface="+mj-lt"/>
              </a:rPr>
              <a:t>yêu</a:t>
            </a:r>
            <a:r>
              <a:rPr lang="en-US" sz="2300" dirty="0">
                <a:latin typeface="+mj-lt"/>
              </a:rPr>
              <a:t> </a:t>
            </a:r>
            <a:r>
              <a:rPr lang="en-US" sz="2300" dirty="0" err="1">
                <a:latin typeface="+mj-lt"/>
              </a:rPr>
              <a:t>cầu</a:t>
            </a:r>
            <a:r>
              <a:rPr lang="en-US" sz="2300" dirty="0">
                <a:latin typeface="+mj-lt"/>
              </a:rPr>
              <a:t>, </a:t>
            </a:r>
            <a:r>
              <a:rPr lang="en-US" sz="2300" dirty="0" err="1">
                <a:latin typeface="+mj-lt"/>
              </a:rPr>
              <a:t>mục</a:t>
            </a:r>
            <a:r>
              <a:rPr lang="en-US" sz="2300" dirty="0">
                <a:latin typeface="+mj-lt"/>
              </a:rPr>
              <a:t> </a:t>
            </a:r>
            <a:r>
              <a:rPr lang="en-US" sz="2300" dirty="0" err="1">
                <a:latin typeface="+mj-lt"/>
              </a:rPr>
              <a:t>đích</a:t>
            </a:r>
            <a:r>
              <a:rPr lang="en-US" sz="2300" dirty="0">
                <a:latin typeface="+mj-lt"/>
              </a:rPr>
              <a:t>, </a:t>
            </a:r>
            <a:r>
              <a:rPr lang="en-US" sz="2300" dirty="0" err="1">
                <a:latin typeface="+mj-lt"/>
              </a:rPr>
              <a:t>thời</a:t>
            </a:r>
            <a:r>
              <a:rPr lang="en-US" sz="2300" dirty="0">
                <a:latin typeface="+mj-lt"/>
              </a:rPr>
              <a:t> </a:t>
            </a:r>
            <a:r>
              <a:rPr lang="en-US" sz="2300" dirty="0" err="1">
                <a:latin typeface="+mj-lt"/>
              </a:rPr>
              <a:t>gian</a:t>
            </a:r>
            <a:r>
              <a:rPr lang="en-US" sz="2300" dirty="0">
                <a:latin typeface="+mj-lt"/>
              </a:rPr>
              <a:t> </a:t>
            </a:r>
            <a:r>
              <a:rPr lang="en-US" sz="2300" dirty="0" err="1">
                <a:latin typeface="+mj-lt"/>
              </a:rPr>
              <a:t>của</a:t>
            </a:r>
            <a:r>
              <a:rPr lang="en-US" sz="2300" dirty="0">
                <a:latin typeface="+mj-lt"/>
              </a:rPr>
              <a:t> </a:t>
            </a:r>
            <a:r>
              <a:rPr lang="en-US" sz="2300" dirty="0" err="1">
                <a:latin typeface="+mj-lt"/>
              </a:rPr>
              <a:t>việc</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cho</a:t>
            </a:r>
            <a:r>
              <a:rPr lang="en-US" sz="2300" dirty="0">
                <a:latin typeface="+mj-lt"/>
              </a:rPr>
              <a:t> </a:t>
            </a:r>
            <a:r>
              <a:rPr lang="en-US" sz="2300" dirty="0" err="1">
                <a:latin typeface="+mj-lt"/>
              </a:rPr>
              <a:t>người</a:t>
            </a:r>
            <a:r>
              <a:rPr lang="en-US" sz="2300" dirty="0">
                <a:latin typeface="+mj-lt"/>
              </a:rPr>
              <a:t> </a:t>
            </a:r>
            <a:r>
              <a:rPr lang="en-US" sz="2300" dirty="0" err="1">
                <a:latin typeface="+mj-lt"/>
              </a:rPr>
              <a:t>được</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giải</a:t>
            </a:r>
            <a:r>
              <a:rPr lang="en-US" sz="2300" dirty="0">
                <a:latin typeface="+mj-lt"/>
              </a:rPr>
              <a:t> </a:t>
            </a:r>
            <a:r>
              <a:rPr lang="en-US" sz="2300" dirty="0" err="1">
                <a:latin typeface="+mj-lt"/>
              </a:rPr>
              <a:t>thích</a:t>
            </a:r>
            <a:r>
              <a:rPr lang="en-US" sz="2300" dirty="0">
                <a:latin typeface="+mj-lt"/>
              </a:rPr>
              <a:t> </a:t>
            </a:r>
            <a:r>
              <a:rPr lang="en-US" sz="2300" dirty="0" err="1">
                <a:latin typeface="+mj-lt"/>
              </a:rPr>
              <a:t>tạo</a:t>
            </a:r>
            <a:r>
              <a:rPr lang="en-US" sz="2300" dirty="0">
                <a:latin typeface="+mj-lt"/>
              </a:rPr>
              <a:t> </a:t>
            </a:r>
            <a:r>
              <a:rPr lang="en-US" sz="2300" dirty="0" err="1">
                <a:latin typeface="+mj-lt"/>
              </a:rPr>
              <a:t>sự</a:t>
            </a:r>
            <a:r>
              <a:rPr lang="en-US" sz="2300" dirty="0">
                <a:latin typeface="+mj-lt"/>
              </a:rPr>
              <a:t> </a:t>
            </a:r>
            <a:r>
              <a:rPr lang="en-US" sz="2300" dirty="0" err="1">
                <a:latin typeface="+mj-lt"/>
              </a:rPr>
              <a:t>đồng</a:t>
            </a:r>
            <a:r>
              <a:rPr lang="en-US" sz="2300" dirty="0">
                <a:latin typeface="+mj-lt"/>
              </a:rPr>
              <a:t> </a:t>
            </a:r>
            <a:r>
              <a:rPr lang="en-US" sz="2300" dirty="0" err="1">
                <a:latin typeface="+mj-lt"/>
              </a:rPr>
              <a:t>thuận</a:t>
            </a:r>
            <a:r>
              <a:rPr lang="en-US" sz="2300" dirty="0">
                <a:latin typeface="+mj-lt"/>
              </a:rPr>
              <a:t>, </a:t>
            </a:r>
            <a:r>
              <a:rPr lang="en-US" sz="2300" dirty="0" err="1">
                <a:latin typeface="+mj-lt"/>
              </a:rPr>
              <a:t>tình</a:t>
            </a:r>
            <a:r>
              <a:rPr lang="en-US" sz="2300" dirty="0">
                <a:latin typeface="+mj-lt"/>
              </a:rPr>
              <a:t> </a:t>
            </a:r>
            <a:r>
              <a:rPr lang="en-US" sz="2300" dirty="0" err="1">
                <a:latin typeface="+mj-lt"/>
              </a:rPr>
              <a:t>nguyện</a:t>
            </a:r>
            <a:r>
              <a:rPr lang="en-US" sz="2300" dirty="0">
                <a:latin typeface="+mj-lt"/>
              </a:rPr>
              <a:t> </a:t>
            </a:r>
            <a:r>
              <a:rPr lang="en-US" sz="2300" dirty="0" err="1">
                <a:latin typeface="+mj-lt"/>
              </a:rPr>
              <a:t>thực</a:t>
            </a:r>
            <a:r>
              <a:rPr lang="en-US" sz="2300" dirty="0">
                <a:latin typeface="+mj-lt"/>
              </a:rPr>
              <a:t> </a:t>
            </a:r>
            <a:r>
              <a:rPr lang="en-US" sz="2300" dirty="0" err="1">
                <a:latin typeface="+mj-lt"/>
              </a:rPr>
              <a:t>hiện</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a:t>
            </a:r>
            <a:endParaRPr lang="en-GB" sz="2300" dirty="0">
              <a:latin typeface="+mj-lt"/>
            </a:endParaRPr>
          </a:p>
          <a:p>
            <a:pPr marL="0" indent="0">
              <a:buNone/>
            </a:pPr>
            <a:r>
              <a:rPr lang="en-US" sz="2300" b="1" dirty="0">
                <a:latin typeface="+mj-lt"/>
              </a:rPr>
              <a:t>c) </a:t>
            </a:r>
            <a:r>
              <a:rPr lang="en-US" sz="2300" dirty="0" err="1">
                <a:latin typeface="+mj-lt"/>
              </a:rPr>
              <a:t>Sắp</a:t>
            </a:r>
            <a:r>
              <a:rPr lang="en-US" sz="2300" dirty="0">
                <a:latin typeface="+mj-lt"/>
              </a:rPr>
              <a:t> </a:t>
            </a:r>
            <a:r>
              <a:rPr lang="en-US" sz="2300" dirty="0" err="1">
                <a:latin typeface="+mj-lt"/>
              </a:rPr>
              <a:t>xếp</a:t>
            </a:r>
            <a:r>
              <a:rPr lang="en-US" sz="2300" dirty="0">
                <a:latin typeface="+mj-lt"/>
              </a:rPr>
              <a:t> </a:t>
            </a:r>
            <a:r>
              <a:rPr lang="en-US" sz="2300" dirty="0" err="1">
                <a:latin typeface="+mj-lt"/>
              </a:rPr>
              <a:t>người</a:t>
            </a:r>
            <a:r>
              <a:rPr lang="en-US" sz="2300" dirty="0">
                <a:latin typeface="+mj-lt"/>
              </a:rPr>
              <a:t> </a:t>
            </a:r>
            <a:r>
              <a:rPr lang="en-US" sz="2300" dirty="0" err="1">
                <a:latin typeface="+mj-lt"/>
              </a:rPr>
              <a:t>được</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vào</a:t>
            </a:r>
            <a:r>
              <a:rPr lang="en-US" sz="2300" dirty="0">
                <a:latin typeface="+mj-lt"/>
              </a:rPr>
              <a:t> </a:t>
            </a:r>
            <a:r>
              <a:rPr lang="en-US" sz="2300" dirty="0" err="1">
                <a:latin typeface="+mj-lt"/>
              </a:rPr>
              <a:t>phòng</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tốt</a:t>
            </a:r>
            <a:r>
              <a:rPr lang="en-US" sz="2300" dirty="0">
                <a:latin typeface="+mj-lt"/>
              </a:rPr>
              <a:t> </a:t>
            </a:r>
            <a:r>
              <a:rPr lang="en-US" sz="2300" dirty="0" err="1">
                <a:latin typeface="+mj-lt"/>
              </a:rPr>
              <a:t>nhất</a:t>
            </a:r>
            <a:r>
              <a:rPr lang="en-US" sz="2300" dirty="0">
                <a:latin typeface="+mj-lt"/>
              </a:rPr>
              <a:t> </a:t>
            </a:r>
            <a:r>
              <a:rPr lang="en-US" sz="2300" dirty="0" err="1">
                <a:latin typeface="+mj-lt"/>
              </a:rPr>
              <a:t>mỗi</a:t>
            </a:r>
            <a:r>
              <a:rPr lang="en-US" sz="2300" dirty="0">
                <a:latin typeface="+mj-lt"/>
              </a:rPr>
              <a:t> </a:t>
            </a:r>
            <a:r>
              <a:rPr lang="en-US" sz="2300" dirty="0" err="1">
                <a:latin typeface="+mj-lt"/>
              </a:rPr>
              <a:t>người</a:t>
            </a:r>
            <a:r>
              <a:rPr lang="en-US" sz="2300" dirty="0">
                <a:latin typeface="+mj-lt"/>
              </a:rPr>
              <a:t> </a:t>
            </a:r>
            <a:r>
              <a:rPr lang="en-US" sz="2300" dirty="0" err="1">
                <a:latin typeface="+mj-lt"/>
              </a:rPr>
              <a:t>một</a:t>
            </a:r>
            <a:r>
              <a:rPr lang="en-US" sz="2300" dirty="0">
                <a:latin typeface="+mj-lt"/>
              </a:rPr>
              <a:t> </a:t>
            </a:r>
            <a:r>
              <a:rPr lang="en-US" sz="2300" dirty="0" err="1">
                <a:latin typeface="+mj-lt"/>
              </a:rPr>
              <a:t>phòng</a:t>
            </a:r>
            <a:r>
              <a:rPr lang="en-US" sz="2300" dirty="0">
                <a:latin typeface="+mj-lt"/>
              </a:rPr>
              <a:t>; </a:t>
            </a:r>
            <a:r>
              <a:rPr lang="en-US" sz="2300" dirty="0" err="1">
                <a:latin typeface="+mj-lt"/>
              </a:rPr>
              <a:t>trong</a:t>
            </a:r>
            <a:r>
              <a:rPr lang="en-US" sz="2300" dirty="0">
                <a:latin typeface="+mj-lt"/>
              </a:rPr>
              <a:t> </a:t>
            </a:r>
            <a:r>
              <a:rPr lang="en-US" sz="2300" dirty="0" err="1">
                <a:latin typeface="+mj-lt"/>
              </a:rPr>
              <a:t>trường</a:t>
            </a:r>
            <a:r>
              <a:rPr lang="en-US" sz="2300" dirty="0">
                <a:latin typeface="+mj-lt"/>
              </a:rPr>
              <a:t> </a:t>
            </a:r>
            <a:r>
              <a:rPr lang="en-US" sz="2300" dirty="0" err="1">
                <a:latin typeface="+mj-lt"/>
              </a:rPr>
              <a:t>hợp</a:t>
            </a:r>
            <a:r>
              <a:rPr lang="en-US" sz="2300" dirty="0">
                <a:latin typeface="+mj-lt"/>
              </a:rPr>
              <a:t> </a:t>
            </a:r>
            <a:r>
              <a:rPr lang="en-US" sz="2300" dirty="0" err="1">
                <a:latin typeface="+mj-lt"/>
              </a:rPr>
              <a:t>phải</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theo</a:t>
            </a:r>
            <a:r>
              <a:rPr lang="en-US" sz="2300" dirty="0">
                <a:latin typeface="+mj-lt"/>
              </a:rPr>
              <a:t> </a:t>
            </a:r>
            <a:r>
              <a:rPr lang="en-US" sz="2300" dirty="0" err="1">
                <a:latin typeface="+mj-lt"/>
              </a:rPr>
              <a:t>nhóm</a:t>
            </a:r>
            <a:r>
              <a:rPr lang="en-US" sz="2300" dirty="0">
                <a:latin typeface="+mj-lt"/>
              </a:rPr>
              <a:t>, </a:t>
            </a:r>
            <a:r>
              <a:rPr lang="en-US" sz="2300" dirty="0" err="1">
                <a:latin typeface="+mj-lt"/>
              </a:rPr>
              <a:t>tốt</a:t>
            </a:r>
            <a:r>
              <a:rPr lang="en-US" sz="2300" dirty="0">
                <a:latin typeface="+mj-lt"/>
              </a:rPr>
              <a:t> </a:t>
            </a:r>
            <a:r>
              <a:rPr lang="en-US" sz="2300" dirty="0" err="1">
                <a:latin typeface="+mj-lt"/>
              </a:rPr>
              <a:t>nhất</a:t>
            </a:r>
            <a:r>
              <a:rPr lang="en-US" sz="2300" dirty="0">
                <a:latin typeface="+mj-lt"/>
              </a:rPr>
              <a:t> </a:t>
            </a:r>
            <a:r>
              <a:rPr lang="en-US" sz="2300" dirty="0" err="1">
                <a:latin typeface="+mj-lt"/>
              </a:rPr>
              <a:t>các</a:t>
            </a:r>
            <a:r>
              <a:rPr lang="en-US" sz="2300" dirty="0">
                <a:latin typeface="+mj-lt"/>
              </a:rPr>
              <a:t> </a:t>
            </a:r>
            <a:r>
              <a:rPr lang="en-US" sz="2300" dirty="0" err="1">
                <a:latin typeface="+mj-lt"/>
              </a:rPr>
              <a:t>giường</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phải</a:t>
            </a:r>
            <a:r>
              <a:rPr lang="en-US" sz="2300" dirty="0">
                <a:latin typeface="+mj-lt"/>
              </a:rPr>
              <a:t> </a:t>
            </a:r>
            <a:r>
              <a:rPr lang="en-US" sz="2300" dirty="0" err="1">
                <a:latin typeface="+mj-lt"/>
              </a:rPr>
              <a:t>đặt</a:t>
            </a:r>
            <a:r>
              <a:rPr lang="en-US" sz="2300" dirty="0">
                <a:latin typeface="+mj-lt"/>
              </a:rPr>
              <a:t> </a:t>
            </a:r>
            <a:r>
              <a:rPr lang="en-US" sz="2300" dirty="0" err="1">
                <a:latin typeface="+mj-lt"/>
              </a:rPr>
              <a:t>cách</a:t>
            </a:r>
            <a:r>
              <a:rPr lang="en-US" sz="2300" dirty="0">
                <a:latin typeface="+mj-lt"/>
              </a:rPr>
              <a:t> </a:t>
            </a:r>
            <a:r>
              <a:rPr lang="en-US" sz="2300" dirty="0" err="1">
                <a:latin typeface="+mj-lt"/>
              </a:rPr>
              <a:t>nhau</a:t>
            </a:r>
            <a:r>
              <a:rPr lang="en-US" sz="2300" dirty="0">
                <a:latin typeface="+mj-lt"/>
              </a:rPr>
              <a:t> </a:t>
            </a:r>
            <a:r>
              <a:rPr lang="en-US" sz="2300" dirty="0" err="1">
                <a:latin typeface="+mj-lt"/>
              </a:rPr>
              <a:t>tối</a:t>
            </a:r>
            <a:r>
              <a:rPr lang="en-US" sz="2300" dirty="0">
                <a:latin typeface="+mj-lt"/>
              </a:rPr>
              <a:t> </a:t>
            </a:r>
            <a:r>
              <a:rPr lang="en-US" sz="2300" dirty="0" err="1">
                <a:latin typeface="+mj-lt"/>
              </a:rPr>
              <a:t>thiểu</a:t>
            </a:r>
            <a:r>
              <a:rPr lang="en-US" sz="2300" dirty="0">
                <a:latin typeface="+mj-lt"/>
              </a:rPr>
              <a:t> 1 </a:t>
            </a:r>
            <a:r>
              <a:rPr lang="en-US" sz="2300" dirty="0" err="1">
                <a:latin typeface="+mj-lt"/>
              </a:rPr>
              <a:t>mét</a:t>
            </a:r>
            <a:r>
              <a:rPr lang="en-US" sz="2300" dirty="0">
                <a:latin typeface="+mj-lt"/>
              </a:rPr>
              <a:t> </a:t>
            </a:r>
            <a:r>
              <a:rPr lang="en-US" sz="2300" dirty="0" err="1">
                <a:latin typeface="+mj-lt"/>
              </a:rPr>
              <a:t>trở</a:t>
            </a:r>
            <a:r>
              <a:rPr lang="en-US" sz="2300" dirty="0">
                <a:latin typeface="+mj-lt"/>
              </a:rPr>
              <a:t> </a:t>
            </a:r>
            <a:r>
              <a:rPr lang="en-US" sz="2300" dirty="0" err="1">
                <a:latin typeface="+mj-lt"/>
              </a:rPr>
              <a:t>lên</a:t>
            </a:r>
            <a:r>
              <a:rPr lang="en-US" sz="2300" dirty="0">
                <a:latin typeface="+mj-lt"/>
              </a:rPr>
              <a:t>. </a:t>
            </a:r>
            <a:endParaRPr lang="en-GB" sz="2300" dirty="0">
              <a:latin typeface="+mj-lt"/>
            </a:endParaRPr>
          </a:p>
          <a:p>
            <a:pPr marL="0" indent="0">
              <a:buNone/>
            </a:pPr>
            <a:r>
              <a:rPr lang="en-US" sz="2300" b="1" dirty="0">
                <a:latin typeface="+mj-lt"/>
              </a:rPr>
              <a:t>d) </a:t>
            </a:r>
            <a:r>
              <a:rPr lang="en-US" sz="2300" dirty="0" err="1">
                <a:latin typeface="+mj-lt"/>
              </a:rPr>
              <a:t>Phát</a:t>
            </a:r>
            <a:r>
              <a:rPr lang="en-US" sz="2300" dirty="0">
                <a:latin typeface="+mj-lt"/>
              </a:rPr>
              <a:t> </a:t>
            </a:r>
            <a:r>
              <a:rPr lang="en-US" sz="2300" dirty="0" err="1">
                <a:latin typeface="+mj-lt"/>
              </a:rPr>
              <a:t>tờ</a:t>
            </a:r>
            <a:r>
              <a:rPr lang="en-US" sz="2300" dirty="0">
                <a:latin typeface="+mj-lt"/>
              </a:rPr>
              <a:t> </a:t>
            </a:r>
            <a:r>
              <a:rPr lang="en-US" sz="2300" dirty="0" err="1">
                <a:latin typeface="+mj-lt"/>
              </a:rPr>
              <a:t>rơi</a:t>
            </a:r>
            <a:r>
              <a:rPr lang="en-US" sz="2300" dirty="0">
                <a:latin typeface="+mj-lt"/>
              </a:rPr>
              <a:t> </a:t>
            </a:r>
            <a:r>
              <a:rPr lang="en-US" sz="2300" dirty="0" err="1">
                <a:latin typeface="+mj-lt"/>
              </a:rPr>
              <a:t>khuyến</a:t>
            </a:r>
            <a:r>
              <a:rPr lang="en-US" sz="2300" dirty="0">
                <a:latin typeface="+mj-lt"/>
              </a:rPr>
              <a:t> </a:t>
            </a:r>
            <a:r>
              <a:rPr lang="en-US" sz="2300" dirty="0" err="1">
                <a:latin typeface="+mj-lt"/>
              </a:rPr>
              <a:t>cáo</a:t>
            </a:r>
            <a:r>
              <a:rPr lang="en-US" sz="2300" dirty="0">
                <a:latin typeface="+mj-lt"/>
              </a:rPr>
              <a:t> </a:t>
            </a:r>
            <a:r>
              <a:rPr lang="en-US" sz="2300" dirty="0" err="1">
                <a:latin typeface="+mj-lt"/>
              </a:rPr>
              <a:t>phòng</a:t>
            </a:r>
            <a:r>
              <a:rPr lang="en-US" sz="2300" dirty="0">
                <a:latin typeface="+mj-lt"/>
              </a:rPr>
              <a:t> </a:t>
            </a:r>
            <a:r>
              <a:rPr lang="en-US" sz="2300" dirty="0" err="1">
                <a:latin typeface="+mj-lt"/>
              </a:rPr>
              <a:t>bệnh</a:t>
            </a:r>
            <a:r>
              <a:rPr lang="en-US" sz="2300" dirty="0">
                <a:latin typeface="+mj-lt"/>
              </a:rPr>
              <a:t> </a:t>
            </a:r>
            <a:r>
              <a:rPr lang="en-US" sz="2300" dirty="0" err="1">
                <a:latin typeface="+mj-lt"/>
              </a:rPr>
              <a:t>và</a:t>
            </a:r>
            <a:r>
              <a:rPr lang="en-US" sz="2300" dirty="0">
                <a:latin typeface="+mj-lt"/>
              </a:rPr>
              <a:t> </a:t>
            </a:r>
            <a:r>
              <a:rPr lang="en-US" sz="2300" dirty="0" err="1">
                <a:latin typeface="+mj-lt"/>
              </a:rPr>
              <a:t>hướng</a:t>
            </a:r>
            <a:r>
              <a:rPr lang="en-US" sz="2300" dirty="0">
                <a:latin typeface="+mj-lt"/>
              </a:rPr>
              <a:t> </a:t>
            </a:r>
            <a:r>
              <a:rPr lang="en-US" sz="2300" dirty="0" err="1">
                <a:latin typeface="+mj-lt"/>
              </a:rPr>
              <a:t>dẫn</a:t>
            </a:r>
            <a:r>
              <a:rPr lang="en-US" sz="2300" dirty="0">
                <a:latin typeface="+mj-lt"/>
              </a:rPr>
              <a:t> </a:t>
            </a:r>
            <a:r>
              <a:rPr lang="en-US" sz="2300" dirty="0" err="1">
                <a:latin typeface="+mj-lt"/>
              </a:rPr>
              <a:t>người</a:t>
            </a:r>
            <a:r>
              <a:rPr lang="en-US" sz="2300" dirty="0">
                <a:latin typeface="+mj-lt"/>
              </a:rPr>
              <a:t> </a:t>
            </a:r>
            <a:r>
              <a:rPr lang="en-US" sz="2300" dirty="0" err="1">
                <a:latin typeface="+mj-lt"/>
              </a:rPr>
              <a:t>được</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a:t>
            </a:r>
            <a:r>
              <a:rPr lang="en-US" sz="2300" dirty="0" err="1">
                <a:latin typeface="+mj-lt"/>
              </a:rPr>
              <a:t>các</a:t>
            </a:r>
            <a:r>
              <a:rPr lang="en-US" sz="2300" dirty="0">
                <a:latin typeface="+mj-lt"/>
              </a:rPr>
              <a:t> </a:t>
            </a:r>
            <a:r>
              <a:rPr lang="en-US" sz="2300" dirty="0" err="1">
                <a:latin typeface="+mj-lt"/>
              </a:rPr>
              <a:t>biện</a:t>
            </a:r>
            <a:r>
              <a:rPr lang="en-US" sz="2300" dirty="0">
                <a:latin typeface="+mj-lt"/>
              </a:rPr>
              <a:t> </a:t>
            </a:r>
            <a:r>
              <a:rPr lang="en-US" sz="2300" dirty="0" err="1">
                <a:latin typeface="+mj-lt"/>
              </a:rPr>
              <a:t>pháp</a:t>
            </a:r>
            <a:r>
              <a:rPr lang="en-US" sz="2300" dirty="0">
                <a:latin typeface="+mj-lt"/>
              </a:rPr>
              <a:t> </a:t>
            </a:r>
            <a:r>
              <a:rPr lang="en-US" sz="2300" dirty="0" err="1">
                <a:latin typeface="+mj-lt"/>
              </a:rPr>
              <a:t>tự</a:t>
            </a:r>
            <a:r>
              <a:rPr lang="en-US" sz="2300" dirty="0">
                <a:latin typeface="+mj-lt"/>
              </a:rPr>
              <a:t> </a:t>
            </a:r>
            <a:r>
              <a:rPr lang="en-US" sz="2300" dirty="0" err="1">
                <a:latin typeface="+mj-lt"/>
              </a:rPr>
              <a:t>phòng</a:t>
            </a:r>
            <a:r>
              <a:rPr lang="en-US" sz="2300" dirty="0">
                <a:latin typeface="+mj-lt"/>
              </a:rPr>
              <a:t> </a:t>
            </a:r>
            <a:r>
              <a:rPr lang="en-US" sz="2300" dirty="0" err="1">
                <a:latin typeface="+mj-lt"/>
              </a:rPr>
              <a:t>bệnh</a:t>
            </a:r>
            <a:r>
              <a:rPr lang="en-US" sz="2300" dirty="0">
                <a:latin typeface="+mj-lt"/>
              </a:rPr>
              <a:t> </a:t>
            </a:r>
            <a:r>
              <a:rPr lang="en-US" sz="2300" dirty="0" err="1">
                <a:latin typeface="+mj-lt"/>
              </a:rPr>
              <a:t>và</a:t>
            </a:r>
            <a:r>
              <a:rPr lang="en-US" sz="2300" dirty="0">
                <a:latin typeface="+mj-lt"/>
              </a:rPr>
              <a:t> </a:t>
            </a:r>
            <a:r>
              <a:rPr lang="en-US" sz="2300" dirty="0" err="1">
                <a:latin typeface="+mj-lt"/>
              </a:rPr>
              <a:t>phòng</a:t>
            </a:r>
            <a:r>
              <a:rPr lang="en-US" sz="2300" dirty="0">
                <a:latin typeface="+mj-lt"/>
              </a:rPr>
              <a:t> </a:t>
            </a:r>
            <a:r>
              <a:rPr lang="en-US" sz="2300" dirty="0" err="1">
                <a:latin typeface="+mj-lt"/>
              </a:rPr>
              <a:t>lây</a:t>
            </a:r>
            <a:r>
              <a:rPr lang="en-US" sz="2300" dirty="0">
                <a:latin typeface="+mj-lt"/>
              </a:rPr>
              <a:t> </a:t>
            </a:r>
            <a:r>
              <a:rPr lang="en-US" sz="2300" dirty="0" err="1">
                <a:latin typeface="+mj-lt"/>
              </a:rPr>
              <a:t>nhiễm</a:t>
            </a:r>
            <a:r>
              <a:rPr lang="en-US" sz="2300" dirty="0">
                <a:latin typeface="+mj-lt"/>
              </a:rPr>
              <a:t> </a:t>
            </a:r>
            <a:r>
              <a:rPr lang="en-US" sz="2300" dirty="0" err="1">
                <a:latin typeface="+mj-lt"/>
              </a:rPr>
              <a:t>cho</a:t>
            </a:r>
            <a:r>
              <a:rPr lang="en-US" sz="2300" dirty="0">
                <a:latin typeface="+mj-lt"/>
              </a:rPr>
              <a:t> </a:t>
            </a:r>
            <a:r>
              <a:rPr lang="en-US" sz="2300" dirty="0" err="1">
                <a:latin typeface="+mj-lt"/>
              </a:rPr>
              <a:t>người</a:t>
            </a:r>
            <a:r>
              <a:rPr lang="en-US" sz="2300" dirty="0">
                <a:latin typeface="+mj-lt"/>
              </a:rPr>
              <a:t> </a:t>
            </a:r>
            <a:r>
              <a:rPr lang="en-US" sz="2300" dirty="0" err="1">
                <a:latin typeface="+mj-lt"/>
              </a:rPr>
              <a:t>khác</a:t>
            </a:r>
            <a:r>
              <a:rPr lang="en-US" sz="2300" dirty="0">
                <a:latin typeface="+mj-lt"/>
              </a:rPr>
              <a:t>; </a:t>
            </a:r>
            <a:r>
              <a:rPr lang="en-US" sz="2300" dirty="0" err="1">
                <a:latin typeface="+mj-lt"/>
              </a:rPr>
              <a:t>thông</a:t>
            </a:r>
            <a:r>
              <a:rPr lang="en-US" sz="2300" dirty="0">
                <a:latin typeface="+mj-lt"/>
              </a:rPr>
              <a:t> </a:t>
            </a:r>
            <a:r>
              <a:rPr lang="en-US" sz="2300" dirty="0" err="1">
                <a:latin typeface="+mj-lt"/>
              </a:rPr>
              <a:t>báo</a:t>
            </a:r>
            <a:r>
              <a:rPr lang="en-US" sz="2300" dirty="0">
                <a:latin typeface="+mj-lt"/>
              </a:rPr>
              <a:t> </a:t>
            </a:r>
            <a:r>
              <a:rPr lang="en-US" sz="2300" dirty="0" err="1">
                <a:latin typeface="+mj-lt"/>
              </a:rPr>
              <a:t>cho</a:t>
            </a:r>
            <a:r>
              <a:rPr lang="en-US" sz="2300" dirty="0">
                <a:latin typeface="+mj-lt"/>
              </a:rPr>
              <a:t> </a:t>
            </a:r>
            <a:r>
              <a:rPr lang="en-US" sz="2300" dirty="0" err="1">
                <a:latin typeface="+mj-lt"/>
              </a:rPr>
              <a:t>cán</a:t>
            </a:r>
            <a:r>
              <a:rPr lang="en-US" sz="2300" dirty="0">
                <a:latin typeface="+mj-lt"/>
              </a:rPr>
              <a:t> </a:t>
            </a:r>
            <a:r>
              <a:rPr lang="en-US" sz="2300" dirty="0" err="1">
                <a:latin typeface="+mj-lt"/>
              </a:rPr>
              <a:t>bộ</a:t>
            </a:r>
            <a:r>
              <a:rPr lang="en-US" sz="2300" dirty="0">
                <a:latin typeface="+mj-lt"/>
              </a:rPr>
              <a:t> y </a:t>
            </a:r>
            <a:r>
              <a:rPr lang="en-US" sz="2300" dirty="0" err="1">
                <a:latin typeface="+mj-lt"/>
              </a:rPr>
              <a:t>tế</a:t>
            </a:r>
            <a:r>
              <a:rPr lang="en-US" sz="2300" dirty="0">
                <a:latin typeface="+mj-lt"/>
              </a:rPr>
              <a:t> </a:t>
            </a:r>
            <a:r>
              <a:rPr lang="en-US" sz="2300" dirty="0" err="1">
                <a:latin typeface="+mj-lt"/>
              </a:rPr>
              <a:t>ngay</a:t>
            </a:r>
            <a:r>
              <a:rPr lang="en-US" sz="2300" dirty="0">
                <a:latin typeface="+mj-lt"/>
              </a:rPr>
              <a:t> </a:t>
            </a:r>
            <a:r>
              <a:rPr lang="en-US" sz="2300" dirty="0" err="1">
                <a:latin typeface="+mj-lt"/>
              </a:rPr>
              <a:t>khi</a:t>
            </a:r>
            <a:r>
              <a:rPr lang="en-US" sz="2300" dirty="0">
                <a:latin typeface="+mj-lt"/>
              </a:rPr>
              <a:t> </a:t>
            </a:r>
            <a:r>
              <a:rPr lang="en-US" sz="2300" dirty="0" err="1">
                <a:latin typeface="+mj-lt"/>
              </a:rPr>
              <a:t>có</a:t>
            </a:r>
            <a:r>
              <a:rPr lang="en-US" sz="2300" dirty="0">
                <a:latin typeface="+mj-lt"/>
              </a:rPr>
              <a:t> </a:t>
            </a:r>
            <a:r>
              <a:rPr lang="en-US" sz="2300" dirty="0" err="1">
                <a:latin typeface="+mj-lt"/>
              </a:rPr>
              <a:t>một</a:t>
            </a:r>
            <a:r>
              <a:rPr lang="en-US" sz="2300" dirty="0">
                <a:latin typeface="+mj-lt"/>
              </a:rPr>
              <a:t> </a:t>
            </a:r>
            <a:r>
              <a:rPr lang="en-US" sz="2300" dirty="0" err="1">
                <a:latin typeface="+mj-lt"/>
              </a:rPr>
              <a:t>trong</a:t>
            </a:r>
            <a:r>
              <a:rPr lang="en-US" sz="2300" dirty="0">
                <a:latin typeface="+mj-lt"/>
              </a:rPr>
              <a:t> </a:t>
            </a:r>
            <a:r>
              <a:rPr lang="en-US" sz="2300" dirty="0" err="1">
                <a:latin typeface="+mj-lt"/>
              </a:rPr>
              <a:t>các</a:t>
            </a:r>
            <a:r>
              <a:rPr lang="en-US" sz="2300" dirty="0">
                <a:latin typeface="+mj-lt"/>
              </a:rPr>
              <a:t> </a:t>
            </a:r>
            <a:r>
              <a:rPr lang="en-US" sz="2300" dirty="0" err="1">
                <a:latin typeface="+mj-lt"/>
              </a:rPr>
              <a:t>triệu</a:t>
            </a:r>
            <a:r>
              <a:rPr lang="en-US" sz="2300" dirty="0">
                <a:latin typeface="+mj-lt"/>
              </a:rPr>
              <a:t> </a:t>
            </a:r>
            <a:r>
              <a:rPr lang="en-US" sz="2300" dirty="0" err="1">
                <a:latin typeface="+mj-lt"/>
              </a:rPr>
              <a:t>chứng</a:t>
            </a:r>
            <a:r>
              <a:rPr lang="en-US" sz="2300" dirty="0">
                <a:latin typeface="+mj-lt"/>
              </a:rPr>
              <a:t> </a:t>
            </a:r>
            <a:r>
              <a:rPr lang="en-US" sz="2300" dirty="0" err="1">
                <a:latin typeface="+mj-lt"/>
              </a:rPr>
              <a:t>nghi</a:t>
            </a:r>
            <a:r>
              <a:rPr lang="en-US" sz="2300" dirty="0">
                <a:latin typeface="+mj-lt"/>
              </a:rPr>
              <a:t> </a:t>
            </a:r>
            <a:r>
              <a:rPr lang="en-US" sz="2300" dirty="0" err="1">
                <a:latin typeface="+mj-lt"/>
              </a:rPr>
              <a:t>ngờ</a:t>
            </a:r>
            <a:r>
              <a:rPr lang="en-US" sz="2300" dirty="0">
                <a:latin typeface="+mj-lt"/>
              </a:rPr>
              <a:t> </a:t>
            </a:r>
            <a:r>
              <a:rPr lang="en-US" sz="2300" dirty="0" err="1">
                <a:latin typeface="+mj-lt"/>
              </a:rPr>
              <a:t>mắc</a:t>
            </a:r>
            <a:r>
              <a:rPr lang="en-US" sz="2300" dirty="0">
                <a:latin typeface="+mj-lt"/>
              </a:rPr>
              <a:t> </a:t>
            </a:r>
            <a:r>
              <a:rPr lang="en-US" sz="2300" dirty="0" err="1">
                <a:latin typeface="+mj-lt"/>
              </a:rPr>
              <a:t>bệnh</a:t>
            </a:r>
            <a:r>
              <a:rPr lang="en-US" sz="2300" dirty="0">
                <a:latin typeface="+mj-lt"/>
              </a:rPr>
              <a:t> </a:t>
            </a:r>
            <a:r>
              <a:rPr lang="en-US" sz="2300" dirty="0" err="1">
                <a:latin typeface="+mj-lt"/>
              </a:rPr>
              <a:t>như</a:t>
            </a:r>
            <a:r>
              <a:rPr lang="en-US" sz="2300" dirty="0">
                <a:latin typeface="+mj-lt"/>
              </a:rPr>
              <a:t> </a:t>
            </a:r>
            <a:r>
              <a:rPr lang="en-US" sz="2300" dirty="0" err="1">
                <a:latin typeface="+mj-lt"/>
              </a:rPr>
              <a:t>sốt</a:t>
            </a:r>
            <a:r>
              <a:rPr lang="en-US" sz="2300" dirty="0">
                <a:latin typeface="+mj-lt"/>
              </a:rPr>
              <a:t>, ho, </a:t>
            </a:r>
            <a:r>
              <a:rPr lang="en-US" sz="2300" dirty="0" err="1">
                <a:latin typeface="+mj-lt"/>
              </a:rPr>
              <a:t>khó</a:t>
            </a:r>
            <a:r>
              <a:rPr lang="en-US" sz="2300" dirty="0">
                <a:latin typeface="+mj-lt"/>
              </a:rPr>
              <a:t> </a:t>
            </a:r>
            <a:r>
              <a:rPr lang="en-US" sz="2300" dirty="0" err="1">
                <a:latin typeface="+mj-lt"/>
              </a:rPr>
              <a:t>thở</a:t>
            </a:r>
            <a:r>
              <a:rPr lang="en-US" sz="2300" dirty="0">
                <a:latin typeface="+mj-lt"/>
              </a:rPr>
              <a:t>. </a:t>
            </a:r>
            <a:endParaRPr lang="en-GB" sz="2300" dirty="0">
              <a:latin typeface="+mj-lt"/>
            </a:endParaRPr>
          </a:p>
          <a:p>
            <a:pPr marL="0" indent="0">
              <a:buNone/>
            </a:pPr>
            <a:r>
              <a:rPr lang="en-US" sz="2300" b="1" dirty="0">
                <a:latin typeface="+mj-lt"/>
              </a:rPr>
              <a:t>đ) </a:t>
            </a:r>
            <a:r>
              <a:rPr lang="en-US" sz="2300" dirty="0" err="1">
                <a:latin typeface="+mj-lt"/>
              </a:rPr>
              <a:t>Hướng</a:t>
            </a:r>
            <a:r>
              <a:rPr lang="en-US" sz="2300" dirty="0">
                <a:latin typeface="+mj-lt"/>
              </a:rPr>
              <a:t> </a:t>
            </a:r>
            <a:r>
              <a:rPr lang="en-US" sz="2300" dirty="0" err="1">
                <a:latin typeface="+mj-lt"/>
              </a:rPr>
              <a:t>dẫn</a:t>
            </a:r>
            <a:r>
              <a:rPr lang="en-US" sz="2300" dirty="0">
                <a:latin typeface="+mj-lt"/>
              </a:rPr>
              <a:t> </a:t>
            </a:r>
            <a:r>
              <a:rPr lang="en-US" sz="2300" dirty="0" err="1">
                <a:latin typeface="+mj-lt"/>
              </a:rPr>
              <a:t>người</a:t>
            </a:r>
            <a:r>
              <a:rPr lang="en-US" sz="2300" dirty="0">
                <a:latin typeface="+mj-lt"/>
              </a:rPr>
              <a:t> </a:t>
            </a:r>
            <a:r>
              <a:rPr lang="en-US" sz="2300" dirty="0" err="1">
                <a:latin typeface="+mj-lt"/>
              </a:rPr>
              <a:t>được</a:t>
            </a:r>
            <a:r>
              <a:rPr lang="en-US" sz="2300" dirty="0">
                <a:latin typeface="+mj-lt"/>
              </a:rPr>
              <a:t> </a:t>
            </a:r>
            <a:r>
              <a:rPr lang="en-US" sz="2300" dirty="0" err="1">
                <a:latin typeface="+mj-lt"/>
              </a:rPr>
              <a:t>cách</a:t>
            </a:r>
            <a:r>
              <a:rPr lang="en-US" sz="2300" dirty="0">
                <a:latin typeface="+mj-lt"/>
              </a:rPr>
              <a:t> </a:t>
            </a:r>
            <a:r>
              <a:rPr lang="en-US" sz="2300" dirty="0" err="1">
                <a:latin typeface="+mj-lt"/>
              </a:rPr>
              <a:t>ly</a:t>
            </a:r>
            <a:r>
              <a:rPr lang="en-US" sz="2300" dirty="0">
                <a:latin typeface="+mj-lt"/>
              </a:rPr>
              <a:t> thu </a:t>
            </a:r>
            <a:r>
              <a:rPr lang="en-US" sz="2300" dirty="0" err="1">
                <a:latin typeface="+mj-lt"/>
              </a:rPr>
              <a:t>gom</a:t>
            </a:r>
            <a:r>
              <a:rPr lang="en-US" sz="2300" dirty="0">
                <a:latin typeface="+mj-lt"/>
              </a:rPr>
              <a:t> </a:t>
            </a:r>
            <a:r>
              <a:rPr lang="en-US" sz="2300" dirty="0" err="1">
                <a:latin typeface="+mj-lt"/>
              </a:rPr>
              <a:t>riêng</a:t>
            </a:r>
            <a:r>
              <a:rPr lang="en-US" sz="2300" dirty="0">
                <a:latin typeface="+mj-lt"/>
              </a:rPr>
              <a:t> </a:t>
            </a:r>
            <a:r>
              <a:rPr lang="en-US" sz="2300" dirty="0" err="1">
                <a:latin typeface="+mj-lt"/>
              </a:rPr>
              <a:t>khẩu</a:t>
            </a:r>
            <a:r>
              <a:rPr lang="en-US" sz="2300" dirty="0">
                <a:latin typeface="+mj-lt"/>
              </a:rPr>
              <a:t> </a:t>
            </a:r>
            <a:r>
              <a:rPr lang="en-US" sz="2300" dirty="0" err="1">
                <a:latin typeface="+mj-lt"/>
              </a:rPr>
              <a:t>trang</a:t>
            </a:r>
            <a:r>
              <a:rPr lang="en-US" sz="2300" dirty="0">
                <a:latin typeface="+mj-lt"/>
              </a:rPr>
              <a:t>, </a:t>
            </a:r>
            <a:r>
              <a:rPr lang="en-US" sz="2300" dirty="0" err="1">
                <a:latin typeface="+mj-lt"/>
              </a:rPr>
              <a:t>khăn</a:t>
            </a:r>
            <a:r>
              <a:rPr lang="en-US" sz="2300" dirty="0">
                <a:latin typeface="+mj-lt"/>
              </a:rPr>
              <a:t>, </a:t>
            </a:r>
            <a:r>
              <a:rPr lang="en-US" sz="2300" dirty="0" err="1">
                <a:latin typeface="+mj-lt"/>
              </a:rPr>
              <a:t>giấy</a:t>
            </a:r>
            <a:r>
              <a:rPr lang="en-US" sz="2300" dirty="0">
                <a:latin typeface="+mj-lt"/>
              </a:rPr>
              <a:t> </a:t>
            </a:r>
            <a:r>
              <a:rPr lang="en-US" sz="2300" dirty="0" err="1">
                <a:latin typeface="+mj-lt"/>
              </a:rPr>
              <a:t>lau</a:t>
            </a:r>
            <a:r>
              <a:rPr lang="en-US" sz="2300" dirty="0">
                <a:latin typeface="+mj-lt"/>
              </a:rPr>
              <a:t> </a:t>
            </a:r>
            <a:r>
              <a:rPr lang="en-US" sz="2300" dirty="0" err="1">
                <a:latin typeface="+mj-lt"/>
              </a:rPr>
              <a:t>mũi</a:t>
            </a:r>
            <a:r>
              <a:rPr lang="en-US" sz="2300" dirty="0">
                <a:latin typeface="+mj-lt"/>
              </a:rPr>
              <a:t>, </a:t>
            </a:r>
            <a:r>
              <a:rPr lang="en-US" sz="2300" dirty="0" err="1">
                <a:latin typeface="+mj-lt"/>
              </a:rPr>
              <a:t>miệng</a:t>
            </a:r>
            <a:r>
              <a:rPr lang="en-US" sz="2300" dirty="0">
                <a:latin typeface="+mj-lt"/>
              </a:rPr>
              <a:t> </a:t>
            </a:r>
            <a:r>
              <a:rPr lang="en-US" sz="2300" dirty="0" err="1">
                <a:latin typeface="+mj-lt"/>
              </a:rPr>
              <a:t>đã</a:t>
            </a:r>
            <a:r>
              <a:rPr lang="en-US" sz="2300" dirty="0">
                <a:latin typeface="+mj-lt"/>
              </a:rPr>
              <a:t> qua </a:t>
            </a:r>
            <a:r>
              <a:rPr lang="en-US" sz="2300" dirty="0" err="1">
                <a:latin typeface="+mj-lt"/>
              </a:rPr>
              <a:t>sử</a:t>
            </a:r>
            <a:r>
              <a:rPr lang="en-US" sz="2300" dirty="0">
                <a:latin typeface="+mj-lt"/>
              </a:rPr>
              <a:t> </a:t>
            </a:r>
            <a:r>
              <a:rPr lang="en-US" sz="2300" dirty="0" err="1">
                <a:latin typeface="+mj-lt"/>
              </a:rPr>
              <a:t>dụng</a:t>
            </a:r>
            <a:r>
              <a:rPr lang="en-US" sz="2300" dirty="0">
                <a:latin typeface="+mj-lt"/>
              </a:rPr>
              <a:t> </a:t>
            </a:r>
            <a:r>
              <a:rPr lang="en-US" sz="2300" dirty="0" err="1">
                <a:latin typeface="+mj-lt"/>
              </a:rPr>
              <a:t>vào</a:t>
            </a:r>
            <a:r>
              <a:rPr lang="en-US" sz="2300" dirty="0">
                <a:latin typeface="+mj-lt"/>
              </a:rPr>
              <a:t> </a:t>
            </a:r>
            <a:r>
              <a:rPr lang="en-US" sz="2300" dirty="0" err="1">
                <a:latin typeface="+mj-lt"/>
              </a:rPr>
              <a:t>thùng</a:t>
            </a:r>
            <a:r>
              <a:rPr lang="en-US" sz="2300" dirty="0">
                <a:latin typeface="+mj-lt"/>
              </a:rPr>
              <a:t> </a:t>
            </a:r>
            <a:r>
              <a:rPr lang="en-US" sz="2300" dirty="0" err="1">
                <a:latin typeface="+mj-lt"/>
              </a:rPr>
              <a:t>đựng</a:t>
            </a:r>
            <a:r>
              <a:rPr lang="en-US" sz="2300" dirty="0">
                <a:latin typeface="+mj-lt"/>
              </a:rPr>
              <a:t> </a:t>
            </a:r>
            <a:r>
              <a:rPr lang="en-US" sz="2300" dirty="0" err="1">
                <a:latin typeface="+mj-lt"/>
              </a:rPr>
              <a:t>chất</a:t>
            </a:r>
            <a:r>
              <a:rPr lang="en-US" sz="2300" dirty="0">
                <a:latin typeface="+mj-lt"/>
              </a:rPr>
              <a:t> </a:t>
            </a:r>
            <a:r>
              <a:rPr lang="en-US" sz="2300" dirty="0" err="1">
                <a:latin typeface="+mj-lt"/>
              </a:rPr>
              <a:t>thải</a:t>
            </a:r>
            <a:r>
              <a:rPr lang="en-US" sz="2300" dirty="0">
                <a:latin typeface="+mj-lt"/>
              </a:rPr>
              <a:t> </a:t>
            </a:r>
            <a:r>
              <a:rPr lang="en-US" sz="2300" dirty="0" err="1">
                <a:latin typeface="+mj-lt"/>
              </a:rPr>
              <a:t>lây</a:t>
            </a:r>
            <a:r>
              <a:rPr lang="en-US" sz="2300" dirty="0">
                <a:latin typeface="+mj-lt"/>
              </a:rPr>
              <a:t> </a:t>
            </a:r>
            <a:r>
              <a:rPr lang="en-US" sz="2300" dirty="0" err="1">
                <a:latin typeface="+mj-lt"/>
              </a:rPr>
              <a:t>nhiễm</a:t>
            </a:r>
            <a:r>
              <a:rPr lang="en-US" sz="2300" dirty="0">
                <a:latin typeface="+mj-lt"/>
              </a:rPr>
              <a:t>. </a:t>
            </a:r>
            <a:endParaRPr lang="en-GB" sz="2300" dirty="0">
              <a:latin typeface="+mj-lt"/>
            </a:endParaRPr>
          </a:p>
          <a:p>
            <a:pPr marL="0" indent="0" eaLnBrk="1" fontAlgn="auto" hangingPunct="1">
              <a:spcAft>
                <a:spcPts val="600"/>
              </a:spcAft>
              <a:buNone/>
              <a:defRPr/>
            </a:pPr>
            <a:endParaRPr lang="en-GB" sz="2300" b="1" dirty="0"/>
          </a:p>
        </p:txBody>
      </p:sp>
    </p:spTree>
    <p:extLst>
      <p:ext uri="{BB962C8B-B14F-4D97-AF65-F5344CB8AC3E}">
        <p14:creationId xmlns:p14="http://schemas.microsoft.com/office/powerpoint/2010/main" val="21875259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11734800" cy="6629400"/>
          </a:xfrm>
        </p:spPr>
        <p:txBody>
          <a:bodyPr rtlCol="0">
            <a:noAutofit/>
          </a:bodyPr>
          <a:lstStyle/>
          <a:p>
            <a:pPr marL="0" indent="0" eaLnBrk="1" fontAlgn="auto" hangingPunct="1">
              <a:spcAft>
                <a:spcPts val="600"/>
              </a:spcAft>
              <a:buNone/>
              <a:defRPr/>
            </a:pPr>
            <a:r>
              <a:rPr lang="pt-BR" sz="1900" b="1" dirty="0">
                <a:latin typeface="+mj-lt"/>
              </a:rPr>
              <a:t>V. </a:t>
            </a:r>
            <a:r>
              <a:rPr lang="en-GB" sz="1900" b="1" dirty="0" err="1">
                <a:latin typeface="+mj-lt"/>
              </a:rPr>
              <a:t>Tổ</a:t>
            </a:r>
            <a:r>
              <a:rPr lang="en-GB" sz="1900" b="1" dirty="0">
                <a:latin typeface="+mj-lt"/>
              </a:rPr>
              <a:t> </a:t>
            </a:r>
            <a:r>
              <a:rPr lang="en-GB" sz="1900" b="1" dirty="0" err="1">
                <a:latin typeface="+mj-lt"/>
              </a:rPr>
              <a:t>chức</a:t>
            </a:r>
            <a:r>
              <a:rPr lang="en-GB" sz="1900" b="1" dirty="0">
                <a:latin typeface="+mj-lt"/>
              </a:rPr>
              <a:t> </a:t>
            </a:r>
            <a:r>
              <a:rPr lang="en-GB" sz="1900" b="1" dirty="0" err="1">
                <a:latin typeface="+mj-lt"/>
              </a:rPr>
              <a:t>thực</a:t>
            </a:r>
            <a:r>
              <a:rPr lang="en-GB" sz="1900" b="1" dirty="0">
                <a:latin typeface="+mj-lt"/>
              </a:rPr>
              <a:t> </a:t>
            </a:r>
            <a:r>
              <a:rPr lang="en-GB" sz="1900" b="1" dirty="0" err="1">
                <a:latin typeface="+mj-lt"/>
              </a:rPr>
              <a:t>hiện</a:t>
            </a:r>
            <a:r>
              <a:rPr lang="en-GB" sz="1900" b="1" dirty="0">
                <a:latin typeface="+mj-lt"/>
              </a:rPr>
              <a:t> </a:t>
            </a:r>
            <a:r>
              <a:rPr lang="en-GB" sz="1900" b="1" dirty="0" err="1">
                <a:latin typeface="+mj-lt"/>
              </a:rPr>
              <a:t>cách</a:t>
            </a:r>
            <a:r>
              <a:rPr lang="en-GB" sz="1900" b="1" dirty="0">
                <a:latin typeface="+mj-lt"/>
              </a:rPr>
              <a:t> </a:t>
            </a:r>
            <a:r>
              <a:rPr lang="en-GB" sz="1900" b="1" dirty="0" err="1">
                <a:latin typeface="+mj-lt"/>
              </a:rPr>
              <a:t>ly</a:t>
            </a:r>
            <a:endParaRPr lang="en-GB" sz="1900" b="1" dirty="0">
              <a:latin typeface="+mj-lt"/>
            </a:endParaRPr>
          </a:p>
          <a:p>
            <a:pPr marL="0" indent="0" eaLnBrk="1" fontAlgn="auto" hangingPunct="1">
              <a:spcAft>
                <a:spcPts val="600"/>
              </a:spcAft>
              <a:buNone/>
              <a:defRPr/>
            </a:pPr>
            <a:r>
              <a:rPr lang="en-GB" sz="1900" b="1" dirty="0"/>
              <a:t>2. </a:t>
            </a:r>
            <a:r>
              <a:rPr lang="en-GB" sz="1900" b="1" dirty="0" err="1"/>
              <a:t>Tại</a:t>
            </a:r>
            <a:r>
              <a:rPr lang="en-GB" sz="1900" b="1" dirty="0"/>
              <a:t> c</a:t>
            </a:r>
            <a:r>
              <a:rPr lang="vi-VN" sz="1900" b="1" dirty="0"/>
              <a:t>ơ</a:t>
            </a:r>
            <a:r>
              <a:rPr lang="en-GB" sz="1900" b="1" dirty="0"/>
              <a:t> </a:t>
            </a:r>
            <a:r>
              <a:rPr lang="en-GB" sz="1900" b="1" dirty="0" err="1"/>
              <a:t>sở</a:t>
            </a:r>
            <a:r>
              <a:rPr lang="en-GB" sz="1900" b="1" dirty="0"/>
              <a:t> </a:t>
            </a:r>
            <a:r>
              <a:rPr lang="en-GB" sz="1900" b="1" dirty="0" err="1"/>
              <a:t>cách</a:t>
            </a:r>
            <a:r>
              <a:rPr lang="en-GB" sz="1900" b="1" dirty="0"/>
              <a:t> </a:t>
            </a:r>
            <a:r>
              <a:rPr lang="en-GB" sz="1900" b="1" dirty="0" err="1"/>
              <a:t>ly</a:t>
            </a:r>
            <a:r>
              <a:rPr lang="en-GB" sz="1900" b="1" dirty="0"/>
              <a:t> </a:t>
            </a:r>
            <a:r>
              <a:rPr lang="en-GB" sz="1900" b="1" dirty="0" err="1"/>
              <a:t>tập</a:t>
            </a:r>
            <a:r>
              <a:rPr lang="en-GB" sz="1900" b="1" dirty="0"/>
              <a:t> </a:t>
            </a:r>
            <a:r>
              <a:rPr lang="en-GB" sz="1900" b="1" dirty="0" err="1"/>
              <a:t>trung</a:t>
            </a:r>
            <a:endParaRPr lang="en-GB" sz="1900" b="1" dirty="0"/>
          </a:p>
          <a:p>
            <a:pPr marL="0" indent="0" eaLnBrk="1" fontAlgn="auto" hangingPunct="1">
              <a:spcAft>
                <a:spcPts val="600"/>
              </a:spcAft>
              <a:buNone/>
              <a:defRPr/>
            </a:pPr>
            <a:r>
              <a:rPr lang="en-GB" sz="1900" b="1" dirty="0"/>
              <a:t>2.1. </a:t>
            </a:r>
            <a:r>
              <a:rPr lang="en-GB" sz="1900" b="1" dirty="0" err="1"/>
              <a:t>Cán</a:t>
            </a:r>
            <a:r>
              <a:rPr lang="en-GB" sz="1900" b="1" dirty="0"/>
              <a:t> </a:t>
            </a:r>
            <a:r>
              <a:rPr lang="en-GB" sz="1900" b="1" dirty="0" err="1"/>
              <a:t>bộ</a:t>
            </a:r>
            <a:r>
              <a:rPr lang="en-GB" sz="1900" b="1" dirty="0"/>
              <a:t> Y </a:t>
            </a:r>
            <a:r>
              <a:rPr lang="en-GB" sz="1900" b="1" dirty="0" err="1"/>
              <a:t>tế</a:t>
            </a:r>
            <a:r>
              <a:rPr lang="en-GB" sz="1900" b="1" dirty="0"/>
              <a:t> </a:t>
            </a:r>
            <a:r>
              <a:rPr lang="en-GB" sz="1900" b="1" dirty="0" err="1"/>
              <a:t>và</a:t>
            </a:r>
            <a:r>
              <a:rPr lang="en-GB" sz="1900" b="1" dirty="0"/>
              <a:t> </a:t>
            </a:r>
            <a:r>
              <a:rPr lang="en-GB" sz="1900" b="1" dirty="0" err="1"/>
              <a:t>nhân</a:t>
            </a:r>
            <a:r>
              <a:rPr lang="en-GB" sz="1900" b="1" dirty="0"/>
              <a:t> </a:t>
            </a:r>
            <a:r>
              <a:rPr lang="en-GB" sz="1900" b="1" dirty="0" err="1"/>
              <a:t>viên</a:t>
            </a:r>
            <a:r>
              <a:rPr lang="en-GB" sz="1900" b="1" dirty="0"/>
              <a:t> c</a:t>
            </a:r>
            <a:r>
              <a:rPr lang="vi-VN" sz="1900" b="1" dirty="0"/>
              <a:t>ơ</a:t>
            </a:r>
            <a:r>
              <a:rPr lang="en-GB" sz="1900" b="1" dirty="0"/>
              <a:t> </a:t>
            </a:r>
            <a:r>
              <a:rPr lang="en-GB" sz="1900" b="1" dirty="0" err="1"/>
              <a:t>sở</a:t>
            </a:r>
            <a:r>
              <a:rPr lang="en-GB" sz="1900" b="1" dirty="0"/>
              <a:t> </a:t>
            </a:r>
            <a:r>
              <a:rPr lang="en-GB" sz="1900" b="1" dirty="0" err="1"/>
              <a:t>cách</a:t>
            </a:r>
            <a:r>
              <a:rPr lang="en-GB" sz="1900" b="1" dirty="0"/>
              <a:t> </a:t>
            </a:r>
            <a:r>
              <a:rPr lang="en-GB" sz="1900" b="1" dirty="0" err="1"/>
              <a:t>ly</a:t>
            </a:r>
            <a:endParaRPr lang="en-GB" sz="1900" b="1" dirty="0"/>
          </a:p>
          <a:p>
            <a:pPr marL="0" indent="0">
              <a:buNone/>
            </a:pPr>
            <a:r>
              <a:rPr lang="en-US" sz="1900" b="1" dirty="0"/>
              <a:t>e)</a:t>
            </a:r>
            <a:r>
              <a:rPr lang="en-US" sz="1900" dirty="0"/>
              <a:t> </a:t>
            </a:r>
            <a:r>
              <a:rPr lang="en-US" sz="1900" dirty="0" err="1"/>
              <a:t>Báo</a:t>
            </a:r>
            <a:r>
              <a:rPr lang="en-US" sz="1900" dirty="0"/>
              <a:t> </a:t>
            </a:r>
            <a:r>
              <a:rPr lang="en-US" sz="1900" dirty="0" err="1"/>
              <a:t>cáo</a:t>
            </a:r>
            <a:r>
              <a:rPr lang="en-US" sz="1900" dirty="0"/>
              <a:t> </a:t>
            </a:r>
            <a:r>
              <a:rPr lang="en-US" sz="1900" dirty="0" err="1"/>
              <a:t>kết</a:t>
            </a:r>
            <a:r>
              <a:rPr lang="en-US" sz="1900" dirty="0"/>
              <a:t> </a:t>
            </a:r>
            <a:r>
              <a:rPr lang="en-US" sz="1900" dirty="0" err="1"/>
              <a:t>quả</a:t>
            </a:r>
            <a:r>
              <a:rPr lang="en-US" sz="1900" dirty="0"/>
              <a:t> </a:t>
            </a:r>
            <a:r>
              <a:rPr lang="en-US" sz="1900" dirty="0" err="1"/>
              <a:t>theo</a:t>
            </a:r>
            <a:r>
              <a:rPr lang="en-US" sz="1900" dirty="0"/>
              <a:t> </a:t>
            </a:r>
            <a:r>
              <a:rPr lang="en-US" sz="1900" dirty="0" err="1"/>
              <a:t>dõi</a:t>
            </a:r>
            <a:r>
              <a:rPr lang="en-US" sz="1900" dirty="0"/>
              <a:t> </a:t>
            </a:r>
            <a:r>
              <a:rPr lang="en-US" sz="1900" dirty="0" err="1"/>
              <a:t>hàng</a:t>
            </a:r>
            <a:r>
              <a:rPr lang="en-US" sz="1900" dirty="0"/>
              <a:t> </a:t>
            </a:r>
            <a:r>
              <a:rPr lang="en-US" sz="1900" dirty="0" err="1"/>
              <a:t>ngày</a:t>
            </a:r>
            <a:r>
              <a:rPr lang="en-US" sz="1900" dirty="0"/>
              <a:t> </a:t>
            </a:r>
            <a:r>
              <a:rPr lang="en-US" sz="1900" dirty="0" err="1"/>
              <a:t>cho</a:t>
            </a:r>
            <a:r>
              <a:rPr lang="en-US" sz="1900" dirty="0"/>
              <a:t> </a:t>
            </a:r>
            <a:r>
              <a:rPr lang="en-US" sz="1900" dirty="0" err="1"/>
              <a:t>Sở</a:t>
            </a:r>
            <a:r>
              <a:rPr lang="en-US" sz="1900" dirty="0"/>
              <a:t> Y </a:t>
            </a:r>
            <a:r>
              <a:rPr lang="en-US" sz="1900" dirty="0" err="1"/>
              <a:t>tế</a:t>
            </a:r>
            <a:r>
              <a:rPr lang="en-US" sz="1900" dirty="0"/>
              <a:t> </a:t>
            </a:r>
            <a:r>
              <a:rPr lang="en-US" sz="1900" dirty="0" err="1"/>
              <a:t>và</a:t>
            </a:r>
            <a:r>
              <a:rPr lang="en-US" sz="1900" dirty="0"/>
              <a:t> </a:t>
            </a:r>
            <a:r>
              <a:rPr lang="en-US" sz="1900" dirty="0" err="1"/>
              <a:t>Trung</a:t>
            </a:r>
            <a:r>
              <a:rPr lang="en-US" sz="1900" dirty="0"/>
              <a:t> </a:t>
            </a:r>
            <a:r>
              <a:rPr lang="en-US" sz="1900" dirty="0" err="1"/>
              <a:t>tâm</a:t>
            </a:r>
            <a:r>
              <a:rPr lang="en-US" sz="1900" dirty="0"/>
              <a:t> </a:t>
            </a:r>
            <a:r>
              <a:rPr lang="en-US" sz="1900" dirty="0" err="1"/>
              <a:t>Kiểm</a:t>
            </a:r>
            <a:r>
              <a:rPr lang="en-US" sz="1900" dirty="0"/>
              <a:t> </a:t>
            </a:r>
            <a:r>
              <a:rPr lang="en-US" sz="1900" dirty="0" err="1"/>
              <a:t>soát</a:t>
            </a:r>
            <a:r>
              <a:rPr lang="en-US" sz="1900" dirty="0"/>
              <a:t> </a:t>
            </a:r>
            <a:r>
              <a:rPr lang="en-US" sz="1900" dirty="0" err="1"/>
              <a:t>bệnh</a:t>
            </a:r>
            <a:r>
              <a:rPr lang="en-US" sz="1900" dirty="0"/>
              <a:t> </a:t>
            </a:r>
            <a:r>
              <a:rPr lang="en-US" sz="1900" dirty="0" err="1"/>
              <a:t>tật</a:t>
            </a:r>
            <a:r>
              <a:rPr lang="en-US" sz="1900" dirty="0"/>
              <a:t> </a:t>
            </a:r>
            <a:r>
              <a:rPr lang="en-US" sz="1900" dirty="0" err="1"/>
              <a:t>hoặc</a:t>
            </a:r>
            <a:r>
              <a:rPr lang="en-US" sz="1900" dirty="0"/>
              <a:t> </a:t>
            </a:r>
            <a:r>
              <a:rPr lang="en-US" sz="1900" dirty="0" err="1"/>
              <a:t>Trung</a:t>
            </a:r>
            <a:r>
              <a:rPr lang="en-US" sz="1900" dirty="0"/>
              <a:t> </a:t>
            </a:r>
            <a:r>
              <a:rPr lang="en-US" sz="1900" dirty="0" err="1"/>
              <a:t>tâm</a:t>
            </a:r>
            <a:r>
              <a:rPr lang="en-US" sz="1900" dirty="0"/>
              <a:t> Y </a:t>
            </a:r>
            <a:r>
              <a:rPr lang="en-US" sz="1900" dirty="0" err="1"/>
              <a:t>tế</a:t>
            </a:r>
            <a:r>
              <a:rPr lang="en-US" sz="1900" dirty="0"/>
              <a:t> </a:t>
            </a:r>
            <a:r>
              <a:rPr lang="en-US" sz="1900" dirty="0" err="1"/>
              <a:t>dự</a:t>
            </a:r>
            <a:r>
              <a:rPr lang="en-US" sz="1900" dirty="0"/>
              <a:t> </a:t>
            </a:r>
            <a:r>
              <a:rPr lang="en-US" sz="1900" dirty="0" err="1"/>
              <a:t>phòng</a:t>
            </a:r>
            <a:r>
              <a:rPr lang="en-US" sz="1900" dirty="0"/>
              <a:t> </a:t>
            </a:r>
            <a:r>
              <a:rPr lang="en-US" sz="1900" dirty="0" err="1"/>
              <a:t>tỉnh</a:t>
            </a:r>
            <a:r>
              <a:rPr lang="en-US" sz="1900" dirty="0"/>
              <a:t>, </a:t>
            </a:r>
            <a:r>
              <a:rPr lang="en-US" sz="1900" dirty="0" err="1"/>
              <a:t>thành</a:t>
            </a:r>
            <a:r>
              <a:rPr lang="en-US" sz="1900" dirty="0"/>
              <a:t> </a:t>
            </a:r>
            <a:r>
              <a:rPr lang="en-US" sz="1900" dirty="0" err="1"/>
              <a:t>phố</a:t>
            </a:r>
            <a:r>
              <a:rPr lang="en-US" sz="1900" dirty="0"/>
              <a:t> </a:t>
            </a:r>
            <a:r>
              <a:rPr lang="en-US" sz="1900" dirty="0" err="1"/>
              <a:t>trực</a:t>
            </a:r>
            <a:r>
              <a:rPr lang="en-US" sz="1900" dirty="0"/>
              <a:t> </a:t>
            </a:r>
            <a:r>
              <a:rPr lang="en-US" sz="1900" dirty="0" err="1"/>
              <a:t>thuộc</a:t>
            </a:r>
            <a:r>
              <a:rPr lang="en-US" sz="1900" dirty="0"/>
              <a:t> </a:t>
            </a:r>
            <a:r>
              <a:rPr lang="en-US" sz="1900" dirty="0" err="1"/>
              <a:t>Trung</a:t>
            </a:r>
            <a:r>
              <a:rPr lang="en-US" sz="1900" dirty="0"/>
              <a:t> </a:t>
            </a:r>
            <a:r>
              <a:rPr lang="en-US" sz="1900" dirty="0" err="1"/>
              <a:t>ương</a:t>
            </a:r>
            <a:r>
              <a:rPr lang="en-US" sz="1900" dirty="0"/>
              <a:t>. </a:t>
            </a:r>
            <a:endParaRPr lang="en-GB" sz="1900" dirty="0"/>
          </a:p>
          <a:p>
            <a:pPr marL="0" indent="0">
              <a:buNone/>
            </a:pPr>
            <a:r>
              <a:rPr lang="en-US" sz="1900" b="1" dirty="0"/>
              <a:t>g)</a:t>
            </a:r>
            <a:r>
              <a:rPr lang="en-US" sz="1900" dirty="0"/>
              <a:t> Theo </a:t>
            </a:r>
            <a:r>
              <a:rPr lang="en-US" sz="1900" dirty="0" err="1"/>
              <a:t>dõi</a:t>
            </a:r>
            <a:r>
              <a:rPr lang="en-US" sz="1900" dirty="0"/>
              <a:t> </a:t>
            </a:r>
            <a:r>
              <a:rPr lang="en-US" sz="1900" dirty="0" err="1"/>
              <a:t>tình</a:t>
            </a:r>
            <a:r>
              <a:rPr lang="en-US" sz="1900" dirty="0"/>
              <a:t> </a:t>
            </a:r>
            <a:r>
              <a:rPr lang="en-US" sz="1900" dirty="0" err="1"/>
              <a:t>trạng</a:t>
            </a:r>
            <a:r>
              <a:rPr lang="en-US" sz="1900" dirty="0"/>
              <a:t> </a:t>
            </a:r>
            <a:r>
              <a:rPr lang="en-US" sz="1900" dirty="0" err="1"/>
              <a:t>sức</a:t>
            </a:r>
            <a:r>
              <a:rPr lang="en-US" sz="1900" dirty="0"/>
              <a:t> </a:t>
            </a:r>
            <a:r>
              <a:rPr lang="en-US" sz="1900" dirty="0" err="1"/>
              <a:t>khỏe</a:t>
            </a:r>
            <a:r>
              <a:rPr lang="en-US" sz="1900" dirty="0"/>
              <a:t> </a:t>
            </a:r>
            <a:r>
              <a:rPr lang="en-US" sz="1900" dirty="0" err="1"/>
              <a:t>và</a:t>
            </a:r>
            <a:r>
              <a:rPr lang="en-US" sz="1900" dirty="0"/>
              <a:t> </a:t>
            </a:r>
            <a:r>
              <a:rPr lang="en-US" sz="1900" dirty="0" err="1"/>
              <a:t>đo</a:t>
            </a:r>
            <a:r>
              <a:rPr lang="en-US" sz="1900" dirty="0"/>
              <a:t> </a:t>
            </a:r>
            <a:r>
              <a:rPr lang="en-US" sz="1900" dirty="0" err="1"/>
              <a:t>thân</a:t>
            </a:r>
            <a:r>
              <a:rPr lang="en-US" sz="1900" dirty="0"/>
              <a:t> </a:t>
            </a:r>
            <a:r>
              <a:rPr lang="en-US" sz="1900" dirty="0" err="1"/>
              <a:t>nhiệt</a:t>
            </a:r>
            <a:r>
              <a:rPr lang="en-US" sz="1900" dirty="0"/>
              <a:t> </a:t>
            </a:r>
            <a:r>
              <a:rPr lang="en-US" sz="1900" dirty="0" err="1"/>
              <a:t>người</a:t>
            </a:r>
            <a:r>
              <a:rPr lang="en-US" sz="1900" dirty="0"/>
              <a:t> </a:t>
            </a:r>
            <a:r>
              <a:rPr lang="en-US" sz="1900" dirty="0" err="1"/>
              <a:t>được</a:t>
            </a:r>
            <a:r>
              <a:rPr lang="en-US" sz="1900" dirty="0"/>
              <a:t> </a:t>
            </a:r>
            <a:r>
              <a:rPr lang="en-US" sz="1900" dirty="0" err="1"/>
              <a:t>cách</a:t>
            </a:r>
            <a:r>
              <a:rPr lang="en-US" sz="1900" dirty="0"/>
              <a:t> </a:t>
            </a:r>
            <a:r>
              <a:rPr lang="en-US" sz="1900" dirty="0" err="1"/>
              <a:t>ly</a:t>
            </a:r>
            <a:r>
              <a:rPr lang="en-US" sz="1900" dirty="0"/>
              <a:t> </a:t>
            </a:r>
            <a:r>
              <a:rPr lang="en-US" sz="1900" dirty="0" err="1"/>
              <a:t>ít</a:t>
            </a:r>
            <a:r>
              <a:rPr lang="en-US" sz="1900" dirty="0"/>
              <a:t> </a:t>
            </a:r>
            <a:r>
              <a:rPr lang="en-US" sz="1900" dirty="0" err="1"/>
              <a:t>nhất</a:t>
            </a:r>
            <a:r>
              <a:rPr lang="en-US" sz="1900" dirty="0"/>
              <a:t> 2 </a:t>
            </a:r>
            <a:r>
              <a:rPr lang="en-US" sz="1900" dirty="0" err="1"/>
              <a:t>lần</a:t>
            </a:r>
            <a:r>
              <a:rPr lang="en-US" sz="1900" dirty="0"/>
              <a:t> </a:t>
            </a:r>
            <a:r>
              <a:rPr lang="en-US" sz="1900" dirty="0" err="1"/>
              <a:t>một</a:t>
            </a:r>
            <a:r>
              <a:rPr lang="en-US" sz="1900" dirty="0"/>
              <a:t> </a:t>
            </a:r>
            <a:r>
              <a:rPr lang="en-US" sz="1900" dirty="0" err="1"/>
              <a:t>ngày</a:t>
            </a:r>
            <a:r>
              <a:rPr lang="en-US" sz="1900" dirty="0"/>
              <a:t>. </a:t>
            </a:r>
            <a:r>
              <a:rPr lang="en-US" sz="1900" dirty="0" err="1"/>
              <a:t>Ghi</a:t>
            </a:r>
            <a:r>
              <a:rPr lang="en-US" sz="1900" dirty="0"/>
              <a:t> </a:t>
            </a:r>
            <a:r>
              <a:rPr lang="en-US" sz="1900" dirty="0" err="1"/>
              <a:t>nhận</a:t>
            </a:r>
            <a:r>
              <a:rPr lang="en-US" sz="1900" dirty="0"/>
              <a:t> </a:t>
            </a:r>
            <a:r>
              <a:rPr lang="en-US" sz="1900" dirty="0" err="1"/>
              <a:t>kết</a:t>
            </a:r>
            <a:r>
              <a:rPr lang="en-US" sz="1900" dirty="0"/>
              <a:t> </a:t>
            </a:r>
            <a:r>
              <a:rPr lang="en-US" sz="1900" dirty="0" err="1"/>
              <a:t>quả</a:t>
            </a:r>
            <a:r>
              <a:rPr lang="en-US" sz="1900" dirty="0"/>
              <a:t> </a:t>
            </a:r>
            <a:r>
              <a:rPr lang="en-US" sz="1900" dirty="0" err="1"/>
              <a:t>vào</a:t>
            </a:r>
            <a:r>
              <a:rPr lang="en-US" sz="1900" dirty="0"/>
              <a:t> </a:t>
            </a:r>
            <a:r>
              <a:rPr lang="en-US" sz="1900" dirty="0" err="1"/>
              <a:t>mẫu</a:t>
            </a:r>
            <a:r>
              <a:rPr lang="en-US" sz="1900" dirty="0"/>
              <a:t> </a:t>
            </a:r>
            <a:r>
              <a:rPr lang="en-US" sz="1900" dirty="0" err="1"/>
              <a:t>theo</a:t>
            </a:r>
            <a:r>
              <a:rPr lang="en-US" sz="1900" dirty="0"/>
              <a:t> </a:t>
            </a:r>
            <a:r>
              <a:rPr lang="en-US" sz="1900" dirty="0" err="1"/>
              <a:t>dõi</a:t>
            </a:r>
            <a:r>
              <a:rPr lang="en-US" sz="1900" dirty="0"/>
              <a:t> </a:t>
            </a:r>
            <a:r>
              <a:rPr lang="en-US" sz="1900" dirty="0" err="1"/>
              <a:t>sức</a:t>
            </a:r>
            <a:r>
              <a:rPr lang="en-US" sz="1900" dirty="0"/>
              <a:t> </a:t>
            </a:r>
            <a:r>
              <a:rPr lang="en-US" sz="1900" dirty="0" err="1"/>
              <a:t>khoẻ</a:t>
            </a:r>
            <a:r>
              <a:rPr lang="en-US" sz="1900" dirty="0"/>
              <a:t> </a:t>
            </a:r>
            <a:r>
              <a:rPr lang="en-US" sz="1900" dirty="0" err="1"/>
              <a:t>của</a:t>
            </a:r>
            <a:r>
              <a:rPr lang="en-US" sz="1900" dirty="0"/>
              <a:t> </a:t>
            </a:r>
            <a:r>
              <a:rPr lang="en-US" sz="1900" dirty="0" err="1"/>
              <a:t>người</a:t>
            </a:r>
            <a:r>
              <a:rPr lang="en-US" sz="1900" dirty="0"/>
              <a:t> </a:t>
            </a:r>
            <a:r>
              <a:rPr lang="en-US" sz="1900" dirty="0" err="1"/>
              <a:t>được</a:t>
            </a:r>
            <a:r>
              <a:rPr lang="en-US" sz="1900" dirty="0"/>
              <a:t> </a:t>
            </a:r>
            <a:r>
              <a:rPr lang="en-US" sz="1900" dirty="0" err="1"/>
              <a:t>cách</a:t>
            </a:r>
            <a:r>
              <a:rPr lang="en-US" sz="1900" dirty="0"/>
              <a:t> </a:t>
            </a:r>
            <a:r>
              <a:rPr lang="en-US" sz="1900" dirty="0" err="1"/>
              <a:t>ly</a:t>
            </a:r>
            <a:r>
              <a:rPr lang="en-US" sz="1900" dirty="0"/>
              <a:t>. </a:t>
            </a:r>
            <a:endParaRPr lang="en-GB" sz="1900" dirty="0"/>
          </a:p>
          <a:p>
            <a:pPr marL="0" indent="0">
              <a:buNone/>
            </a:pPr>
            <a:r>
              <a:rPr lang="en-US" sz="1900" b="1" dirty="0">
                <a:latin typeface="Calibri" panose="020F0502020204030204" pitchFamily="34" charset="0"/>
                <a:cs typeface="Calibri" panose="020F0502020204030204" pitchFamily="34" charset="0"/>
              </a:rPr>
              <a:t>h</a:t>
            </a:r>
            <a:r>
              <a:rPr lang="vi-VN" sz="1900" dirty="0">
                <a:latin typeface="Calibri" panose="020F0502020204030204" pitchFamily="34" charset="0"/>
                <a:cs typeface="Calibri" panose="020F0502020204030204" pitchFamily="34" charset="0"/>
              </a:rPr>
              <a:t>) Thực hiện nghiêm các </a:t>
            </a:r>
            <a:r>
              <a:rPr lang="en-US" sz="1900" dirty="0" err="1">
                <a:latin typeface="Calibri" panose="020F0502020204030204" pitchFamily="34" charset="0"/>
                <a:cs typeface="Calibri" panose="020F0502020204030204" pitchFamily="34" charset="0"/>
              </a:rPr>
              <a:t>quy</a:t>
            </a:r>
            <a:r>
              <a:rPr lang="en-US" sz="1900" dirty="0">
                <a:latin typeface="Calibri" panose="020F0502020204030204" pitchFamily="34" charset="0"/>
                <a:cs typeface="Calibri" panose="020F0502020204030204" pitchFamily="34" charset="0"/>
              </a:rPr>
              <a:t> </a:t>
            </a:r>
            <a:r>
              <a:rPr lang="vi-VN" sz="1900" dirty="0">
                <a:latin typeface="Calibri" panose="020F0502020204030204" pitchFamily="34" charset="0"/>
                <a:cs typeface="Calibri" panose="020F0502020204030204" pitchFamily="34" charset="0"/>
              </a:rPr>
              <a:t>định về phòng chống lây nhiễm cho cán bộ y tế theo quy định của Bộ Y tế khi tiếp xúc với người được cách ly.   </a:t>
            </a:r>
            <a:endParaRPr lang="en-GB" sz="1900" dirty="0">
              <a:latin typeface="Calibri" panose="020F0502020204030204" pitchFamily="34" charset="0"/>
              <a:cs typeface="Calibri" panose="020F0502020204030204" pitchFamily="34" charset="0"/>
            </a:endParaRPr>
          </a:p>
          <a:p>
            <a:pPr marL="0" indent="0">
              <a:buNone/>
            </a:pPr>
            <a:r>
              <a:rPr lang="en-US" sz="1900" b="1" dirty="0" err="1"/>
              <a:t>i</a:t>
            </a:r>
            <a:r>
              <a:rPr lang="en-US" sz="1900" b="1" dirty="0"/>
              <a:t>) </a:t>
            </a:r>
            <a:r>
              <a:rPr lang="en-US" sz="1900" b="1" dirty="0" err="1">
                <a:solidFill>
                  <a:srgbClr val="C00000"/>
                </a:solidFill>
              </a:rPr>
              <a:t>Phối</a:t>
            </a:r>
            <a:r>
              <a:rPr lang="en-US" sz="1900" b="1" dirty="0">
                <a:solidFill>
                  <a:srgbClr val="C00000"/>
                </a:solidFill>
              </a:rPr>
              <a:t> </a:t>
            </a:r>
            <a:r>
              <a:rPr lang="en-US" sz="1900" b="1" dirty="0" err="1">
                <a:solidFill>
                  <a:srgbClr val="C00000"/>
                </a:solidFill>
              </a:rPr>
              <a:t>hợp</a:t>
            </a:r>
            <a:r>
              <a:rPr lang="en-US" sz="1900" b="1" dirty="0">
                <a:solidFill>
                  <a:srgbClr val="C00000"/>
                </a:solidFill>
              </a:rPr>
              <a:t> </a:t>
            </a:r>
            <a:r>
              <a:rPr lang="en-US" sz="1900" b="1" dirty="0" err="1">
                <a:solidFill>
                  <a:srgbClr val="C00000"/>
                </a:solidFill>
              </a:rPr>
              <a:t>tổ</a:t>
            </a:r>
            <a:r>
              <a:rPr lang="en-US" sz="1900" b="1" dirty="0">
                <a:solidFill>
                  <a:srgbClr val="C00000"/>
                </a:solidFill>
              </a:rPr>
              <a:t> </a:t>
            </a:r>
            <a:r>
              <a:rPr lang="en-US" sz="1900" b="1" dirty="0" err="1">
                <a:solidFill>
                  <a:srgbClr val="C00000"/>
                </a:solidFill>
              </a:rPr>
              <a:t>chức</a:t>
            </a:r>
            <a:r>
              <a:rPr lang="en-US" sz="1900" b="1" dirty="0">
                <a:solidFill>
                  <a:srgbClr val="C00000"/>
                </a:solidFill>
              </a:rPr>
              <a:t> </a:t>
            </a:r>
            <a:r>
              <a:rPr lang="en-US" sz="1900" b="1" dirty="0" err="1">
                <a:solidFill>
                  <a:srgbClr val="C00000"/>
                </a:solidFill>
              </a:rPr>
              <a:t>việc</a:t>
            </a:r>
            <a:r>
              <a:rPr lang="en-US" sz="1900" b="1" dirty="0">
                <a:solidFill>
                  <a:srgbClr val="C00000"/>
                </a:solidFill>
              </a:rPr>
              <a:t> </a:t>
            </a:r>
            <a:r>
              <a:rPr lang="en-US" sz="1900" b="1" dirty="0" err="1">
                <a:solidFill>
                  <a:srgbClr val="C00000"/>
                </a:solidFill>
              </a:rPr>
              <a:t>lấy</a:t>
            </a:r>
            <a:r>
              <a:rPr lang="en-US" sz="1900" b="1" dirty="0">
                <a:solidFill>
                  <a:srgbClr val="C00000"/>
                </a:solidFill>
              </a:rPr>
              <a:t> </a:t>
            </a:r>
            <a:r>
              <a:rPr lang="en-US" sz="1900" b="1" dirty="0" err="1">
                <a:solidFill>
                  <a:srgbClr val="C00000"/>
                </a:solidFill>
              </a:rPr>
              <a:t>mẫu</a:t>
            </a:r>
            <a:r>
              <a:rPr lang="en-US" sz="1900" b="1" dirty="0">
                <a:solidFill>
                  <a:srgbClr val="C00000"/>
                </a:solidFill>
              </a:rPr>
              <a:t> </a:t>
            </a:r>
            <a:r>
              <a:rPr lang="en-US" sz="1900" b="1" dirty="0" err="1">
                <a:solidFill>
                  <a:srgbClr val="C00000"/>
                </a:solidFill>
              </a:rPr>
              <a:t>xét</a:t>
            </a:r>
            <a:r>
              <a:rPr lang="en-US" sz="1900" b="1" dirty="0">
                <a:solidFill>
                  <a:srgbClr val="C00000"/>
                </a:solidFill>
              </a:rPr>
              <a:t> </a:t>
            </a:r>
            <a:r>
              <a:rPr lang="en-US" sz="1900" b="1" dirty="0" err="1">
                <a:solidFill>
                  <a:srgbClr val="C00000"/>
                </a:solidFill>
              </a:rPr>
              <a:t>nghiệm</a:t>
            </a:r>
            <a:r>
              <a:rPr lang="en-US" sz="1900" b="1" dirty="0">
                <a:solidFill>
                  <a:srgbClr val="C00000"/>
                </a:solidFill>
              </a:rPr>
              <a:t> </a:t>
            </a:r>
            <a:r>
              <a:rPr lang="en-US" sz="1900" b="1" dirty="0" err="1">
                <a:solidFill>
                  <a:srgbClr val="C00000"/>
                </a:solidFill>
              </a:rPr>
              <a:t>để</a:t>
            </a:r>
            <a:r>
              <a:rPr lang="en-US" sz="1900" b="1" dirty="0">
                <a:solidFill>
                  <a:srgbClr val="C00000"/>
                </a:solidFill>
              </a:rPr>
              <a:t> </a:t>
            </a:r>
            <a:r>
              <a:rPr lang="en-US" sz="1900" b="1" dirty="0" err="1">
                <a:solidFill>
                  <a:srgbClr val="C00000"/>
                </a:solidFill>
              </a:rPr>
              <a:t>sàng</a:t>
            </a:r>
            <a:r>
              <a:rPr lang="en-US" sz="1900" b="1" dirty="0">
                <a:solidFill>
                  <a:srgbClr val="C00000"/>
                </a:solidFill>
              </a:rPr>
              <a:t> </a:t>
            </a:r>
            <a:r>
              <a:rPr lang="en-US" sz="1900" b="1" dirty="0" err="1">
                <a:solidFill>
                  <a:srgbClr val="C00000"/>
                </a:solidFill>
              </a:rPr>
              <a:t>lọc</a:t>
            </a:r>
            <a:r>
              <a:rPr lang="en-US" sz="1900" b="1" dirty="0">
                <a:solidFill>
                  <a:srgbClr val="C00000"/>
                </a:solidFill>
              </a:rPr>
              <a:t> </a:t>
            </a:r>
            <a:r>
              <a:rPr lang="en-US" sz="1900" b="1" dirty="0" err="1">
                <a:solidFill>
                  <a:srgbClr val="C00000"/>
                </a:solidFill>
              </a:rPr>
              <a:t>tác</a:t>
            </a:r>
            <a:r>
              <a:rPr lang="en-US" sz="1900" b="1" dirty="0">
                <a:solidFill>
                  <a:srgbClr val="C00000"/>
                </a:solidFill>
              </a:rPr>
              <a:t>  </a:t>
            </a:r>
            <a:r>
              <a:rPr lang="en-US" sz="1900" b="1" dirty="0" err="1">
                <a:solidFill>
                  <a:srgbClr val="C00000"/>
                </a:solidFill>
              </a:rPr>
              <a:t>nhân</a:t>
            </a:r>
            <a:r>
              <a:rPr lang="en-US" sz="1900" b="1" dirty="0">
                <a:solidFill>
                  <a:srgbClr val="C00000"/>
                </a:solidFill>
              </a:rPr>
              <a:t> </a:t>
            </a:r>
            <a:r>
              <a:rPr lang="en-US" sz="1900" b="1" dirty="0" err="1">
                <a:solidFill>
                  <a:srgbClr val="C00000"/>
                </a:solidFill>
              </a:rPr>
              <a:t>nCoV</a:t>
            </a:r>
            <a:r>
              <a:rPr lang="en-US" sz="1900" b="1" dirty="0">
                <a:solidFill>
                  <a:srgbClr val="C00000"/>
                </a:solidFill>
              </a:rPr>
              <a:t> </a:t>
            </a:r>
            <a:r>
              <a:rPr lang="en-US" sz="1900" b="1" dirty="0" err="1">
                <a:solidFill>
                  <a:srgbClr val="C00000"/>
                </a:solidFill>
              </a:rPr>
              <a:t>cho</a:t>
            </a:r>
            <a:r>
              <a:rPr lang="en-US" sz="1900" b="1" dirty="0">
                <a:solidFill>
                  <a:srgbClr val="C00000"/>
                </a:solidFill>
              </a:rPr>
              <a:t> </a:t>
            </a:r>
            <a:r>
              <a:rPr lang="en-US" sz="1900" b="1" dirty="0" err="1">
                <a:solidFill>
                  <a:srgbClr val="C00000"/>
                </a:solidFill>
              </a:rPr>
              <a:t>đối</a:t>
            </a:r>
            <a:r>
              <a:rPr lang="en-US" sz="1900" b="1" dirty="0">
                <a:solidFill>
                  <a:srgbClr val="C00000"/>
                </a:solidFill>
              </a:rPr>
              <a:t> </a:t>
            </a:r>
            <a:r>
              <a:rPr lang="en-US" sz="1900" b="1" dirty="0" err="1">
                <a:solidFill>
                  <a:srgbClr val="C00000"/>
                </a:solidFill>
              </a:rPr>
              <a:t>tượng</a:t>
            </a:r>
            <a:r>
              <a:rPr lang="en-US" sz="1900" b="1" dirty="0">
                <a:solidFill>
                  <a:srgbClr val="C00000"/>
                </a:solidFill>
              </a:rPr>
              <a:t> </a:t>
            </a:r>
            <a:r>
              <a:rPr lang="en-US" sz="1900" b="1" dirty="0" err="1">
                <a:solidFill>
                  <a:srgbClr val="C00000"/>
                </a:solidFill>
              </a:rPr>
              <a:t>cách</a:t>
            </a:r>
            <a:r>
              <a:rPr lang="en-US" sz="1900" b="1" dirty="0">
                <a:solidFill>
                  <a:srgbClr val="C00000"/>
                </a:solidFill>
              </a:rPr>
              <a:t> </a:t>
            </a:r>
            <a:r>
              <a:rPr lang="en-US" sz="1900" b="1" dirty="0" err="1">
                <a:solidFill>
                  <a:srgbClr val="C00000"/>
                </a:solidFill>
              </a:rPr>
              <a:t>ly</a:t>
            </a:r>
            <a:r>
              <a:rPr lang="en-US" sz="1900" b="1" dirty="0">
                <a:solidFill>
                  <a:srgbClr val="C00000"/>
                </a:solidFill>
              </a:rPr>
              <a:t>. </a:t>
            </a:r>
            <a:r>
              <a:rPr lang="en-US" sz="1900" b="1" dirty="0" err="1">
                <a:solidFill>
                  <a:srgbClr val="C00000"/>
                </a:solidFill>
              </a:rPr>
              <a:t>Đối</a:t>
            </a:r>
            <a:r>
              <a:rPr lang="en-US" sz="1900" b="1" dirty="0">
                <a:solidFill>
                  <a:srgbClr val="C00000"/>
                </a:solidFill>
              </a:rPr>
              <a:t> </a:t>
            </a:r>
            <a:r>
              <a:rPr lang="en-US" sz="1900" b="1" dirty="0" err="1">
                <a:solidFill>
                  <a:srgbClr val="C00000"/>
                </a:solidFill>
              </a:rPr>
              <a:t>tượng</a:t>
            </a:r>
            <a:r>
              <a:rPr lang="en-US" sz="1900" b="1" dirty="0">
                <a:solidFill>
                  <a:srgbClr val="C00000"/>
                </a:solidFill>
              </a:rPr>
              <a:t> </a:t>
            </a:r>
            <a:r>
              <a:rPr lang="en-US" sz="1900" b="1" dirty="0" err="1">
                <a:solidFill>
                  <a:srgbClr val="C00000"/>
                </a:solidFill>
              </a:rPr>
              <a:t>cách</a:t>
            </a:r>
            <a:r>
              <a:rPr lang="en-US" sz="1900" b="1" dirty="0">
                <a:solidFill>
                  <a:srgbClr val="C00000"/>
                </a:solidFill>
              </a:rPr>
              <a:t> </a:t>
            </a:r>
            <a:r>
              <a:rPr lang="en-US" sz="1900" b="1" dirty="0" err="1">
                <a:solidFill>
                  <a:srgbClr val="C00000"/>
                </a:solidFill>
              </a:rPr>
              <a:t>ly</a:t>
            </a:r>
            <a:r>
              <a:rPr lang="en-US" sz="1900" b="1" dirty="0">
                <a:solidFill>
                  <a:srgbClr val="C00000"/>
                </a:solidFill>
              </a:rPr>
              <a:t> </a:t>
            </a:r>
            <a:r>
              <a:rPr lang="en-US" sz="1900" b="1" dirty="0" err="1">
                <a:solidFill>
                  <a:srgbClr val="C00000"/>
                </a:solidFill>
              </a:rPr>
              <a:t>có</a:t>
            </a:r>
            <a:r>
              <a:rPr lang="en-US" sz="1900" b="1" dirty="0">
                <a:solidFill>
                  <a:srgbClr val="C00000"/>
                </a:solidFill>
              </a:rPr>
              <a:t> </a:t>
            </a:r>
            <a:r>
              <a:rPr lang="en-US" sz="1900" b="1" dirty="0" err="1">
                <a:solidFill>
                  <a:srgbClr val="C00000"/>
                </a:solidFill>
              </a:rPr>
              <a:t>kết</a:t>
            </a:r>
            <a:r>
              <a:rPr lang="en-US" sz="1900" b="1" dirty="0">
                <a:solidFill>
                  <a:srgbClr val="C00000"/>
                </a:solidFill>
              </a:rPr>
              <a:t> </a:t>
            </a:r>
            <a:r>
              <a:rPr lang="en-US" sz="1900" b="1" dirty="0" err="1">
                <a:solidFill>
                  <a:srgbClr val="C00000"/>
                </a:solidFill>
              </a:rPr>
              <a:t>quả</a:t>
            </a:r>
            <a:r>
              <a:rPr lang="en-US" sz="1900" b="1" dirty="0">
                <a:solidFill>
                  <a:srgbClr val="C00000"/>
                </a:solidFill>
              </a:rPr>
              <a:t> </a:t>
            </a:r>
            <a:r>
              <a:rPr lang="en-US" sz="1900" b="1" dirty="0" err="1">
                <a:solidFill>
                  <a:srgbClr val="C00000"/>
                </a:solidFill>
              </a:rPr>
              <a:t>xét</a:t>
            </a:r>
            <a:r>
              <a:rPr lang="en-US" sz="1900" b="1" dirty="0">
                <a:solidFill>
                  <a:srgbClr val="C00000"/>
                </a:solidFill>
              </a:rPr>
              <a:t> </a:t>
            </a:r>
            <a:r>
              <a:rPr lang="en-US" sz="1900" b="1" dirty="0" err="1">
                <a:solidFill>
                  <a:srgbClr val="C00000"/>
                </a:solidFill>
              </a:rPr>
              <a:t>nghiệm</a:t>
            </a:r>
            <a:r>
              <a:rPr lang="en-US" sz="1900" b="1" dirty="0">
                <a:solidFill>
                  <a:srgbClr val="C00000"/>
                </a:solidFill>
              </a:rPr>
              <a:t> </a:t>
            </a:r>
            <a:r>
              <a:rPr lang="en-US" sz="1900" b="1" dirty="0" err="1">
                <a:solidFill>
                  <a:srgbClr val="C00000"/>
                </a:solidFill>
              </a:rPr>
              <a:t>dương</a:t>
            </a:r>
            <a:r>
              <a:rPr lang="en-US" sz="1900" b="1" dirty="0">
                <a:solidFill>
                  <a:srgbClr val="C00000"/>
                </a:solidFill>
              </a:rPr>
              <a:t> </a:t>
            </a:r>
            <a:r>
              <a:rPr lang="en-US" sz="1900" b="1" dirty="0" err="1">
                <a:solidFill>
                  <a:srgbClr val="C00000"/>
                </a:solidFill>
              </a:rPr>
              <a:t>tính</a:t>
            </a:r>
            <a:r>
              <a:rPr lang="en-US" sz="1900" b="1" dirty="0">
                <a:solidFill>
                  <a:srgbClr val="C00000"/>
                </a:solidFill>
              </a:rPr>
              <a:t> </a:t>
            </a:r>
            <a:r>
              <a:rPr lang="en-US" sz="1900" b="1" dirty="0" err="1">
                <a:solidFill>
                  <a:srgbClr val="C00000"/>
                </a:solidFill>
              </a:rPr>
              <a:t>sẽ</a:t>
            </a:r>
            <a:r>
              <a:rPr lang="en-US" sz="1900" b="1" dirty="0">
                <a:solidFill>
                  <a:srgbClr val="C00000"/>
                </a:solidFill>
              </a:rPr>
              <a:t> </a:t>
            </a:r>
            <a:r>
              <a:rPr lang="en-US" sz="1900" b="1" dirty="0" err="1">
                <a:solidFill>
                  <a:srgbClr val="C00000"/>
                </a:solidFill>
              </a:rPr>
              <a:t>được</a:t>
            </a:r>
            <a:r>
              <a:rPr lang="en-US" sz="1900" b="1" dirty="0">
                <a:solidFill>
                  <a:srgbClr val="C00000"/>
                </a:solidFill>
              </a:rPr>
              <a:t> </a:t>
            </a:r>
            <a:r>
              <a:rPr lang="en-US" sz="1900" b="1" dirty="0" err="1">
                <a:solidFill>
                  <a:srgbClr val="C00000"/>
                </a:solidFill>
              </a:rPr>
              <a:t>chuyển</a:t>
            </a:r>
            <a:r>
              <a:rPr lang="en-US" sz="1900" b="1" dirty="0">
                <a:solidFill>
                  <a:srgbClr val="C00000"/>
                </a:solidFill>
              </a:rPr>
              <a:t> </a:t>
            </a:r>
            <a:r>
              <a:rPr lang="en-US" sz="1900" b="1" dirty="0" err="1">
                <a:solidFill>
                  <a:srgbClr val="C00000"/>
                </a:solidFill>
              </a:rPr>
              <a:t>đến</a:t>
            </a:r>
            <a:r>
              <a:rPr lang="en-US" sz="1900" b="1" dirty="0">
                <a:solidFill>
                  <a:srgbClr val="C00000"/>
                </a:solidFill>
              </a:rPr>
              <a:t> </a:t>
            </a:r>
            <a:r>
              <a:rPr lang="en-US" sz="1900" b="1" dirty="0" err="1">
                <a:solidFill>
                  <a:srgbClr val="C00000"/>
                </a:solidFill>
              </a:rPr>
              <a:t>cơ</a:t>
            </a:r>
            <a:r>
              <a:rPr lang="en-US" sz="1900" b="1" dirty="0">
                <a:solidFill>
                  <a:srgbClr val="C00000"/>
                </a:solidFill>
              </a:rPr>
              <a:t> </a:t>
            </a:r>
            <a:r>
              <a:rPr lang="en-US" sz="1900" b="1" dirty="0" err="1">
                <a:solidFill>
                  <a:srgbClr val="C00000"/>
                </a:solidFill>
              </a:rPr>
              <a:t>sở</a:t>
            </a:r>
            <a:r>
              <a:rPr lang="en-US" sz="1900" b="1" dirty="0">
                <a:solidFill>
                  <a:srgbClr val="C00000"/>
                </a:solidFill>
              </a:rPr>
              <a:t> y </a:t>
            </a:r>
            <a:r>
              <a:rPr lang="en-US" sz="1900" b="1" dirty="0" err="1">
                <a:solidFill>
                  <a:srgbClr val="C00000"/>
                </a:solidFill>
              </a:rPr>
              <a:t>tế</a:t>
            </a:r>
            <a:r>
              <a:rPr lang="en-US" sz="1900" b="1" dirty="0">
                <a:solidFill>
                  <a:srgbClr val="C00000"/>
                </a:solidFill>
              </a:rPr>
              <a:t> </a:t>
            </a:r>
            <a:r>
              <a:rPr lang="en-US" sz="1900" b="1" dirty="0" err="1">
                <a:solidFill>
                  <a:srgbClr val="C00000"/>
                </a:solidFill>
              </a:rPr>
              <a:t>để</a:t>
            </a:r>
            <a:r>
              <a:rPr lang="en-US" sz="1900" b="1" dirty="0">
                <a:solidFill>
                  <a:srgbClr val="C00000"/>
                </a:solidFill>
              </a:rPr>
              <a:t> </a:t>
            </a:r>
            <a:r>
              <a:rPr lang="en-US" sz="1900" b="1" dirty="0" err="1">
                <a:solidFill>
                  <a:srgbClr val="C00000"/>
                </a:solidFill>
              </a:rPr>
              <a:t>quản</a:t>
            </a:r>
            <a:r>
              <a:rPr lang="en-US" sz="1900" b="1" dirty="0">
                <a:solidFill>
                  <a:srgbClr val="C00000"/>
                </a:solidFill>
              </a:rPr>
              <a:t> </a:t>
            </a:r>
            <a:r>
              <a:rPr lang="en-US" sz="1900" b="1" dirty="0" err="1">
                <a:solidFill>
                  <a:srgbClr val="C00000"/>
                </a:solidFill>
              </a:rPr>
              <a:t>lý</a:t>
            </a:r>
            <a:r>
              <a:rPr lang="en-US" sz="1900" b="1" dirty="0">
                <a:solidFill>
                  <a:srgbClr val="C00000"/>
                </a:solidFill>
              </a:rPr>
              <a:t>, </a:t>
            </a:r>
            <a:r>
              <a:rPr lang="en-US" sz="1900" b="1" dirty="0" err="1">
                <a:solidFill>
                  <a:srgbClr val="C00000"/>
                </a:solidFill>
              </a:rPr>
              <a:t>điều</a:t>
            </a:r>
            <a:r>
              <a:rPr lang="en-US" sz="1900" b="1" dirty="0">
                <a:solidFill>
                  <a:srgbClr val="C00000"/>
                </a:solidFill>
              </a:rPr>
              <a:t> </a:t>
            </a:r>
            <a:r>
              <a:rPr lang="en-US" sz="1900" b="1" dirty="0" err="1">
                <a:solidFill>
                  <a:srgbClr val="C00000"/>
                </a:solidFill>
              </a:rPr>
              <a:t>trị</a:t>
            </a:r>
            <a:r>
              <a:rPr lang="en-US" sz="1900" b="1" dirty="0">
                <a:solidFill>
                  <a:srgbClr val="C00000"/>
                </a:solidFill>
              </a:rPr>
              <a:t>, </a:t>
            </a:r>
            <a:r>
              <a:rPr lang="en-US" sz="1900" b="1" dirty="0" err="1">
                <a:solidFill>
                  <a:srgbClr val="C00000"/>
                </a:solidFill>
              </a:rPr>
              <a:t>cách</a:t>
            </a:r>
            <a:r>
              <a:rPr lang="en-US" sz="1900" b="1" dirty="0">
                <a:solidFill>
                  <a:srgbClr val="C00000"/>
                </a:solidFill>
              </a:rPr>
              <a:t> </a:t>
            </a:r>
            <a:r>
              <a:rPr lang="en-US" sz="1900" b="1" dirty="0" err="1">
                <a:solidFill>
                  <a:srgbClr val="C00000"/>
                </a:solidFill>
              </a:rPr>
              <a:t>ly</a:t>
            </a:r>
            <a:r>
              <a:rPr lang="en-US" sz="1900" b="1" dirty="0">
                <a:solidFill>
                  <a:srgbClr val="C00000"/>
                </a:solidFill>
              </a:rPr>
              <a:t> </a:t>
            </a:r>
            <a:r>
              <a:rPr lang="en-US" sz="1900" b="1" dirty="0" err="1">
                <a:solidFill>
                  <a:srgbClr val="C00000"/>
                </a:solidFill>
              </a:rPr>
              <a:t>theo</a:t>
            </a:r>
            <a:r>
              <a:rPr lang="en-US" sz="1900" b="1" dirty="0">
                <a:solidFill>
                  <a:srgbClr val="C00000"/>
                </a:solidFill>
              </a:rPr>
              <a:t> </a:t>
            </a:r>
            <a:r>
              <a:rPr lang="en-US" sz="1900" b="1" dirty="0" err="1">
                <a:solidFill>
                  <a:srgbClr val="C00000"/>
                </a:solidFill>
              </a:rPr>
              <a:t>đúng</a:t>
            </a:r>
            <a:r>
              <a:rPr lang="en-US" sz="1900" b="1" dirty="0">
                <a:solidFill>
                  <a:srgbClr val="C00000"/>
                </a:solidFill>
              </a:rPr>
              <a:t> </a:t>
            </a:r>
            <a:r>
              <a:rPr lang="en-US" sz="1900" b="1" dirty="0" err="1">
                <a:solidFill>
                  <a:srgbClr val="C00000"/>
                </a:solidFill>
              </a:rPr>
              <a:t>quy</a:t>
            </a:r>
            <a:r>
              <a:rPr lang="en-US" sz="1900" b="1" dirty="0">
                <a:solidFill>
                  <a:srgbClr val="C00000"/>
                </a:solidFill>
              </a:rPr>
              <a:t> </a:t>
            </a:r>
            <a:r>
              <a:rPr lang="en-US" sz="1900" b="1" dirty="0" err="1">
                <a:solidFill>
                  <a:srgbClr val="C00000"/>
                </a:solidFill>
              </a:rPr>
              <a:t>định</a:t>
            </a:r>
            <a:r>
              <a:rPr lang="en-US" sz="1900" b="1" dirty="0">
                <a:solidFill>
                  <a:srgbClr val="C00000"/>
                </a:solidFill>
              </a:rPr>
              <a:t>; </a:t>
            </a:r>
            <a:r>
              <a:rPr lang="en-US" sz="1900" b="1" dirty="0" err="1">
                <a:solidFill>
                  <a:srgbClr val="C00000"/>
                </a:solidFill>
              </a:rPr>
              <a:t>đối</a:t>
            </a:r>
            <a:r>
              <a:rPr lang="en-US" sz="1900" b="1" dirty="0">
                <a:solidFill>
                  <a:srgbClr val="C00000"/>
                </a:solidFill>
              </a:rPr>
              <a:t> </a:t>
            </a:r>
            <a:r>
              <a:rPr lang="en-US" sz="1900" b="1" dirty="0" err="1">
                <a:solidFill>
                  <a:srgbClr val="C00000"/>
                </a:solidFill>
              </a:rPr>
              <a:t>tượng</a:t>
            </a:r>
            <a:r>
              <a:rPr lang="en-US" sz="1900" b="1" dirty="0">
                <a:solidFill>
                  <a:srgbClr val="C00000"/>
                </a:solidFill>
              </a:rPr>
              <a:t> </a:t>
            </a:r>
            <a:r>
              <a:rPr lang="en-US" sz="1900" b="1" dirty="0" err="1">
                <a:solidFill>
                  <a:srgbClr val="C00000"/>
                </a:solidFill>
              </a:rPr>
              <a:t>cách</a:t>
            </a:r>
            <a:r>
              <a:rPr lang="en-US" sz="1900" b="1" dirty="0">
                <a:solidFill>
                  <a:srgbClr val="C00000"/>
                </a:solidFill>
              </a:rPr>
              <a:t> </a:t>
            </a:r>
            <a:r>
              <a:rPr lang="en-US" sz="1900" b="1" dirty="0" err="1">
                <a:solidFill>
                  <a:srgbClr val="C00000"/>
                </a:solidFill>
              </a:rPr>
              <a:t>ly</a:t>
            </a:r>
            <a:r>
              <a:rPr lang="en-US" sz="1900" b="1" dirty="0">
                <a:solidFill>
                  <a:srgbClr val="C00000"/>
                </a:solidFill>
              </a:rPr>
              <a:t> </a:t>
            </a:r>
            <a:r>
              <a:rPr lang="en-US" sz="1900" b="1" dirty="0" err="1">
                <a:solidFill>
                  <a:srgbClr val="C00000"/>
                </a:solidFill>
              </a:rPr>
              <a:t>có</a:t>
            </a:r>
            <a:r>
              <a:rPr lang="en-US" sz="1900" b="1" dirty="0">
                <a:solidFill>
                  <a:srgbClr val="C00000"/>
                </a:solidFill>
              </a:rPr>
              <a:t> </a:t>
            </a:r>
            <a:r>
              <a:rPr lang="en-US" sz="1900" b="1" dirty="0" err="1">
                <a:solidFill>
                  <a:srgbClr val="C00000"/>
                </a:solidFill>
              </a:rPr>
              <a:t>kết</a:t>
            </a:r>
            <a:r>
              <a:rPr lang="en-US" sz="1900" b="1" dirty="0">
                <a:solidFill>
                  <a:srgbClr val="C00000"/>
                </a:solidFill>
              </a:rPr>
              <a:t> </a:t>
            </a:r>
            <a:r>
              <a:rPr lang="en-US" sz="1900" b="1" dirty="0" err="1">
                <a:solidFill>
                  <a:srgbClr val="C00000"/>
                </a:solidFill>
              </a:rPr>
              <a:t>quả</a:t>
            </a:r>
            <a:r>
              <a:rPr lang="en-US" sz="1900" b="1" dirty="0">
                <a:solidFill>
                  <a:srgbClr val="C00000"/>
                </a:solidFill>
              </a:rPr>
              <a:t> </a:t>
            </a:r>
            <a:r>
              <a:rPr lang="en-US" sz="1900" b="1" dirty="0" err="1">
                <a:solidFill>
                  <a:srgbClr val="C00000"/>
                </a:solidFill>
              </a:rPr>
              <a:t>xét</a:t>
            </a:r>
            <a:r>
              <a:rPr lang="en-US" sz="1900" b="1" dirty="0">
                <a:solidFill>
                  <a:srgbClr val="C00000"/>
                </a:solidFill>
              </a:rPr>
              <a:t> </a:t>
            </a:r>
            <a:r>
              <a:rPr lang="en-US" sz="1900" b="1" dirty="0" err="1">
                <a:solidFill>
                  <a:srgbClr val="C00000"/>
                </a:solidFill>
              </a:rPr>
              <a:t>nghiệm</a:t>
            </a:r>
            <a:r>
              <a:rPr lang="en-US" sz="1900" b="1" dirty="0">
                <a:solidFill>
                  <a:srgbClr val="C00000"/>
                </a:solidFill>
              </a:rPr>
              <a:t> </a:t>
            </a:r>
            <a:r>
              <a:rPr lang="en-US" sz="1900" b="1" dirty="0" err="1">
                <a:solidFill>
                  <a:srgbClr val="C00000"/>
                </a:solidFill>
              </a:rPr>
              <a:t>âm</a:t>
            </a:r>
            <a:r>
              <a:rPr lang="en-US" sz="1900" b="1" dirty="0">
                <a:solidFill>
                  <a:srgbClr val="C00000"/>
                </a:solidFill>
              </a:rPr>
              <a:t> </a:t>
            </a:r>
            <a:r>
              <a:rPr lang="en-US" sz="1900" b="1" dirty="0" err="1">
                <a:solidFill>
                  <a:srgbClr val="C00000"/>
                </a:solidFill>
              </a:rPr>
              <a:t>tính</a:t>
            </a:r>
            <a:r>
              <a:rPr lang="en-US" sz="1900" b="1" dirty="0">
                <a:solidFill>
                  <a:srgbClr val="C00000"/>
                </a:solidFill>
              </a:rPr>
              <a:t> </a:t>
            </a:r>
            <a:r>
              <a:rPr lang="en-US" sz="1900" b="1" dirty="0" err="1">
                <a:solidFill>
                  <a:srgbClr val="C00000"/>
                </a:solidFill>
              </a:rPr>
              <a:t>sẽ</a:t>
            </a:r>
            <a:r>
              <a:rPr lang="en-US" sz="1900" b="1" dirty="0">
                <a:solidFill>
                  <a:srgbClr val="C00000"/>
                </a:solidFill>
              </a:rPr>
              <a:t> </a:t>
            </a:r>
            <a:r>
              <a:rPr lang="en-US" sz="1900" b="1" dirty="0" err="1">
                <a:solidFill>
                  <a:srgbClr val="C00000"/>
                </a:solidFill>
              </a:rPr>
              <a:t>được</a:t>
            </a:r>
            <a:r>
              <a:rPr lang="en-US" sz="1900" b="1" dirty="0">
                <a:solidFill>
                  <a:srgbClr val="C00000"/>
                </a:solidFill>
              </a:rPr>
              <a:t> </a:t>
            </a:r>
            <a:r>
              <a:rPr lang="en-US" sz="1900" b="1" dirty="0" err="1">
                <a:solidFill>
                  <a:srgbClr val="C00000"/>
                </a:solidFill>
              </a:rPr>
              <a:t>chuyển</a:t>
            </a:r>
            <a:r>
              <a:rPr lang="en-US" sz="1900" b="1" dirty="0">
                <a:solidFill>
                  <a:srgbClr val="C00000"/>
                </a:solidFill>
              </a:rPr>
              <a:t> sang </a:t>
            </a:r>
            <a:r>
              <a:rPr lang="en-US" sz="1900" b="1" dirty="0" err="1">
                <a:solidFill>
                  <a:srgbClr val="C00000"/>
                </a:solidFill>
              </a:rPr>
              <a:t>hình</a:t>
            </a:r>
            <a:r>
              <a:rPr lang="en-US" sz="1900" b="1" dirty="0">
                <a:solidFill>
                  <a:srgbClr val="C00000"/>
                </a:solidFill>
              </a:rPr>
              <a:t> </a:t>
            </a:r>
            <a:r>
              <a:rPr lang="en-US" sz="1900" b="1" dirty="0" err="1">
                <a:solidFill>
                  <a:srgbClr val="C00000"/>
                </a:solidFill>
              </a:rPr>
              <a:t>thức</a:t>
            </a:r>
            <a:r>
              <a:rPr lang="en-US" sz="1900" b="1" dirty="0">
                <a:solidFill>
                  <a:srgbClr val="C00000"/>
                </a:solidFill>
              </a:rPr>
              <a:t> </a:t>
            </a:r>
            <a:r>
              <a:rPr lang="en-US" sz="1900" b="1" dirty="0" err="1">
                <a:solidFill>
                  <a:srgbClr val="C00000"/>
                </a:solidFill>
              </a:rPr>
              <a:t>cách</a:t>
            </a:r>
            <a:r>
              <a:rPr lang="en-US" sz="1900" b="1" dirty="0">
                <a:solidFill>
                  <a:srgbClr val="C00000"/>
                </a:solidFill>
              </a:rPr>
              <a:t> </a:t>
            </a:r>
            <a:r>
              <a:rPr lang="en-US" sz="1900" b="1" dirty="0" err="1">
                <a:solidFill>
                  <a:srgbClr val="C00000"/>
                </a:solidFill>
              </a:rPr>
              <a:t>ly</a:t>
            </a:r>
            <a:r>
              <a:rPr lang="en-US" sz="1900" b="1" dirty="0">
                <a:solidFill>
                  <a:srgbClr val="C00000"/>
                </a:solidFill>
              </a:rPr>
              <a:t> </a:t>
            </a:r>
            <a:r>
              <a:rPr lang="en-US" sz="1900" b="1" dirty="0" err="1">
                <a:solidFill>
                  <a:srgbClr val="C00000"/>
                </a:solidFill>
              </a:rPr>
              <a:t>tại</a:t>
            </a:r>
            <a:r>
              <a:rPr lang="en-US" sz="1900" b="1" dirty="0">
                <a:solidFill>
                  <a:srgbClr val="C00000"/>
                </a:solidFill>
              </a:rPr>
              <a:t> </a:t>
            </a:r>
            <a:r>
              <a:rPr lang="en-US" sz="1900" b="1" dirty="0" err="1">
                <a:solidFill>
                  <a:srgbClr val="C00000"/>
                </a:solidFill>
              </a:rPr>
              <a:t>nhà</a:t>
            </a:r>
            <a:r>
              <a:rPr lang="en-US" sz="1900" b="1" dirty="0">
                <a:solidFill>
                  <a:srgbClr val="C00000"/>
                </a:solidFill>
              </a:rPr>
              <a:t>, </a:t>
            </a:r>
            <a:r>
              <a:rPr lang="en-US" sz="1900" b="1" dirty="0" err="1">
                <a:solidFill>
                  <a:srgbClr val="C00000"/>
                </a:solidFill>
              </a:rPr>
              <a:t>nơi</a:t>
            </a:r>
            <a:r>
              <a:rPr lang="en-US" sz="1900" b="1" dirty="0">
                <a:solidFill>
                  <a:srgbClr val="C00000"/>
                </a:solidFill>
              </a:rPr>
              <a:t> </a:t>
            </a:r>
            <a:r>
              <a:rPr lang="en-US" sz="1900" b="1" dirty="0" err="1">
                <a:solidFill>
                  <a:srgbClr val="C00000"/>
                </a:solidFill>
              </a:rPr>
              <a:t>lưu</a:t>
            </a:r>
            <a:r>
              <a:rPr lang="en-US" sz="1900" b="1" dirty="0">
                <a:solidFill>
                  <a:srgbClr val="C00000"/>
                </a:solidFill>
              </a:rPr>
              <a:t> </a:t>
            </a:r>
            <a:r>
              <a:rPr lang="en-US" sz="1900" b="1" dirty="0" err="1">
                <a:solidFill>
                  <a:srgbClr val="C00000"/>
                </a:solidFill>
              </a:rPr>
              <a:t>trú</a:t>
            </a:r>
            <a:r>
              <a:rPr lang="en-US" sz="1900" b="1" dirty="0">
                <a:solidFill>
                  <a:srgbClr val="C00000"/>
                </a:solidFill>
              </a:rPr>
              <a:t> </a:t>
            </a:r>
            <a:r>
              <a:rPr lang="en-US" sz="1900" b="1" dirty="0" err="1">
                <a:solidFill>
                  <a:srgbClr val="C00000"/>
                </a:solidFill>
              </a:rPr>
              <a:t>theo</a:t>
            </a:r>
            <a:r>
              <a:rPr lang="en-US" sz="1900" b="1" dirty="0">
                <a:solidFill>
                  <a:srgbClr val="C00000"/>
                </a:solidFill>
              </a:rPr>
              <a:t> </a:t>
            </a:r>
            <a:r>
              <a:rPr lang="en-US" sz="1900" b="1" dirty="0" err="1">
                <a:solidFill>
                  <a:srgbClr val="C00000"/>
                </a:solidFill>
              </a:rPr>
              <a:t>quy</a:t>
            </a:r>
            <a:r>
              <a:rPr lang="en-US" sz="1900" b="1" dirty="0">
                <a:solidFill>
                  <a:srgbClr val="C00000"/>
                </a:solidFill>
              </a:rPr>
              <a:t> </a:t>
            </a:r>
            <a:r>
              <a:rPr lang="en-US" sz="1900" b="1" dirty="0" err="1">
                <a:solidFill>
                  <a:srgbClr val="C00000"/>
                </a:solidFill>
              </a:rPr>
              <a:t>định</a:t>
            </a:r>
            <a:r>
              <a:rPr lang="en-US" sz="1900" b="1" dirty="0">
                <a:solidFill>
                  <a:srgbClr val="C00000"/>
                </a:solidFill>
              </a:rPr>
              <a:t>.</a:t>
            </a:r>
            <a:endParaRPr lang="en-GB" sz="1900" b="1" dirty="0">
              <a:solidFill>
                <a:srgbClr val="C00000"/>
              </a:solidFill>
            </a:endParaRPr>
          </a:p>
          <a:p>
            <a:pPr marL="0" indent="0">
              <a:buNone/>
            </a:pPr>
            <a:r>
              <a:rPr lang="en-US" sz="1900" b="1" dirty="0"/>
              <a:t>k)</a:t>
            </a:r>
            <a:r>
              <a:rPr lang="en-US" sz="1900" dirty="0"/>
              <a:t> </a:t>
            </a:r>
            <a:r>
              <a:rPr lang="en-US" sz="1900" dirty="0" err="1"/>
              <a:t>Báo</a:t>
            </a:r>
            <a:r>
              <a:rPr lang="en-US" sz="1900" dirty="0"/>
              <a:t> </a:t>
            </a:r>
            <a:r>
              <a:rPr lang="en-US" sz="1900" dirty="0" err="1"/>
              <a:t>cáo</a:t>
            </a:r>
            <a:r>
              <a:rPr lang="en-US" sz="1900" dirty="0"/>
              <a:t> </a:t>
            </a:r>
            <a:r>
              <a:rPr lang="en-US" sz="1900" dirty="0" err="1"/>
              <a:t>ngay</a:t>
            </a:r>
            <a:r>
              <a:rPr lang="en-US" sz="1900" dirty="0"/>
              <a:t> </a:t>
            </a:r>
            <a:r>
              <a:rPr lang="en-US" sz="1900" dirty="0" err="1"/>
              <a:t>cho</a:t>
            </a:r>
            <a:r>
              <a:rPr lang="en-US" sz="1900" dirty="0"/>
              <a:t> </a:t>
            </a:r>
            <a:r>
              <a:rPr lang="en-US" sz="1900" dirty="0" err="1"/>
              <a:t>người</a:t>
            </a:r>
            <a:r>
              <a:rPr lang="en-US" sz="1900" dirty="0"/>
              <a:t> </a:t>
            </a:r>
            <a:r>
              <a:rPr lang="en-US" sz="1900" dirty="0" err="1"/>
              <a:t>phụ</a:t>
            </a:r>
            <a:r>
              <a:rPr lang="en-US" sz="1900" dirty="0"/>
              <a:t> </a:t>
            </a:r>
            <a:r>
              <a:rPr lang="en-US" sz="1900" dirty="0" err="1"/>
              <a:t>trách</a:t>
            </a:r>
            <a:r>
              <a:rPr lang="en-US" sz="1900" dirty="0"/>
              <a:t> </a:t>
            </a:r>
            <a:r>
              <a:rPr lang="en-US" sz="1900" dirty="0" err="1"/>
              <a:t>cơ</a:t>
            </a:r>
            <a:r>
              <a:rPr lang="en-US" sz="1900" dirty="0"/>
              <a:t> </a:t>
            </a:r>
            <a:r>
              <a:rPr lang="en-US" sz="1900" dirty="0" err="1"/>
              <a:t>sở</a:t>
            </a:r>
            <a:r>
              <a:rPr lang="en-US" sz="1900" dirty="0"/>
              <a:t> </a:t>
            </a:r>
            <a:r>
              <a:rPr lang="en-US" sz="1900" dirty="0" err="1"/>
              <a:t>cách</a:t>
            </a:r>
            <a:r>
              <a:rPr lang="en-US" sz="1900" dirty="0"/>
              <a:t> </a:t>
            </a:r>
            <a:r>
              <a:rPr lang="en-US" sz="1900" dirty="0" err="1"/>
              <a:t>ly</a:t>
            </a:r>
            <a:r>
              <a:rPr lang="en-US" sz="1900" dirty="0"/>
              <a:t>, </a:t>
            </a:r>
            <a:r>
              <a:rPr lang="en-US" sz="1900" dirty="0" err="1"/>
              <a:t>Sở</a:t>
            </a:r>
            <a:r>
              <a:rPr lang="en-US" sz="1900" dirty="0"/>
              <a:t> Y </a:t>
            </a:r>
            <a:r>
              <a:rPr lang="en-US" sz="1900" dirty="0" err="1"/>
              <a:t>tế</a:t>
            </a:r>
            <a:r>
              <a:rPr lang="en-US" sz="1900" dirty="0"/>
              <a:t> </a:t>
            </a:r>
            <a:r>
              <a:rPr lang="en-US" sz="1900" dirty="0" err="1"/>
              <a:t>và</a:t>
            </a:r>
            <a:r>
              <a:rPr lang="en-US" sz="1900" dirty="0"/>
              <a:t> </a:t>
            </a:r>
            <a:r>
              <a:rPr lang="en-US" sz="1900" dirty="0" err="1"/>
              <a:t>Trung</a:t>
            </a:r>
            <a:r>
              <a:rPr lang="en-US" sz="1900" dirty="0"/>
              <a:t> </a:t>
            </a:r>
            <a:r>
              <a:rPr lang="en-US" sz="1900" dirty="0" err="1"/>
              <a:t>tâm</a:t>
            </a:r>
            <a:r>
              <a:rPr lang="en-US" sz="1900" dirty="0"/>
              <a:t> </a:t>
            </a:r>
            <a:r>
              <a:rPr lang="en-US" sz="1900" dirty="0" err="1"/>
              <a:t>Kiểm</a:t>
            </a:r>
            <a:r>
              <a:rPr lang="en-US" sz="1900" dirty="0"/>
              <a:t> </a:t>
            </a:r>
            <a:r>
              <a:rPr lang="en-US" sz="1900" dirty="0" err="1"/>
              <a:t>soát</a:t>
            </a:r>
            <a:r>
              <a:rPr lang="en-US" sz="1900" dirty="0"/>
              <a:t> </a:t>
            </a:r>
            <a:r>
              <a:rPr lang="en-US" sz="1900" dirty="0" err="1"/>
              <a:t>bệnh</a:t>
            </a:r>
            <a:r>
              <a:rPr lang="en-US" sz="1900" dirty="0"/>
              <a:t> </a:t>
            </a:r>
            <a:r>
              <a:rPr lang="en-US" sz="1900" dirty="0" err="1"/>
              <a:t>tật</a:t>
            </a:r>
            <a:r>
              <a:rPr lang="en-US" sz="1900" dirty="0"/>
              <a:t> </a:t>
            </a:r>
            <a:r>
              <a:rPr lang="en-US" sz="1900" dirty="0" err="1"/>
              <a:t>hoặc</a:t>
            </a:r>
            <a:r>
              <a:rPr lang="en-US" sz="1900" dirty="0"/>
              <a:t> </a:t>
            </a:r>
            <a:r>
              <a:rPr lang="en-US" sz="1900" dirty="0" err="1"/>
              <a:t>Trung</a:t>
            </a:r>
            <a:r>
              <a:rPr lang="en-US" sz="1900" dirty="0"/>
              <a:t> </a:t>
            </a:r>
            <a:r>
              <a:rPr lang="en-US" sz="1900" dirty="0" err="1"/>
              <a:t>tâm</a:t>
            </a:r>
            <a:r>
              <a:rPr lang="en-US" sz="1900" dirty="0"/>
              <a:t> Y </a:t>
            </a:r>
            <a:r>
              <a:rPr lang="en-US" sz="1900" dirty="0" err="1"/>
              <a:t>tế</a:t>
            </a:r>
            <a:r>
              <a:rPr lang="en-US" sz="1900" dirty="0"/>
              <a:t> </a:t>
            </a:r>
            <a:r>
              <a:rPr lang="en-US" sz="1900" dirty="0" err="1"/>
              <a:t>dự</a:t>
            </a:r>
            <a:r>
              <a:rPr lang="en-US" sz="1900" dirty="0"/>
              <a:t> </a:t>
            </a:r>
            <a:r>
              <a:rPr lang="en-US" sz="1900" dirty="0" err="1"/>
              <a:t>phòng</a:t>
            </a:r>
            <a:r>
              <a:rPr lang="en-US" sz="1900" dirty="0"/>
              <a:t> </a:t>
            </a:r>
            <a:r>
              <a:rPr lang="en-US" sz="1900" dirty="0" err="1"/>
              <a:t>tỉnh</a:t>
            </a:r>
            <a:r>
              <a:rPr lang="en-US" sz="1900" dirty="0"/>
              <a:t>, </a:t>
            </a:r>
            <a:r>
              <a:rPr lang="en-US" sz="1900" dirty="0" err="1"/>
              <a:t>thành</a:t>
            </a:r>
            <a:r>
              <a:rPr lang="en-US" sz="1900" dirty="0"/>
              <a:t> </a:t>
            </a:r>
            <a:r>
              <a:rPr lang="en-US" sz="1900" dirty="0" err="1"/>
              <a:t>phố</a:t>
            </a:r>
            <a:r>
              <a:rPr lang="en-US" sz="1900" dirty="0"/>
              <a:t> </a:t>
            </a:r>
            <a:r>
              <a:rPr lang="en-US" sz="1900" dirty="0" err="1"/>
              <a:t>trực</a:t>
            </a:r>
            <a:r>
              <a:rPr lang="en-US" sz="1900" dirty="0"/>
              <a:t> </a:t>
            </a:r>
            <a:r>
              <a:rPr lang="en-US" sz="1900" dirty="0" err="1"/>
              <a:t>thuộc</a:t>
            </a:r>
            <a:r>
              <a:rPr lang="en-US" sz="1900" dirty="0"/>
              <a:t> </a:t>
            </a:r>
            <a:r>
              <a:rPr lang="en-US" sz="1900" dirty="0" err="1"/>
              <a:t>Trung</a:t>
            </a:r>
            <a:r>
              <a:rPr lang="en-US" sz="1900" dirty="0"/>
              <a:t> </a:t>
            </a:r>
            <a:r>
              <a:rPr lang="en-US" sz="1900" dirty="0" err="1"/>
              <a:t>ương</a:t>
            </a:r>
            <a:r>
              <a:rPr lang="en-US" sz="1900" dirty="0"/>
              <a:t> </a:t>
            </a:r>
            <a:r>
              <a:rPr lang="en-US" sz="1900" dirty="0" err="1"/>
              <a:t>khi</a:t>
            </a:r>
            <a:r>
              <a:rPr lang="en-US" sz="1900" dirty="0"/>
              <a:t> </a:t>
            </a:r>
            <a:r>
              <a:rPr lang="en-US" sz="1900" dirty="0" err="1"/>
              <a:t>có</a:t>
            </a:r>
            <a:r>
              <a:rPr lang="en-US" sz="1900" dirty="0"/>
              <a:t> </a:t>
            </a:r>
            <a:r>
              <a:rPr lang="en-US" sz="1900" dirty="0" err="1"/>
              <a:t>đối</a:t>
            </a:r>
            <a:r>
              <a:rPr lang="en-US" sz="1900" dirty="0"/>
              <a:t> </a:t>
            </a:r>
            <a:r>
              <a:rPr lang="en-US" sz="1900" dirty="0" err="1"/>
              <a:t>tượng</a:t>
            </a:r>
            <a:r>
              <a:rPr lang="en-US" sz="1900" dirty="0"/>
              <a:t> </a:t>
            </a:r>
            <a:r>
              <a:rPr lang="en-US" sz="1900" dirty="0" err="1"/>
              <a:t>cách</a:t>
            </a:r>
            <a:r>
              <a:rPr lang="en-US" sz="1900" dirty="0"/>
              <a:t> </a:t>
            </a:r>
            <a:r>
              <a:rPr lang="en-US" sz="1900" dirty="0" err="1"/>
              <a:t>ly</a:t>
            </a:r>
            <a:r>
              <a:rPr lang="en-US" sz="1900" dirty="0"/>
              <a:t> </a:t>
            </a:r>
            <a:r>
              <a:rPr lang="en-US" sz="1900" dirty="0" err="1"/>
              <a:t>có</a:t>
            </a:r>
            <a:r>
              <a:rPr lang="en-US" sz="1900" dirty="0"/>
              <a:t> </a:t>
            </a:r>
            <a:r>
              <a:rPr lang="en-US" sz="1900" dirty="0" err="1"/>
              <a:t>triệu</a:t>
            </a:r>
            <a:r>
              <a:rPr lang="en-US" sz="1900" dirty="0"/>
              <a:t> </a:t>
            </a:r>
            <a:r>
              <a:rPr lang="en-US" sz="1900" dirty="0" err="1"/>
              <a:t>chứng</a:t>
            </a:r>
            <a:r>
              <a:rPr lang="en-US" sz="1900" dirty="0"/>
              <a:t> </a:t>
            </a:r>
            <a:r>
              <a:rPr lang="en-US" sz="1900" dirty="0" err="1"/>
              <a:t>sốt</a:t>
            </a:r>
            <a:r>
              <a:rPr lang="en-US" sz="1900" dirty="0"/>
              <a:t>, ho, </a:t>
            </a:r>
            <a:r>
              <a:rPr lang="en-US" sz="1900" dirty="0" err="1"/>
              <a:t>khó</a:t>
            </a:r>
            <a:r>
              <a:rPr lang="en-US" sz="1900" dirty="0"/>
              <a:t> </a:t>
            </a:r>
            <a:r>
              <a:rPr lang="en-US" sz="1900" dirty="0" err="1"/>
              <a:t>thở</a:t>
            </a:r>
            <a:r>
              <a:rPr lang="en-US" sz="1900" dirty="0"/>
              <a:t> </a:t>
            </a:r>
            <a:r>
              <a:rPr lang="en-US" sz="1900" dirty="0" err="1"/>
              <a:t>trong</a:t>
            </a:r>
            <a:r>
              <a:rPr lang="en-US" sz="1900" dirty="0"/>
              <a:t> </a:t>
            </a:r>
            <a:r>
              <a:rPr lang="en-US" sz="1900" dirty="0" err="1"/>
              <a:t>quá</a:t>
            </a:r>
            <a:r>
              <a:rPr lang="en-US" sz="1900" dirty="0"/>
              <a:t> </a:t>
            </a:r>
            <a:r>
              <a:rPr lang="en-US" sz="1900" dirty="0" err="1"/>
              <a:t>trình</a:t>
            </a:r>
            <a:r>
              <a:rPr lang="en-US" sz="1900" dirty="0"/>
              <a:t> </a:t>
            </a:r>
            <a:r>
              <a:rPr lang="en-US" sz="1900" dirty="0" err="1"/>
              <a:t>cách</a:t>
            </a:r>
            <a:r>
              <a:rPr lang="en-US" sz="1900" dirty="0"/>
              <a:t> </a:t>
            </a:r>
            <a:r>
              <a:rPr lang="en-US" sz="1900" dirty="0" err="1"/>
              <a:t>ly</a:t>
            </a:r>
            <a:r>
              <a:rPr lang="en-US" sz="1900" dirty="0"/>
              <a:t>. </a:t>
            </a:r>
            <a:endParaRPr lang="en-GB" sz="1900" dirty="0"/>
          </a:p>
          <a:p>
            <a:pPr marL="0" indent="0">
              <a:buNone/>
            </a:pPr>
            <a:r>
              <a:rPr lang="en-US" sz="1900" b="1" dirty="0"/>
              <a:t>l)</a:t>
            </a:r>
            <a:r>
              <a:rPr lang="en-US" sz="1900" dirty="0"/>
              <a:t> </a:t>
            </a:r>
            <a:r>
              <a:rPr lang="en-US" sz="1900" dirty="0" err="1"/>
              <a:t>Báo</a:t>
            </a:r>
            <a:r>
              <a:rPr lang="en-US" sz="1900" dirty="0"/>
              <a:t> </a:t>
            </a:r>
            <a:r>
              <a:rPr lang="en-US" sz="1900" dirty="0" err="1"/>
              <a:t>cáo</a:t>
            </a:r>
            <a:r>
              <a:rPr lang="en-US" sz="1900" dirty="0"/>
              <a:t> </a:t>
            </a:r>
            <a:r>
              <a:rPr lang="en-US" sz="1900" dirty="0" err="1"/>
              <a:t>kết</a:t>
            </a:r>
            <a:r>
              <a:rPr lang="en-US" sz="1900" dirty="0"/>
              <a:t> </a:t>
            </a:r>
            <a:r>
              <a:rPr lang="en-US" sz="1900" dirty="0" err="1"/>
              <a:t>quả</a:t>
            </a:r>
            <a:r>
              <a:rPr lang="en-US" sz="1900" dirty="0"/>
              <a:t> </a:t>
            </a:r>
            <a:r>
              <a:rPr lang="en-US" sz="1900" dirty="0" err="1"/>
              <a:t>theo</a:t>
            </a:r>
            <a:r>
              <a:rPr lang="en-US" sz="1900" dirty="0"/>
              <a:t> </a:t>
            </a:r>
            <a:r>
              <a:rPr lang="en-US" sz="1900" dirty="0" err="1"/>
              <a:t>dõi</a:t>
            </a:r>
            <a:r>
              <a:rPr lang="en-US" sz="1900" dirty="0"/>
              <a:t> </a:t>
            </a:r>
            <a:r>
              <a:rPr lang="en-US" sz="1900" dirty="0" err="1"/>
              <a:t>hàng</a:t>
            </a:r>
            <a:r>
              <a:rPr lang="en-US" sz="1900" dirty="0"/>
              <a:t> </a:t>
            </a:r>
            <a:r>
              <a:rPr lang="en-US" sz="1900" dirty="0" err="1"/>
              <a:t>ngày</a:t>
            </a:r>
            <a:r>
              <a:rPr lang="en-US" sz="1900" dirty="0"/>
              <a:t> </a:t>
            </a:r>
            <a:r>
              <a:rPr lang="en-US" sz="1900" dirty="0" err="1"/>
              <a:t>cho</a:t>
            </a:r>
            <a:r>
              <a:rPr lang="en-US" sz="1900" dirty="0"/>
              <a:t> </a:t>
            </a:r>
            <a:r>
              <a:rPr lang="en-US" sz="1900" dirty="0" err="1"/>
              <a:t>Sở</a:t>
            </a:r>
            <a:r>
              <a:rPr lang="en-US" sz="1900" dirty="0"/>
              <a:t> Y </a:t>
            </a:r>
            <a:r>
              <a:rPr lang="en-US" sz="1900" dirty="0" err="1"/>
              <a:t>tế</a:t>
            </a:r>
            <a:r>
              <a:rPr lang="en-US" sz="1900" dirty="0"/>
              <a:t> </a:t>
            </a:r>
            <a:r>
              <a:rPr lang="en-US" sz="1900" dirty="0" err="1"/>
              <a:t>và</a:t>
            </a:r>
            <a:r>
              <a:rPr lang="en-US" sz="1900" dirty="0"/>
              <a:t> </a:t>
            </a:r>
            <a:r>
              <a:rPr lang="en-US" sz="1900" dirty="0" err="1"/>
              <a:t>Trung</a:t>
            </a:r>
            <a:r>
              <a:rPr lang="en-US" sz="1900" dirty="0"/>
              <a:t> </a:t>
            </a:r>
            <a:r>
              <a:rPr lang="en-US" sz="1900" dirty="0" err="1"/>
              <a:t>tâm</a:t>
            </a:r>
            <a:r>
              <a:rPr lang="en-US" sz="1900" dirty="0"/>
              <a:t> </a:t>
            </a:r>
            <a:r>
              <a:rPr lang="en-US" sz="1900" dirty="0" err="1"/>
              <a:t>Kiểm</a:t>
            </a:r>
            <a:r>
              <a:rPr lang="en-US" sz="1900" dirty="0"/>
              <a:t> </a:t>
            </a:r>
            <a:r>
              <a:rPr lang="en-US" sz="1900" dirty="0" err="1"/>
              <a:t>soát</a:t>
            </a:r>
            <a:r>
              <a:rPr lang="en-US" sz="1900" dirty="0"/>
              <a:t> </a:t>
            </a:r>
            <a:r>
              <a:rPr lang="en-US" sz="1900" dirty="0" err="1"/>
              <a:t>bệnh</a:t>
            </a:r>
            <a:r>
              <a:rPr lang="en-US" sz="1900" dirty="0"/>
              <a:t> </a:t>
            </a:r>
            <a:r>
              <a:rPr lang="en-US" sz="1900" dirty="0" err="1"/>
              <a:t>tật</a:t>
            </a:r>
            <a:r>
              <a:rPr lang="en-US" sz="1900" dirty="0"/>
              <a:t> </a:t>
            </a:r>
            <a:r>
              <a:rPr lang="en-US" sz="1900" dirty="0" err="1"/>
              <a:t>hoặc</a:t>
            </a:r>
            <a:r>
              <a:rPr lang="en-US" sz="1900" dirty="0"/>
              <a:t> </a:t>
            </a:r>
            <a:r>
              <a:rPr lang="en-US" sz="1900" dirty="0" err="1"/>
              <a:t>Trung</a:t>
            </a:r>
            <a:r>
              <a:rPr lang="en-US" sz="1900" dirty="0"/>
              <a:t> </a:t>
            </a:r>
            <a:r>
              <a:rPr lang="en-US" sz="1900" dirty="0" err="1"/>
              <a:t>tâm</a:t>
            </a:r>
            <a:r>
              <a:rPr lang="en-US" sz="1900" dirty="0"/>
              <a:t> Y </a:t>
            </a:r>
            <a:r>
              <a:rPr lang="en-US" sz="1900" dirty="0" err="1"/>
              <a:t>tế</a:t>
            </a:r>
            <a:r>
              <a:rPr lang="en-US" sz="1900" dirty="0"/>
              <a:t> </a:t>
            </a:r>
            <a:r>
              <a:rPr lang="en-US" sz="1900" dirty="0" err="1"/>
              <a:t>dự</a:t>
            </a:r>
            <a:r>
              <a:rPr lang="en-US" sz="1900" dirty="0"/>
              <a:t> </a:t>
            </a:r>
            <a:r>
              <a:rPr lang="en-US" sz="1900" dirty="0" err="1"/>
              <a:t>phòng</a:t>
            </a:r>
            <a:r>
              <a:rPr lang="en-US" sz="1900" dirty="0"/>
              <a:t> </a:t>
            </a:r>
            <a:r>
              <a:rPr lang="en-US" sz="1900" dirty="0" err="1"/>
              <a:t>tỉnh</a:t>
            </a:r>
            <a:r>
              <a:rPr lang="en-US" sz="1900" dirty="0"/>
              <a:t>, </a:t>
            </a:r>
            <a:r>
              <a:rPr lang="en-US" sz="1900" dirty="0" err="1"/>
              <a:t>thành</a:t>
            </a:r>
            <a:r>
              <a:rPr lang="en-US" sz="1900" dirty="0"/>
              <a:t> </a:t>
            </a:r>
            <a:r>
              <a:rPr lang="en-US" sz="1900" dirty="0" err="1"/>
              <a:t>phố</a:t>
            </a:r>
            <a:r>
              <a:rPr lang="en-US" sz="1900" dirty="0"/>
              <a:t> </a:t>
            </a:r>
            <a:r>
              <a:rPr lang="en-US" sz="1900" dirty="0" err="1"/>
              <a:t>trực</a:t>
            </a:r>
            <a:r>
              <a:rPr lang="en-US" sz="1900" dirty="0"/>
              <a:t> </a:t>
            </a:r>
            <a:r>
              <a:rPr lang="en-US" sz="1900" dirty="0" err="1"/>
              <a:t>thuộc</a:t>
            </a:r>
            <a:r>
              <a:rPr lang="en-US" sz="1900" dirty="0"/>
              <a:t> </a:t>
            </a:r>
            <a:r>
              <a:rPr lang="en-US" sz="1900" dirty="0" err="1"/>
              <a:t>Trung</a:t>
            </a:r>
            <a:r>
              <a:rPr lang="en-US" sz="1900" dirty="0"/>
              <a:t> </a:t>
            </a:r>
            <a:r>
              <a:rPr lang="en-US" sz="1900" dirty="0" err="1"/>
              <a:t>ương</a:t>
            </a:r>
            <a:r>
              <a:rPr lang="en-US" sz="1900" dirty="0"/>
              <a:t>. </a:t>
            </a:r>
            <a:endParaRPr lang="en-GB" sz="1900" dirty="0"/>
          </a:p>
          <a:p>
            <a:pPr marL="0" indent="0">
              <a:buNone/>
            </a:pPr>
            <a:r>
              <a:rPr lang="en-US" sz="1900" b="1" dirty="0"/>
              <a:t>m)</a:t>
            </a:r>
            <a:r>
              <a:rPr lang="en-US" sz="1900" dirty="0"/>
              <a:t> </a:t>
            </a:r>
            <a:r>
              <a:rPr lang="en-US" sz="1900" dirty="0" err="1"/>
              <a:t>Ứng</a:t>
            </a:r>
            <a:r>
              <a:rPr lang="en-US" sz="1900" dirty="0"/>
              <a:t> </a:t>
            </a:r>
            <a:r>
              <a:rPr lang="en-US" sz="1900" dirty="0" err="1"/>
              <a:t>xử</a:t>
            </a:r>
            <a:r>
              <a:rPr lang="en-US" sz="1900" dirty="0"/>
              <a:t> </a:t>
            </a:r>
            <a:r>
              <a:rPr lang="en-US" sz="1900" dirty="0" err="1"/>
              <a:t>tận</a:t>
            </a:r>
            <a:r>
              <a:rPr lang="en-US" sz="1900" dirty="0"/>
              <a:t> </a:t>
            </a:r>
            <a:r>
              <a:rPr lang="en-US" sz="1900" dirty="0" err="1"/>
              <a:t>tình</a:t>
            </a:r>
            <a:r>
              <a:rPr lang="en-US" sz="1900" dirty="0"/>
              <a:t>, chia </a:t>
            </a:r>
            <a:r>
              <a:rPr lang="en-US" sz="1900" dirty="0" err="1"/>
              <a:t>sẻ</a:t>
            </a:r>
            <a:r>
              <a:rPr lang="en-US" sz="1900" dirty="0"/>
              <a:t>, </a:t>
            </a:r>
            <a:r>
              <a:rPr lang="en-US" sz="1900" dirty="0" err="1"/>
              <a:t>động</a:t>
            </a:r>
            <a:r>
              <a:rPr lang="en-US" sz="1900" dirty="0"/>
              <a:t> </a:t>
            </a:r>
            <a:r>
              <a:rPr lang="en-US" sz="1900" dirty="0" err="1"/>
              <a:t>viên</a:t>
            </a:r>
            <a:r>
              <a:rPr lang="en-US" sz="1900" dirty="0"/>
              <a:t> </a:t>
            </a:r>
            <a:r>
              <a:rPr lang="en-US" sz="1900" dirty="0" err="1"/>
              <a:t>và</a:t>
            </a:r>
            <a:r>
              <a:rPr lang="en-US" sz="1900" dirty="0"/>
              <a:t> </a:t>
            </a:r>
            <a:r>
              <a:rPr lang="en-US" sz="1900" dirty="0" err="1"/>
              <a:t>giúp</a:t>
            </a:r>
            <a:r>
              <a:rPr lang="en-US" sz="1900" dirty="0"/>
              <a:t> </a:t>
            </a:r>
            <a:r>
              <a:rPr lang="en-US" sz="1900" dirty="0" err="1"/>
              <a:t>đỡ</a:t>
            </a:r>
            <a:r>
              <a:rPr lang="en-US" sz="1900" dirty="0"/>
              <a:t> </a:t>
            </a:r>
            <a:r>
              <a:rPr lang="en-US" sz="1900" dirty="0" err="1"/>
              <a:t>người</a:t>
            </a:r>
            <a:r>
              <a:rPr lang="en-US" sz="1900" dirty="0"/>
              <a:t> </a:t>
            </a:r>
            <a:r>
              <a:rPr lang="en-US" sz="1900" dirty="0" err="1"/>
              <a:t>được</a:t>
            </a:r>
            <a:r>
              <a:rPr lang="en-US" sz="1900" dirty="0"/>
              <a:t> </a:t>
            </a:r>
            <a:r>
              <a:rPr lang="en-US" sz="1900" dirty="0" err="1"/>
              <a:t>cách</a:t>
            </a:r>
            <a:r>
              <a:rPr lang="en-US" sz="1900" dirty="0"/>
              <a:t> </a:t>
            </a:r>
            <a:r>
              <a:rPr lang="en-US" sz="1900" dirty="0" err="1"/>
              <a:t>ly</a:t>
            </a:r>
            <a:r>
              <a:rPr lang="en-US" sz="1900" dirty="0"/>
              <a:t> </a:t>
            </a:r>
            <a:r>
              <a:rPr lang="en-US" sz="1900" dirty="0" err="1"/>
              <a:t>khi</a:t>
            </a:r>
            <a:r>
              <a:rPr lang="en-US" sz="1900" dirty="0"/>
              <a:t> </a:t>
            </a:r>
            <a:r>
              <a:rPr lang="en-US" sz="1900" dirty="0" err="1"/>
              <a:t>thực</a:t>
            </a:r>
            <a:r>
              <a:rPr lang="en-US" sz="1900" dirty="0"/>
              <a:t> </a:t>
            </a:r>
            <a:r>
              <a:rPr lang="en-US" sz="1900" dirty="0" err="1"/>
              <a:t>hiện</a:t>
            </a:r>
            <a:r>
              <a:rPr lang="en-US" sz="1900" dirty="0"/>
              <a:t> </a:t>
            </a:r>
            <a:r>
              <a:rPr lang="en-US" sz="1900" dirty="0" err="1"/>
              <a:t>nhiệm</a:t>
            </a:r>
            <a:r>
              <a:rPr lang="en-US" sz="1900" dirty="0"/>
              <a:t> </a:t>
            </a:r>
            <a:r>
              <a:rPr lang="en-US" sz="1900" dirty="0" err="1"/>
              <a:t>vụ</a:t>
            </a:r>
            <a:r>
              <a:rPr lang="en-US" sz="1900" dirty="0"/>
              <a:t> </a:t>
            </a:r>
            <a:r>
              <a:rPr lang="en-US" sz="1900" dirty="0" err="1"/>
              <a:t>tạo</a:t>
            </a:r>
            <a:r>
              <a:rPr lang="en-US" sz="1900" dirty="0"/>
              <a:t> </a:t>
            </a:r>
            <a:r>
              <a:rPr lang="en-US" sz="1900" dirty="0" err="1"/>
              <a:t>tâm</a:t>
            </a:r>
            <a:r>
              <a:rPr lang="en-US" sz="1900" dirty="0"/>
              <a:t> </a:t>
            </a:r>
            <a:r>
              <a:rPr lang="en-US" sz="1900" dirty="0" err="1"/>
              <a:t>lý</a:t>
            </a:r>
            <a:r>
              <a:rPr lang="en-US" sz="1900" dirty="0"/>
              <a:t> </a:t>
            </a:r>
            <a:r>
              <a:rPr lang="en-US" sz="1900" dirty="0" err="1"/>
              <a:t>thoải</a:t>
            </a:r>
            <a:r>
              <a:rPr lang="en-US" sz="1900" dirty="0"/>
              <a:t> </a:t>
            </a:r>
            <a:r>
              <a:rPr lang="en-US" sz="1900" dirty="0" err="1"/>
              <a:t>mái</a:t>
            </a:r>
            <a:r>
              <a:rPr lang="en-US" sz="1900" dirty="0"/>
              <a:t>, tin </a:t>
            </a:r>
            <a:r>
              <a:rPr lang="en-US" sz="1900" dirty="0" err="1"/>
              <a:t>tưởng</a:t>
            </a:r>
            <a:r>
              <a:rPr lang="en-US" sz="1900" dirty="0"/>
              <a:t> </a:t>
            </a:r>
            <a:r>
              <a:rPr lang="en-US" sz="1900" dirty="0" err="1"/>
              <a:t>và</a:t>
            </a:r>
            <a:r>
              <a:rPr lang="en-US" sz="1900" dirty="0"/>
              <a:t> </a:t>
            </a:r>
            <a:r>
              <a:rPr lang="en-US" sz="1900" dirty="0" err="1"/>
              <a:t>cộng</a:t>
            </a:r>
            <a:r>
              <a:rPr lang="en-US" sz="1900" dirty="0"/>
              <a:t> </a:t>
            </a:r>
            <a:r>
              <a:rPr lang="en-US" sz="1900" dirty="0" err="1"/>
              <a:t>tác</a:t>
            </a:r>
            <a:r>
              <a:rPr lang="en-US" sz="1900" dirty="0"/>
              <a:t> </a:t>
            </a:r>
            <a:r>
              <a:rPr lang="en-US" sz="1900" dirty="0" err="1"/>
              <a:t>cho</a:t>
            </a:r>
            <a:r>
              <a:rPr lang="en-US" sz="1900" dirty="0"/>
              <a:t> </a:t>
            </a:r>
            <a:r>
              <a:rPr lang="en-US" sz="1900" dirty="0" err="1"/>
              <a:t>người</a:t>
            </a:r>
            <a:r>
              <a:rPr lang="en-US" sz="1900" dirty="0"/>
              <a:t> </a:t>
            </a:r>
            <a:r>
              <a:rPr lang="en-US" sz="1900" dirty="0" err="1"/>
              <a:t>được</a:t>
            </a:r>
            <a:r>
              <a:rPr lang="en-US" sz="1900" dirty="0"/>
              <a:t> </a:t>
            </a:r>
            <a:r>
              <a:rPr lang="en-US" sz="1900" dirty="0" err="1"/>
              <a:t>cách</a:t>
            </a:r>
            <a:r>
              <a:rPr lang="en-US" sz="1900" dirty="0"/>
              <a:t> </a:t>
            </a:r>
            <a:r>
              <a:rPr lang="en-US" sz="1900" dirty="0" err="1"/>
              <a:t>ly</a:t>
            </a:r>
            <a:r>
              <a:rPr lang="en-US" sz="1900" dirty="0"/>
              <a:t> </a:t>
            </a:r>
            <a:r>
              <a:rPr lang="en-US" sz="1900" dirty="0" err="1"/>
              <a:t>trong</a:t>
            </a:r>
            <a:r>
              <a:rPr lang="en-US" sz="1900" dirty="0"/>
              <a:t> </a:t>
            </a:r>
            <a:r>
              <a:rPr lang="en-US" sz="1900" dirty="0" err="1"/>
              <a:t>suốt</a:t>
            </a:r>
            <a:r>
              <a:rPr lang="en-US" sz="1900" dirty="0"/>
              <a:t> </a:t>
            </a:r>
            <a:r>
              <a:rPr lang="en-US" sz="1900" dirty="0" err="1"/>
              <a:t>quá</a:t>
            </a:r>
            <a:r>
              <a:rPr lang="en-US" sz="1900" dirty="0"/>
              <a:t> </a:t>
            </a:r>
            <a:r>
              <a:rPr lang="en-US" sz="1900" dirty="0" err="1"/>
              <a:t>trình</a:t>
            </a:r>
            <a:r>
              <a:rPr lang="en-US" sz="1900" dirty="0"/>
              <a:t> </a:t>
            </a:r>
            <a:r>
              <a:rPr lang="en-US" sz="1900" dirty="0" err="1"/>
              <a:t>theo</a:t>
            </a:r>
            <a:r>
              <a:rPr lang="en-US" sz="1900" dirty="0"/>
              <a:t> </a:t>
            </a:r>
            <a:r>
              <a:rPr lang="en-US" sz="1900" dirty="0" err="1"/>
              <a:t>dõi</a:t>
            </a:r>
            <a:r>
              <a:rPr lang="en-US" sz="1900" dirty="0"/>
              <a:t>. </a:t>
            </a:r>
            <a:endParaRPr lang="en-GB" sz="1900" dirty="0"/>
          </a:p>
          <a:p>
            <a:pPr marL="0" indent="0" eaLnBrk="1" fontAlgn="auto" hangingPunct="1">
              <a:spcAft>
                <a:spcPts val="600"/>
              </a:spcAft>
              <a:buNone/>
              <a:defRPr/>
            </a:pPr>
            <a:endParaRPr lang="en-GB" sz="1900" b="1" dirty="0"/>
          </a:p>
        </p:txBody>
      </p:sp>
    </p:spTree>
    <p:extLst>
      <p:ext uri="{BB962C8B-B14F-4D97-AF65-F5344CB8AC3E}">
        <p14:creationId xmlns:p14="http://schemas.microsoft.com/office/powerpoint/2010/main" val="38697504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11734800" cy="6553200"/>
          </a:xfrm>
        </p:spPr>
        <p:txBody>
          <a:bodyPr rtlCol="0">
            <a:noAutofit/>
          </a:bodyPr>
          <a:lstStyle/>
          <a:p>
            <a:pPr marL="0" indent="0" eaLnBrk="1" fontAlgn="auto" hangingPunct="1">
              <a:spcAft>
                <a:spcPts val="600"/>
              </a:spcAft>
              <a:buNone/>
              <a:defRPr/>
            </a:pPr>
            <a:r>
              <a:rPr lang="pt-BR" sz="2200" b="1" dirty="0">
                <a:latin typeface="+mj-lt"/>
              </a:rPr>
              <a:t>V. </a:t>
            </a:r>
            <a:r>
              <a:rPr lang="en-GB" sz="2200" b="1" dirty="0" err="1">
                <a:latin typeface="+mj-lt"/>
              </a:rPr>
              <a:t>Tổ</a:t>
            </a:r>
            <a:r>
              <a:rPr lang="en-GB" sz="2200" b="1" dirty="0">
                <a:latin typeface="+mj-lt"/>
              </a:rPr>
              <a:t> </a:t>
            </a:r>
            <a:r>
              <a:rPr lang="en-GB" sz="2200" b="1" dirty="0" err="1">
                <a:latin typeface="+mj-lt"/>
              </a:rPr>
              <a:t>chức</a:t>
            </a:r>
            <a:r>
              <a:rPr lang="en-GB" sz="2200" b="1" dirty="0">
                <a:latin typeface="+mj-lt"/>
              </a:rPr>
              <a:t> </a:t>
            </a:r>
            <a:r>
              <a:rPr lang="en-GB" sz="2200" b="1" dirty="0" err="1">
                <a:latin typeface="+mj-lt"/>
              </a:rPr>
              <a:t>thực</a:t>
            </a:r>
            <a:r>
              <a:rPr lang="en-GB" sz="2200" b="1" dirty="0">
                <a:latin typeface="+mj-lt"/>
              </a:rPr>
              <a:t> </a:t>
            </a:r>
            <a:r>
              <a:rPr lang="en-GB" sz="2200" b="1" dirty="0" err="1">
                <a:latin typeface="+mj-lt"/>
              </a:rPr>
              <a:t>hiện</a:t>
            </a:r>
            <a:r>
              <a:rPr lang="en-GB" sz="2200" b="1" dirty="0">
                <a:latin typeface="+mj-lt"/>
              </a:rPr>
              <a:t> </a:t>
            </a:r>
            <a:r>
              <a:rPr lang="en-GB" sz="2200" b="1" dirty="0" err="1">
                <a:latin typeface="+mj-lt"/>
              </a:rPr>
              <a:t>cách</a:t>
            </a:r>
            <a:r>
              <a:rPr lang="en-GB" sz="2200" b="1" dirty="0">
                <a:latin typeface="+mj-lt"/>
              </a:rPr>
              <a:t> </a:t>
            </a:r>
            <a:r>
              <a:rPr lang="en-GB" sz="2200" b="1" dirty="0" err="1">
                <a:latin typeface="+mj-lt"/>
              </a:rPr>
              <a:t>ly</a:t>
            </a:r>
            <a:endParaRPr lang="en-GB" sz="2200" b="1" dirty="0">
              <a:latin typeface="+mj-lt"/>
            </a:endParaRPr>
          </a:p>
          <a:p>
            <a:pPr marL="0" indent="0" eaLnBrk="1" fontAlgn="auto" hangingPunct="1">
              <a:spcAft>
                <a:spcPts val="600"/>
              </a:spcAft>
              <a:buNone/>
              <a:defRPr/>
            </a:pPr>
            <a:r>
              <a:rPr lang="en-GB" sz="2200" b="1" dirty="0"/>
              <a:t>2. </a:t>
            </a:r>
            <a:r>
              <a:rPr lang="en-GB" sz="2200" b="1" dirty="0" err="1"/>
              <a:t>Tại</a:t>
            </a:r>
            <a:r>
              <a:rPr lang="en-GB" sz="2200" b="1" dirty="0"/>
              <a:t> c</a:t>
            </a:r>
            <a:r>
              <a:rPr lang="vi-VN" sz="2200" b="1" dirty="0"/>
              <a:t>ơ</a:t>
            </a:r>
            <a:r>
              <a:rPr lang="en-GB" sz="2200" b="1" dirty="0"/>
              <a:t> </a:t>
            </a:r>
            <a:r>
              <a:rPr lang="en-GB" sz="2200" b="1" dirty="0" err="1"/>
              <a:t>sở</a:t>
            </a:r>
            <a:r>
              <a:rPr lang="en-GB" sz="2200" b="1" dirty="0"/>
              <a:t> </a:t>
            </a:r>
            <a:r>
              <a:rPr lang="en-GB" sz="2200" b="1" dirty="0" err="1"/>
              <a:t>cách</a:t>
            </a:r>
            <a:r>
              <a:rPr lang="en-GB" sz="2200" b="1" dirty="0"/>
              <a:t> </a:t>
            </a:r>
            <a:r>
              <a:rPr lang="en-GB" sz="2200" b="1" dirty="0" err="1"/>
              <a:t>ly</a:t>
            </a:r>
            <a:r>
              <a:rPr lang="en-GB" sz="2200" b="1" dirty="0"/>
              <a:t> </a:t>
            </a:r>
            <a:r>
              <a:rPr lang="en-GB" sz="2200" b="1" dirty="0" err="1"/>
              <a:t>tập</a:t>
            </a:r>
            <a:r>
              <a:rPr lang="en-GB" sz="2200" b="1" dirty="0"/>
              <a:t> </a:t>
            </a:r>
            <a:r>
              <a:rPr lang="en-GB" sz="2200" b="1" dirty="0" err="1"/>
              <a:t>trung</a:t>
            </a:r>
            <a:endParaRPr lang="en-GB" sz="2200" b="1" dirty="0"/>
          </a:p>
          <a:p>
            <a:pPr marL="0" indent="0" eaLnBrk="1" fontAlgn="auto" hangingPunct="1">
              <a:spcAft>
                <a:spcPts val="600"/>
              </a:spcAft>
              <a:buNone/>
              <a:defRPr/>
            </a:pPr>
            <a:r>
              <a:rPr lang="en-GB" sz="2200" b="1" dirty="0"/>
              <a:t>2.2. Ng</a:t>
            </a:r>
            <a:r>
              <a:rPr lang="vi-VN" sz="2200" b="1" dirty="0"/>
              <a:t>ư</a:t>
            </a:r>
            <a:r>
              <a:rPr lang="en-GB" sz="2200" b="1" dirty="0" err="1"/>
              <a:t>ời</a:t>
            </a:r>
            <a:r>
              <a:rPr lang="en-GB" sz="2200" b="1" dirty="0"/>
              <a:t> được </a:t>
            </a:r>
            <a:r>
              <a:rPr lang="en-GB" sz="2200" b="1" dirty="0" err="1"/>
              <a:t>cách</a:t>
            </a:r>
            <a:r>
              <a:rPr lang="en-GB" sz="2200" b="1" dirty="0"/>
              <a:t> </a:t>
            </a:r>
            <a:r>
              <a:rPr lang="en-GB" sz="2200" b="1" dirty="0" err="1"/>
              <a:t>ly</a:t>
            </a:r>
            <a:endParaRPr lang="en-GB" sz="2200" b="1" dirty="0"/>
          </a:p>
          <a:p>
            <a:pPr marL="0" indent="0">
              <a:buNone/>
            </a:pPr>
            <a:r>
              <a:rPr lang="vi-VN" sz="2200" b="1" dirty="0">
                <a:latin typeface="Calibri" panose="020F0502020204030204" pitchFamily="34" charset="0"/>
                <a:cs typeface="Calibri" panose="020F0502020204030204" pitchFamily="34" charset="0"/>
              </a:rPr>
              <a:t>a) </a:t>
            </a:r>
            <a:r>
              <a:rPr lang="en-US" sz="2200" dirty="0" err="1">
                <a:latin typeface="Calibri" panose="020F0502020204030204" pitchFamily="34" charset="0"/>
                <a:cs typeface="Calibri" panose="020F0502020204030204" pitchFamily="34" charset="0"/>
              </a:rPr>
              <a:t>Chấp</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hành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việc</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cách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ly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tập</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trung</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theo</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quy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định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và</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theo</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nội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quy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của</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cơ</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sở</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cách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ly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tập</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trung</a:t>
            </a:r>
            <a:r>
              <a:rPr lang="en-US" sz="2200" dirty="0">
                <a:latin typeface="Calibri" panose="020F0502020204030204" pitchFamily="34" charset="0"/>
                <a:cs typeface="Calibri" panose="020F0502020204030204" pitchFamily="34" charset="0"/>
              </a:rPr>
              <a:t>. </a:t>
            </a:r>
            <a:endParaRPr lang="en-GB" sz="2200" dirty="0">
              <a:latin typeface="Calibri" panose="020F0502020204030204" pitchFamily="34" charset="0"/>
              <a:cs typeface="Calibri" panose="020F0502020204030204" pitchFamily="34" charset="0"/>
            </a:endParaRPr>
          </a:p>
          <a:p>
            <a:pPr marL="0" indent="0">
              <a:buNone/>
            </a:pPr>
            <a:r>
              <a:rPr lang="en-US" sz="2200" b="1" dirty="0">
                <a:latin typeface="Calibri" panose="020F0502020204030204" pitchFamily="34" charset="0"/>
                <a:cs typeface="Calibri" panose="020F0502020204030204" pitchFamily="34" charset="0"/>
              </a:rPr>
              <a:t>b) </a:t>
            </a:r>
            <a:r>
              <a:rPr lang="en-US" sz="2200" dirty="0">
                <a:latin typeface="Calibri" panose="020F0502020204030204" pitchFamily="34" charset="0"/>
                <a:cs typeface="Calibri" panose="020F0502020204030204" pitchFamily="34" charset="0"/>
              </a:rPr>
              <a:t>T</a:t>
            </a:r>
            <a:r>
              <a:rPr lang="vi-VN" sz="2200" dirty="0">
                <a:latin typeface="Calibri" panose="020F0502020204030204" pitchFamily="34" charset="0"/>
                <a:cs typeface="Calibri" panose="020F0502020204030204" pitchFamily="34" charset="0"/>
              </a:rPr>
              <a:t>hực hiện các biện pháp vệ sinh cá nhân, đeo khẩu trang, thường xuyên rửa tay bằng xà phòng</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hoặc</a:t>
            </a:r>
            <a:r>
              <a:rPr lang="en-US" sz="2200" dirty="0">
                <a:latin typeface="Calibri" panose="020F0502020204030204" pitchFamily="34" charset="0"/>
                <a:cs typeface="Calibri" panose="020F0502020204030204" pitchFamily="34" charset="0"/>
              </a:rPr>
              <a:t> dung </a:t>
            </a:r>
            <a:r>
              <a:rPr lang="en-US" sz="2200" dirty="0" err="1">
                <a:latin typeface="Calibri" panose="020F0502020204030204" pitchFamily="34" charset="0"/>
                <a:cs typeface="Calibri" panose="020F0502020204030204" pitchFamily="34" charset="0"/>
              </a:rPr>
              <a:t>dịch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sát</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khuẩn</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khác</a:t>
            </a:r>
            <a:r>
              <a:rPr lang="en-US" sz="2200" dirty="0">
                <a:latin typeface="Calibri" panose="020F0502020204030204" pitchFamily="34" charset="0"/>
                <a:cs typeface="Calibri" panose="020F0502020204030204" pitchFamily="34" charset="0"/>
              </a:rPr>
              <a:t>. </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c) </a:t>
            </a:r>
            <a:r>
              <a:rPr lang="vi-VN" sz="2200" dirty="0">
                <a:latin typeface="Calibri" panose="020F0502020204030204" pitchFamily="34" charset="0"/>
                <a:cs typeface="Calibri" panose="020F0502020204030204" pitchFamily="34" charset="0"/>
              </a:rPr>
              <a:t>Đo nhiệt độ cơ thể ít nhất 2 lần một ngày và tự theo dõi sức khoẻ hàng ngày. </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d) </a:t>
            </a:r>
            <a:r>
              <a:rPr lang="vi-VN" sz="2200" dirty="0">
                <a:latin typeface="Calibri" panose="020F0502020204030204" pitchFamily="34" charset="0"/>
                <a:cs typeface="Calibri" panose="020F0502020204030204" pitchFamily="34" charset="0"/>
              </a:rPr>
              <a:t>Thông báo cho cán bộ y tế được phân công phụ trách theo dõi ngay khi có một trong các triệu chứng nghi ngờ mắc bệnh: sốt, ho, khó thở.</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đ) </a:t>
            </a:r>
            <a:r>
              <a:rPr lang="vi-VN" sz="2200" dirty="0">
                <a:latin typeface="Calibri" panose="020F0502020204030204" pitchFamily="34" charset="0"/>
                <a:cs typeface="Calibri" panose="020F0502020204030204" pitchFamily="34" charset="0"/>
              </a:rPr>
              <a:t>Hàng ngày thực hiện việc hạn chế ra khỏi phòng cách ly và tiếp xúc trực tiếp với người khác trong khu vực cách ly.</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e) </a:t>
            </a:r>
            <a:r>
              <a:rPr lang="vi-VN" sz="2200" dirty="0">
                <a:latin typeface="Calibri" panose="020F0502020204030204" pitchFamily="34" charset="0"/>
                <a:cs typeface="Calibri" panose="020F0502020204030204" pitchFamily="34" charset="0"/>
              </a:rPr>
              <a:t>Thu gom riêng khẩu trang, khăn, giấy lau mũi, miệng đã qua sử dụng vào thùng đựng chất thải lây nhiễm có nắp đậy, có lót túi, có màu sắc và biểu tượng cảnh báo chất thải có chứa chất gây bệnh; </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g) </a:t>
            </a:r>
            <a:r>
              <a:rPr lang="vi-VN" sz="2200" dirty="0">
                <a:latin typeface="Calibri" panose="020F0502020204030204" pitchFamily="34" charset="0"/>
                <a:cs typeface="Calibri" panose="020F0502020204030204" pitchFamily="34" charset="0"/>
              </a:rPr>
              <a:t>Thu gom các rác thải sinh hoạt khác vào các thùng đựng rác thải thông thường;</a:t>
            </a:r>
            <a:endParaRPr lang="en-GB" sz="2200" dirty="0">
              <a:latin typeface="Calibri" panose="020F0502020204030204" pitchFamily="34" charset="0"/>
              <a:cs typeface="Calibri" panose="020F0502020204030204" pitchFamily="34" charset="0"/>
            </a:endParaRPr>
          </a:p>
          <a:p>
            <a:pPr marL="0" indent="0">
              <a:buNone/>
            </a:pPr>
            <a:r>
              <a:rPr lang="vi-VN" sz="2200" b="1" dirty="0">
                <a:latin typeface="Calibri" panose="020F0502020204030204" pitchFamily="34" charset="0"/>
                <a:cs typeface="Calibri" panose="020F0502020204030204" pitchFamily="34" charset="0"/>
              </a:rPr>
              <a:t>h) </a:t>
            </a:r>
            <a:r>
              <a:rPr lang="vi-VN" sz="2200" dirty="0">
                <a:latin typeface="Calibri" panose="020F0502020204030204" pitchFamily="34" charset="0"/>
                <a:cs typeface="Calibri" panose="020F0502020204030204" pitchFamily="34" charset="0"/>
              </a:rPr>
              <a:t>Phối hợp với cán bộ y tế lấy mẫu bệnh phẩm để xét nghiệm sàng lọc.  </a:t>
            </a:r>
            <a:endParaRPr lang="en-GB" sz="2200" dirty="0">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200" b="1" dirty="0"/>
          </a:p>
        </p:txBody>
      </p:sp>
    </p:spTree>
    <p:extLst>
      <p:ext uri="{BB962C8B-B14F-4D97-AF65-F5344CB8AC3E}">
        <p14:creationId xmlns:p14="http://schemas.microsoft.com/office/powerpoint/2010/main" val="39717775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11582400" cy="6553200"/>
          </a:xfrm>
        </p:spPr>
        <p:txBody>
          <a:bodyPr rtlCol="0">
            <a:noAutofit/>
          </a:bodyPr>
          <a:lstStyle/>
          <a:p>
            <a:pPr marL="0" indent="0" eaLnBrk="1" fontAlgn="auto" hangingPunct="1">
              <a:spcAft>
                <a:spcPts val="600"/>
              </a:spcAft>
              <a:buNone/>
              <a:defRPr/>
            </a:pPr>
            <a:r>
              <a:rPr lang="pt-BR" sz="2400" b="1" dirty="0">
                <a:latin typeface="+mj-lt"/>
              </a:rPr>
              <a:t>V. </a:t>
            </a:r>
            <a:r>
              <a:rPr lang="en-GB" sz="2400" b="1" dirty="0" err="1">
                <a:latin typeface="+mj-lt"/>
              </a:rPr>
              <a:t>Tổ</a:t>
            </a:r>
            <a:r>
              <a:rPr lang="en-GB" sz="2400" b="1" dirty="0">
                <a:latin typeface="+mj-lt"/>
              </a:rPr>
              <a:t> </a:t>
            </a:r>
            <a:r>
              <a:rPr lang="en-GB" sz="2400" b="1" dirty="0" err="1">
                <a:latin typeface="+mj-lt"/>
              </a:rPr>
              <a:t>chức</a:t>
            </a:r>
            <a:r>
              <a:rPr lang="en-GB" sz="2400" b="1" dirty="0">
                <a:latin typeface="+mj-lt"/>
              </a:rPr>
              <a:t> </a:t>
            </a:r>
            <a:r>
              <a:rPr lang="en-GB" sz="2400" b="1" dirty="0" err="1">
                <a:latin typeface="+mj-lt"/>
              </a:rPr>
              <a:t>thực</a:t>
            </a:r>
            <a:r>
              <a:rPr lang="en-GB" sz="2400" b="1" dirty="0">
                <a:latin typeface="+mj-lt"/>
              </a:rPr>
              <a:t> </a:t>
            </a:r>
            <a:r>
              <a:rPr lang="en-GB" sz="2400" b="1" dirty="0" err="1">
                <a:latin typeface="+mj-lt"/>
              </a:rPr>
              <a:t>hiện</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endParaRPr lang="en-GB" sz="2400" b="1" dirty="0">
              <a:latin typeface="+mj-lt"/>
            </a:endParaRPr>
          </a:p>
          <a:p>
            <a:pPr marL="0" indent="0" eaLnBrk="1" fontAlgn="auto" hangingPunct="1">
              <a:spcAft>
                <a:spcPts val="600"/>
              </a:spcAft>
              <a:buNone/>
              <a:defRPr/>
            </a:pPr>
            <a:r>
              <a:rPr lang="en-GB" sz="2400" b="1" dirty="0"/>
              <a:t>2. </a:t>
            </a:r>
            <a:r>
              <a:rPr lang="en-GB" sz="2400" b="1" dirty="0" err="1"/>
              <a:t>Tại</a:t>
            </a:r>
            <a:r>
              <a:rPr lang="en-GB" sz="2400" b="1" dirty="0"/>
              <a:t> c</a:t>
            </a:r>
            <a:r>
              <a:rPr lang="vi-VN" sz="2400" b="1" dirty="0"/>
              <a:t>ơ</a:t>
            </a:r>
            <a:r>
              <a:rPr lang="en-GB" sz="2400" b="1" dirty="0"/>
              <a:t> </a:t>
            </a:r>
            <a:r>
              <a:rPr lang="en-GB" sz="2400" b="1" dirty="0" err="1"/>
              <a:t>sở</a:t>
            </a:r>
            <a:r>
              <a:rPr lang="en-GB" sz="2400" b="1" dirty="0"/>
              <a:t> </a:t>
            </a:r>
            <a:r>
              <a:rPr lang="en-GB" sz="2400" b="1" dirty="0" err="1"/>
              <a:t>cách</a:t>
            </a:r>
            <a:r>
              <a:rPr lang="en-GB" sz="2400" b="1" dirty="0"/>
              <a:t> </a:t>
            </a:r>
            <a:r>
              <a:rPr lang="en-GB" sz="2400" b="1" dirty="0" err="1"/>
              <a:t>ly</a:t>
            </a:r>
            <a:r>
              <a:rPr lang="en-GB" sz="2400" b="1" dirty="0"/>
              <a:t> </a:t>
            </a:r>
            <a:r>
              <a:rPr lang="en-GB" sz="2400" b="1" dirty="0" err="1"/>
              <a:t>tập</a:t>
            </a:r>
            <a:r>
              <a:rPr lang="en-GB" sz="2400" b="1" dirty="0"/>
              <a:t> </a:t>
            </a:r>
            <a:r>
              <a:rPr lang="en-GB" sz="2400" b="1" dirty="0" err="1"/>
              <a:t>trung</a:t>
            </a:r>
            <a:endParaRPr lang="en-GB" sz="2400" b="1" dirty="0"/>
          </a:p>
          <a:p>
            <a:pPr marL="0" indent="0" eaLnBrk="1" fontAlgn="auto" hangingPunct="1">
              <a:spcAft>
                <a:spcPts val="600"/>
              </a:spcAft>
              <a:buNone/>
              <a:defRPr/>
            </a:pPr>
            <a:r>
              <a:rPr lang="en-GB" sz="2400" b="1" dirty="0"/>
              <a:t>2.3. C</a:t>
            </a:r>
            <a:r>
              <a:rPr lang="vi-VN" sz="2400" b="1" dirty="0"/>
              <a:t>ơ</a:t>
            </a:r>
            <a:r>
              <a:rPr lang="en-GB" sz="2400" b="1" dirty="0"/>
              <a:t> </a:t>
            </a:r>
            <a:r>
              <a:rPr lang="en-GB" sz="2400" b="1" dirty="0" err="1"/>
              <a:t>sở</a:t>
            </a:r>
            <a:r>
              <a:rPr lang="en-GB" sz="2400" b="1" dirty="0"/>
              <a:t> </a:t>
            </a:r>
            <a:r>
              <a:rPr lang="en-GB" sz="2400" b="1" dirty="0" err="1"/>
              <a:t>cách</a:t>
            </a:r>
            <a:r>
              <a:rPr lang="en-GB" sz="2400" b="1" dirty="0"/>
              <a:t> </a:t>
            </a:r>
            <a:r>
              <a:rPr lang="en-GB" sz="2400" b="1" dirty="0" err="1"/>
              <a:t>ly</a:t>
            </a:r>
            <a:r>
              <a:rPr lang="en-GB" sz="2400" b="1" dirty="0"/>
              <a:t> </a:t>
            </a:r>
            <a:r>
              <a:rPr lang="en-GB" sz="2400" b="1" dirty="0" err="1"/>
              <a:t>tập</a:t>
            </a:r>
            <a:r>
              <a:rPr lang="en-GB" sz="2400" b="1" dirty="0"/>
              <a:t> </a:t>
            </a:r>
            <a:r>
              <a:rPr lang="en-GB" sz="2400" b="1" dirty="0" err="1"/>
              <a:t>trung</a:t>
            </a:r>
            <a:endParaRPr lang="en-GB" sz="2400" b="1" dirty="0"/>
          </a:p>
          <a:p>
            <a:pPr marL="0" indent="0">
              <a:buNone/>
            </a:pPr>
            <a:r>
              <a:rPr lang="en-US" sz="2400" b="1" dirty="0">
                <a:latin typeface="+mj-lt"/>
              </a:rPr>
              <a:t>a) </a:t>
            </a:r>
            <a:r>
              <a:rPr lang="en-US" sz="2400" dirty="0" err="1">
                <a:latin typeface="+mj-lt"/>
              </a:rPr>
              <a:t>Có</a:t>
            </a:r>
            <a:r>
              <a:rPr lang="en-US" sz="2400" dirty="0">
                <a:latin typeface="+mj-lt"/>
              </a:rPr>
              <a:t> </a:t>
            </a:r>
            <a:r>
              <a:rPr lang="en-US" sz="2400" dirty="0" err="1">
                <a:latin typeface="+mj-lt"/>
              </a:rPr>
              <a:t>nội</a:t>
            </a:r>
            <a:r>
              <a:rPr lang="en-US" sz="2400" dirty="0">
                <a:latin typeface="+mj-lt"/>
              </a:rPr>
              <a:t> </a:t>
            </a:r>
            <a:r>
              <a:rPr lang="en-US" sz="2400" dirty="0" err="1">
                <a:latin typeface="+mj-lt"/>
              </a:rPr>
              <a:t>quy</a:t>
            </a:r>
            <a:r>
              <a:rPr lang="en-US" sz="2400" dirty="0">
                <a:latin typeface="+mj-lt"/>
              </a:rPr>
              <a:t> </a:t>
            </a:r>
            <a:r>
              <a:rPr lang="en-US" sz="2400" dirty="0" err="1">
                <a:latin typeface="+mj-lt"/>
              </a:rPr>
              <a:t>khu</a:t>
            </a:r>
            <a:r>
              <a:rPr lang="en-US" sz="2400" dirty="0">
                <a:latin typeface="+mj-lt"/>
              </a:rPr>
              <a:t> </a:t>
            </a:r>
            <a:r>
              <a:rPr lang="en-US" sz="2400" dirty="0" err="1">
                <a:latin typeface="+mj-lt"/>
              </a:rPr>
              <a:t>vực</a:t>
            </a:r>
            <a:r>
              <a:rPr lang="en-US" sz="2400" dirty="0">
                <a:latin typeface="+mj-lt"/>
              </a:rPr>
              <a:t> </a:t>
            </a:r>
            <a:r>
              <a:rPr lang="en-US" sz="2400" dirty="0" err="1">
                <a:latin typeface="+mj-lt"/>
              </a:rPr>
              <a:t>cách</a:t>
            </a:r>
            <a:r>
              <a:rPr lang="en-US" sz="2400" dirty="0">
                <a:latin typeface="+mj-lt"/>
              </a:rPr>
              <a:t> </a:t>
            </a:r>
            <a:r>
              <a:rPr lang="en-US" sz="2400" dirty="0" err="1">
                <a:latin typeface="+mj-lt"/>
              </a:rPr>
              <a:t>ly</a:t>
            </a:r>
            <a:r>
              <a:rPr lang="en-US" sz="2400" dirty="0">
                <a:latin typeface="+mj-lt"/>
              </a:rPr>
              <a:t>. </a:t>
            </a:r>
            <a:endParaRPr lang="en-GB" sz="2400" dirty="0">
              <a:latin typeface="+mj-lt"/>
            </a:endParaRPr>
          </a:p>
          <a:p>
            <a:pPr marL="0" indent="0">
              <a:buNone/>
            </a:pPr>
            <a:r>
              <a:rPr lang="en-US" sz="2400" b="1" dirty="0">
                <a:latin typeface="+mj-lt"/>
              </a:rPr>
              <a:t>b</a:t>
            </a:r>
            <a:r>
              <a:rPr lang="vi-VN" sz="2400" b="1" dirty="0">
                <a:latin typeface="+mj-lt"/>
              </a:rPr>
              <a:t>) </a:t>
            </a:r>
            <a:r>
              <a:rPr lang="vi-VN" sz="2400" dirty="0">
                <a:latin typeface="Calibri" panose="020F0502020204030204" pitchFamily="34" charset="0"/>
                <a:cs typeface="Calibri" panose="020F0502020204030204" pitchFamily="34" charset="0"/>
              </a:rPr>
              <a:t>Đảm bảo cơ sở vật chất thiết yếu cho nhu cầu sinh hoạt của người được cách ly. </a:t>
            </a:r>
            <a:r>
              <a:rPr lang="vi-VN" sz="2400" dirty="0">
                <a:solidFill>
                  <a:srgbClr val="C00000"/>
                </a:solidFill>
                <a:latin typeface="Calibri" panose="020F0502020204030204" pitchFamily="34" charset="0"/>
                <a:cs typeface="Calibri" panose="020F0502020204030204" pitchFamily="34" charset="0"/>
              </a:rPr>
              <a:t>Tốt nhất là cung ứng suất ăn cho từng người trong thời gian bị cách ly.</a:t>
            </a:r>
            <a:endParaRPr lang="en-GB" sz="2400" dirty="0">
              <a:solidFill>
                <a:srgbClr val="C00000"/>
              </a:solidFill>
              <a:latin typeface="Calibri" panose="020F0502020204030204" pitchFamily="34" charset="0"/>
              <a:cs typeface="Calibri" panose="020F0502020204030204" pitchFamily="34" charset="0"/>
            </a:endParaRPr>
          </a:p>
          <a:p>
            <a:pPr marL="0" indent="0">
              <a:buNone/>
            </a:pPr>
            <a:r>
              <a:rPr lang="en-US" sz="2400" b="1" dirty="0">
                <a:latin typeface="+mj-lt"/>
              </a:rPr>
              <a:t>c</a:t>
            </a:r>
            <a:r>
              <a:rPr lang="vi-VN" sz="2400" b="1" dirty="0">
                <a:latin typeface="+mj-lt"/>
              </a:rPr>
              <a:t>) </a:t>
            </a:r>
            <a:r>
              <a:rPr lang="vi-VN" sz="2400" dirty="0">
                <a:solidFill>
                  <a:srgbClr val="C00000"/>
                </a:solidFill>
                <a:latin typeface="Calibri" panose="020F0502020204030204" pitchFamily="34" charset="0"/>
                <a:cs typeface="Calibri" panose="020F0502020204030204" pitchFamily="34" charset="0"/>
              </a:rPr>
              <a:t>Không tổ chức ăn uống tập trung đông người trong khu vực cách ly.</a:t>
            </a:r>
            <a:endParaRPr lang="en-GB" sz="2400" dirty="0">
              <a:solidFill>
                <a:srgbClr val="C00000"/>
              </a:solidFill>
              <a:latin typeface="Calibri" panose="020F0502020204030204" pitchFamily="34" charset="0"/>
              <a:cs typeface="Calibri" panose="020F0502020204030204" pitchFamily="34" charset="0"/>
            </a:endParaRPr>
          </a:p>
          <a:p>
            <a:pPr marL="0" indent="0">
              <a:buNone/>
            </a:pPr>
            <a:r>
              <a:rPr lang="en-US" sz="2400" b="1" dirty="0">
                <a:latin typeface="+mj-lt"/>
              </a:rPr>
              <a:t>d</a:t>
            </a:r>
            <a:r>
              <a:rPr lang="vi-VN" sz="2400" b="1" dirty="0">
                <a:latin typeface="+mj-lt"/>
              </a:rPr>
              <a:t>) </a:t>
            </a:r>
            <a:r>
              <a:rPr lang="vi-VN" sz="2400" dirty="0">
                <a:latin typeface="Calibri" panose="020F0502020204030204" pitchFamily="34" charset="0"/>
                <a:cs typeface="Calibri" panose="020F0502020204030204" pitchFamily="34" charset="0"/>
              </a:rPr>
              <a:t>Đảm bảo an toàn thực phẩm trong quá trình cách ly.</a:t>
            </a:r>
            <a:endParaRPr lang="en-GB" sz="2400" dirty="0">
              <a:latin typeface="Calibri" panose="020F0502020204030204" pitchFamily="34" charset="0"/>
              <a:cs typeface="Calibri" panose="020F0502020204030204" pitchFamily="34" charset="0"/>
            </a:endParaRPr>
          </a:p>
          <a:p>
            <a:pPr marL="0" indent="0">
              <a:buNone/>
            </a:pPr>
            <a:r>
              <a:rPr lang="en-US" sz="2400" b="1" dirty="0">
                <a:latin typeface="+mj-lt"/>
              </a:rPr>
              <a:t>đ</a:t>
            </a:r>
            <a:r>
              <a:rPr lang="vi-VN" sz="2400" b="1" dirty="0">
                <a:latin typeface="+mj-lt"/>
              </a:rPr>
              <a:t>) </a:t>
            </a:r>
            <a:r>
              <a:rPr lang="vi-VN" sz="2400" dirty="0">
                <a:latin typeface="Calibri" panose="020F0502020204030204" pitchFamily="34" charset="0"/>
                <a:cs typeface="Calibri" panose="020F0502020204030204" pitchFamily="34" charset="0"/>
              </a:rPr>
              <a:t>Tạo điều kiện, động viên, chia sẻ, giúp đỡ người được cách ly để người được cách ly yên tâm thực hiện việc cách ly trong suốt thời gian theo dõi.</a:t>
            </a:r>
            <a:endParaRPr lang="en-GB" sz="2400" dirty="0">
              <a:latin typeface="Calibri" panose="020F0502020204030204" pitchFamily="34" charset="0"/>
              <a:cs typeface="Calibri" panose="020F0502020204030204" pitchFamily="34" charset="0"/>
            </a:endParaRPr>
          </a:p>
          <a:p>
            <a:pPr marL="0" indent="0">
              <a:buNone/>
            </a:pPr>
            <a:r>
              <a:rPr lang="en-US" sz="2400" b="1" dirty="0">
                <a:latin typeface="+mj-lt"/>
              </a:rPr>
              <a:t>e</a:t>
            </a:r>
            <a:r>
              <a:rPr lang="vi-VN" sz="2400" b="1" dirty="0">
                <a:latin typeface="+mj-lt"/>
              </a:rPr>
              <a:t>) </a:t>
            </a:r>
            <a:r>
              <a:rPr lang="vi-VN" sz="2400" dirty="0">
                <a:solidFill>
                  <a:srgbClr val="C00000"/>
                </a:solidFill>
                <a:latin typeface="Calibri" panose="020F0502020204030204" pitchFamily="34" charset="0"/>
                <a:cs typeface="Calibri" panose="020F0502020204030204" pitchFamily="34" charset="0"/>
              </a:rPr>
              <a:t>Giám sát chặt chẽ việc thực hiện cách ly và tiến hành cưỡng chế cách ly y tế nếu người được cách ly không tuân thủ yêu cầu cách ly y tế</a:t>
            </a:r>
            <a:r>
              <a:rPr lang="vi-VN" sz="2400" dirty="0">
                <a:solidFill>
                  <a:srgbClr val="C00000"/>
                </a:solidFill>
                <a:latin typeface="+mj-lt"/>
              </a:rPr>
              <a:t>.</a:t>
            </a:r>
            <a:endParaRPr lang="en-GB" sz="2400" dirty="0">
              <a:solidFill>
                <a:srgbClr val="C00000"/>
              </a:solidFill>
              <a:latin typeface="+mj-lt"/>
            </a:endParaRPr>
          </a:p>
          <a:p>
            <a:pPr marL="0" indent="0">
              <a:buNone/>
            </a:pPr>
            <a:r>
              <a:rPr lang="en-US" sz="2400" b="1" dirty="0">
                <a:latin typeface="+mj-lt"/>
              </a:rPr>
              <a:t>g) </a:t>
            </a:r>
            <a:r>
              <a:rPr lang="en-US" sz="2400" dirty="0" err="1">
                <a:latin typeface="+mj-lt"/>
              </a:rPr>
              <a:t>Đảm</a:t>
            </a:r>
            <a:r>
              <a:rPr lang="en-US" sz="2400" dirty="0">
                <a:latin typeface="+mj-lt"/>
              </a:rPr>
              <a:t> </a:t>
            </a:r>
            <a:r>
              <a:rPr lang="en-US" sz="2400" dirty="0" err="1">
                <a:latin typeface="+mj-lt"/>
              </a:rPr>
              <a:t>bảo</a:t>
            </a:r>
            <a:r>
              <a:rPr lang="en-US" sz="2400" dirty="0">
                <a:latin typeface="+mj-lt"/>
              </a:rPr>
              <a:t> an </a:t>
            </a:r>
            <a:r>
              <a:rPr lang="en-US" sz="2400" dirty="0" err="1">
                <a:latin typeface="+mj-lt"/>
              </a:rPr>
              <a:t>ninh</a:t>
            </a:r>
            <a:r>
              <a:rPr lang="en-US" sz="2400" dirty="0">
                <a:latin typeface="+mj-lt"/>
              </a:rPr>
              <a:t>, an </a:t>
            </a:r>
            <a:r>
              <a:rPr lang="en-US" sz="2400" dirty="0" err="1">
                <a:latin typeface="+mj-lt"/>
              </a:rPr>
              <a:t>toàn</a:t>
            </a:r>
            <a:r>
              <a:rPr lang="en-US" sz="2400" dirty="0">
                <a:latin typeface="+mj-lt"/>
              </a:rPr>
              <a:t> </a:t>
            </a:r>
            <a:r>
              <a:rPr lang="en-US" sz="2400" dirty="0" err="1">
                <a:latin typeface="+mj-lt"/>
              </a:rPr>
              <a:t>tại</a:t>
            </a:r>
            <a:r>
              <a:rPr lang="en-US" sz="2400" dirty="0">
                <a:latin typeface="+mj-lt"/>
              </a:rPr>
              <a:t> </a:t>
            </a:r>
            <a:r>
              <a:rPr lang="en-US" sz="2400" dirty="0" err="1">
                <a:latin typeface="+mj-lt"/>
              </a:rPr>
              <a:t>khu</a:t>
            </a:r>
            <a:r>
              <a:rPr lang="en-US" sz="2400" dirty="0">
                <a:latin typeface="+mj-lt"/>
              </a:rPr>
              <a:t> </a:t>
            </a:r>
            <a:r>
              <a:rPr lang="en-US" sz="2400" dirty="0" err="1">
                <a:latin typeface="+mj-lt"/>
              </a:rPr>
              <a:t>vực</a:t>
            </a:r>
            <a:r>
              <a:rPr lang="en-US" sz="2400" dirty="0">
                <a:latin typeface="+mj-lt"/>
              </a:rPr>
              <a:t> </a:t>
            </a:r>
            <a:r>
              <a:rPr lang="en-US" sz="2400" dirty="0" err="1">
                <a:latin typeface="+mj-lt"/>
              </a:rPr>
              <a:t>cách</a:t>
            </a:r>
            <a:r>
              <a:rPr lang="en-US" sz="2400" dirty="0">
                <a:latin typeface="+mj-lt"/>
              </a:rPr>
              <a:t> </a:t>
            </a:r>
            <a:r>
              <a:rPr lang="en-US" sz="2400" dirty="0" err="1">
                <a:latin typeface="+mj-lt"/>
              </a:rPr>
              <a:t>ly</a:t>
            </a:r>
            <a:r>
              <a:rPr lang="en-US" sz="2400" dirty="0">
                <a:latin typeface="+mj-lt"/>
              </a:rPr>
              <a:t>.</a:t>
            </a:r>
            <a:endParaRPr lang="en-GB" sz="2400" dirty="0">
              <a:latin typeface="+mj-lt"/>
            </a:endParaRPr>
          </a:p>
          <a:p>
            <a:pPr marL="0" indent="0" eaLnBrk="1" fontAlgn="auto" hangingPunct="1">
              <a:spcAft>
                <a:spcPts val="600"/>
              </a:spcAft>
              <a:buNone/>
              <a:defRPr/>
            </a:pPr>
            <a:endParaRPr lang="en-GB" sz="2400" b="1" dirty="0"/>
          </a:p>
        </p:txBody>
      </p:sp>
    </p:spTree>
    <p:extLst>
      <p:ext uri="{BB962C8B-B14F-4D97-AF65-F5344CB8AC3E}">
        <p14:creationId xmlns:p14="http://schemas.microsoft.com/office/powerpoint/2010/main" val="31634778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734800" cy="6553200"/>
          </a:xfrm>
        </p:spPr>
        <p:txBody>
          <a:bodyPr rtlCol="0">
            <a:noAutofit/>
          </a:bodyPr>
          <a:lstStyle/>
          <a:p>
            <a:pPr marL="0" indent="0" eaLnBrk="1" fontAlgn="auto" hangingPunct="1">
              <a:spcAft>
                <a:spcPts val="600"/>
              </a:spcAft>
              <a:buNone/>
              <a:defRPr/>
            </a:pPr>
            <a:r>
              <a:rPr lang="pt-BR" sz="2800" b="1" dirty="0">
                <a:latin typeface="+mj-lt"/>
              </a:rPr>
              <a:t>V. </a:t>
            </a:r>
            <a:r>
              <a:rPr lang="en-GB" sz="2800" b="1" dirty="0" err="1">
                <a:latin typeface="+mj-lt"/>
              </a:rPr>
              <a:t>Tổ</a:t>
            </a:r>
            <a:r>
              <a:rPr lang="en-GB" sz="2800" b="1" dirty="0">
                <a:latin typeface="+mj-lt"/>
              </a:rPr>
              <a:t> </a:t>
            </a:r>
            <a:r>
              <a:rPr lang="en-GB" sz="2800" b="1" dirty="0" err="1">
                <a:latin typeface="+mj-lt"/>
              </a:rPr>
              <a:t>chức</a:t>
            </a:r>
            <a:r>
              <a:rPr lang="en-GB" sz="2800" b="1" dirty="0">
                <a:latin typeface="+mj-lt"/>
              </a:rPr>
              <a:t> </a:t>
            </a:r>
            <a:r>
              <a:rPr lang="en-GB" sz="2800" b="1" dirty="0" err="1">
                <a:latin typeface="+mj-lt"/>
              </a:rPr>
              <a:t>thực</a:t>
            </a:r>
            <a:r>
              <a:rPr lang="en-GB" sz="2800" b="1" dirty="0">
                <a:latin typeface="+mj-lt"/>
              </a:rPr>
              <a:t> </a:t>
            </a:r>
            <a:r>
              <a:rPr lang="en-GB" sz="2800" b="1" dirty="0" err="1">
                <a:latin typeface="+mj-lt"/>
              </a:rPr>
              <a:t>hiện</a:t>
            </a:r>
            <a:r>
              <a:rPr lang="en-GB" sz="2800" b="1" dirty="0">
                <a:latin typeface="+mj-lt"/>
              </a:rPr>
              <a:t> </a:t>
            </a:r>
            <a:r>
              <a:rPr lang="en-GB" sz="2800" b="1" dirty="0" err="1">
                <a:latin typeface="+mj-lt"/>
              </a:rPr>
              <a:t>cách</a:t>
            </a:r>
            <a:r>
              <a:rPr lang="en-GB" sz="2800" b="1" dirty="0">
                <a:latin typeface="+mj-lt"/>
              </a:rPr>
              <a:t> </a:t>
            </a:r>
            <a:r>
              <a:rPr lang="en-GB" sz="2800" b="1" dirty="0" err="1">
                <a:latin typeface="+mj-lt"/>
              </a:rPr>
              <a:t>ly</a:t>
            </a:r>
            <a:endParaRPr lang="en-GB" sz="2800" b="1" dirty="0">
              <a:latin typeface="+mj-lt"/>
            </a:endParaRPr>
          </a:p>
          <a:p>
            <a:pPr marL="0" indent="0" eaLnBrk="1" fontAlgn="auto" hangingPunct="1">
              <a:spcAft>
                <a:spcPts val="600"/>
              </a:spcAft>
              <a:buNone/>
              <a:defRPr/>
            </a:pPr>
            <a:r>
              <a:rPr lang="en-GB" sz="2800" b="1" dirty="0"/>
              <a:t>2. </a:t>
            </a:r>
            <a:r>
              <a:rPr lang="en-GB" sz="2800" b="1" dirty="0" err="1"/>
              <a:t>Tại</a:t>
            </a:r>
            <a:r>
              <a:rPr lang="en-GB" sz="2800" b="1" dirty="0"/>
              <a:t> c</a:t>
            </a:r>
            <a:r>
              <a:rPr lang="vi-VN" sz="2800" b="1" dirty="0"/>
              <a:t>ơ</a:t>
            </a:r>
            <a:r>
              <a:rPr lang="en-GB" sz="2800" b="1" dirty="0"/>
              <a:t> </a:t>
            </a:r>
            <a:r>
              <a:rPr lang="en-GB" sz="2800" b="1" dirty="0" err="1"/>
              <a:t>sở</a:t>
            </a:r>
            <a:r>
              <a:rPr lang="en-GB" sz="2800" b="1" dirty="0"/>
              <a:t> </a:t>
            </a:r>
            <a:r>
              <a:rPr lang="en-GB" sz="2800" b="1" dirty="0" err="1"/>
              <a:t>cách</a:t>
            </a:r>
            <a:r>
              <a:rPr lang="en-GB" sz="2800" b="1" dirty="0"/>
              <a:t> </a:t>
            </a:r>
            <a:r>
              <a:rPr lang="en-GB" sz="2800" b="1" dirty="0" err="1"/>
              <a:t>ly</a:t>
            </a:r>
            <a:r>
              <a:rPr lang="en-GB" sz="2800" b="1" dirty="0"/>
              <a:t> </a:t>
            </a:r>
            <a:r>
              <a:rPr lang="en-GB" sz="2800" b="1" dirty="0" err="1"/>
              <a:t>tập</a:t>
            </a:r>
            <a:r>
              <a:rPr lang="en-GB" sz="2800" b="1" dirty="0"/>
              <a:t> </a:t>
            </a:r>
            <a:r>
              <a:rPr lang="en-GB" sz="2800" b="1" dirty="0" err="1"/>
              <a:t>trung</a:t>
            </a:r>
            <a:endParaRPr lang="en-GB" sz="2800" b="1" dirty="0"/>
          </a:p>
          <a:p>
            <a:pPr marL="0" indent="0" eaLnBrk="1" fontAlgn="auto" hangingPunct="1">
              <a:spcAft>
                <a:spcPts val="600"/>
              </a:spcAft>
              <a:buNone/>
              <a:defRPr/>
            </a:pPr>
            <a:r>
              <a:rPr lang="en-GB" sz="2800" b="1" dirty="0"/>
              <a:t>2.4. </a:t>
            </a:r>
            <a:r>
              <a:rPr lang="en-GB" sz="2800" b="1" dirty="0" err="1"/>
              <a:t>Uỷ</a:t>
            </a:r>
            <a:r>
              <a:rPr lang="en-GB" sz="2800" b="1" dirty="0"/>
              <a:t> ban </a:t>
            </a:r>
            <a:r>
              <a:rPr lang="en-GB" sz="2800" b="1" dirty="0" err="1"/>
              <a:t>nhân</a:t>
            </a:r>
            <a:r>
              <a:rPr lang="en-GB" sz="2800" b="1" dirty="0"/>
              <a:t> </a:t>
            </a:r>
            <a:r>
              <a:rPr lang="en-GB" sz="2800" b="1" dirty="0" err="1"/>
              <a:t>dân</a:t>
            </a:r>
            <a:r>
              <a:rPr lang="en-GB" sz="2800" b="1" dirty="0"/>
              <a:t>, </a:t>
            </a:r>
            <a:r>
              <a:rPr lang="en-GB" sz="2800" b="1" dirty="0" err="1"/>
              <a:t>tỉnh</a:t>
            </a:r>
            <a:r>
              <a:rPr lang="en-GB" sz="2800" b="1" dirty="0"/>
              <a:t>/</a:t>
            </a:r>
            <a:r>
              <a:rPr lang="en-GB" sz="2800" b="1" dirty="0" err="1"/>
              <a:t>thành</a:t>
            </a:r>
            <a:r>
              <a:rPr lang="en-GB" sz="2800" b="1" dirty="0"/>
              <a:t> </a:t>
            </a:r>
            <a:r>
              <a:rPr lang="en-GB" sz="2800" b="1" dirty="0" err="1"/>
              <a:t>phố</a:t>
            </a:r>
            <a:r>
              <a:rPr lang="en-GB" sz="2800" b="1" dirty="0"/>
              <a:t> </a:t>
            </a:r>
            <a:r>
              <a:rPr lang="en-GB" sz="2800" b="1" dirty="0" err="1"/>
              <a:t>trực</a:t>
            </a:r>
            <a:r>
              <a:rPr lang="en-GB" sz="2800" b="1" dirty="0"/>
              <a:t> </a:t>
            </a:r>
            <a:r>
              <a:rPr lang="en-GB" sz="2800" b="1" dirty="0" err="1"/>
              <a:t>thuộc</a:t>
            </a:r>
            <a:r>
              <a:rPr lang="en-GB" sz="2800" b="1" dirty="0"/>
              <a:t> </a:t>
            </a:r>
            <a:r>
              <a:rPr lang="en-GB" sz="2800" b="1" dirty="0" err="1"/>
              <a:t>Trung</a:t>
            </a:r>
            <a:r>
              <a:rPr lang="en-GB" sz="2800" b="1" dirty="0"/>
              <a:t> </a:t>
            </a:r>
            <a:r>
              <a:rPr lang="vi-VN" sz="2800" b="1" dirty="0"/>
              <a:t>ư</a:t>
            </a:r>
            <a:r>
              <a:rPr lang="en-GB" sz="2800" b="1" dirty="0" err="1"/>
              <a:t>ơng</a:t>
            </a:r>
            <a:r>
              <a:rPr lang="en-GB" sz="2800" b="1" dirty="0"/>
              <a:t> </a:t>
            </a:r>
            <a:r>
              <a:rPr lang="en-GB" sz="2800" b="1" dirty="0" err="1"/>
              <a:t>nơi</a:t>
            </a:r>
            <a:r>
              <a:rPr lang="en-GB" sz="2800" b="1" dirty="0"/>
              <a:t> </a:t>
            </a:r>
            <a:r>
              <a:rPr lang="en-GB" sz="2800" b="1" dirty="0" err="1"/>
              <a:t>tổ</a:t>
            </a:r>
            <a:r>
              <a:rPr lang="en-GB" sz="2800" b="1" dirty="0"/>
              <a:t> </a:t>
            </a:r>
            <a:r>
              <a:rPr lang="en-GB" sz="2800" b="1" dirty="0" err="1"/>
              <a:t>chức</a:t>
            </a:r>
            <a:r>
              <a:rPr lang="en-GB" sz="2800" b="1" dirty="0"/>
              <a:t> </a:t>
            </a:r>
            <a:r>
              <a:rPr lang="en-GB" sz="2800" b="1" dirty="0" err="1"/>
              <a:t>cách</a:t>
            </a:r>
            <a:r>
              <a:rPr lang="en-GB" sz="2800" b="1" dirty="0"/>
              <a:t> </a:t>
            </a:r>
            <a:r>
              <a:rPr lang="en-GB" sz="2800" b="1" dirty="0" err="1"/>
              <a:t>ly</a:t>
            </a:r>
            <a:r>
              <a:rPr lang="en-GB" sz="2800" b="1" dirty="0"/>
              <a:t> </a:t>
            </a:r>
            <a:r>
              <a:rPr lang="en-GB" sz="2800" b="1" dirty="0" err="1"/>
              <a:t>tập</a:t>
            </a:r>
            <a:r>
              <a:rPr lang="en-GB" sz="2800" b="1" dirty="0"/>
              <a:t> </a:t>
            </a:r>
            <a:r>
              <a:rPr lang="en-GB" sz="2800" b="1" dirty="0" err="1"/>
              <a:t>trung</a:t>
            </a:r>
            <a:endParaRPr lang="en-GB" sz="2800" b="1" dirty="0"/>
          </a:p>
          <a:p>
            <a:pPr marL="0" indent="0">
              <a:buNone/>
            </a:pPr>
            <a:r>
              <a:rPr lang="vi-VN" sz="2800" b="1" dirty="0">
                <a:latin typeface="Calibri" panose="020F0502020204030204" pitchFamily="34" charset="0"/>
                <a:cs typeface="Calibri" panose="020F0502020204030204" pitchFamily="34" charset="0"/>
              </a:rPr>
              <a:t>a) </a:t>
            </a:r>
            <a:r>
              <a:rPr lang="en-US" sz="2800" dirty="0" err="1">
                <a:latin typeface="Calibri" panose="020F0502020204030204" pitchFamily="34" charset="0"/>
                <a:cs typeface="Calibri" panose="020F0502020204030204" pitchFamily="34" charset="0"/>
              </a:rPr>
              <a:t>Chỉ</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đạo</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tổ</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chức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việc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thực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hiện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ly</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tập</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trung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và</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huy</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động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nguồn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lực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để</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thực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hiện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việc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cách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ly</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chống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dịch</a:t>
            </a:r>
            <a:r>
              <a:rPr lang="en-US" sz="2800" dirty="0">
                <a:latin typeface="Calibri" panose="020F0502020204030204" pitchFamily="34" charset="0"/>
                <a:cs typeface="Calibri" panose="020F0502020204030204" pitchFamily="34" charset="0"/>
              </a:rPr>
              <a:t>; t</a:t>
            </a:r>
            <a:r>
              <a:rPr lang="vi-VN" sz="2800" dirty="0">
                <a:latin typeface="Calibri" panose="020F0502020204030204" pitchFamily="34" charset="0"/>
                <a:cs typeface="Calibri" panose="020F0502020204030204" pitchFamily="34" charset="0"/>
              </a:rPr>
              <a:t>ạo điều kiện, </a:t>
            </a:r>
            <a:r>
              <a:rPr lang="en-US" sz="2800" dirty="0" err="1">
                <a:latin typeface="Calibri" panose="020F0502020204030204" pitchFamily="34" charset="0"/>
                <a:cs typeface="Calibri" panose="020F0502020204030204" pitchFamily="34" charset="0"/>
              </a:rPr>
              <a:t>hỗ</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trợ</a:t>
            </a:r>
            <a:r>
              <a:rPr lang="en-US" sz="2800" dirty="0">
                <a:latin typeface="Calibri" panose="020F0502020204030204" pitchFamily="34" charset="0"/>
                <a:cs typeface="Calibri" panose="020F0502020204030204" pitchFamily="34" charset="0"/>
              </a:rPr>
              <a:t> </a:t>
            </a:r>
            <a:r>
              <a:rPr lang="vi-VN" sz="2800" dirty="0">
                <a:latin typeface="Calibri" panose="020F0502020204030204" pitchFamily="34" charset="0"/>
                <a:cs typeface="Calibri" panose="020F0502020204030204" pitchFamily="34" charset="0"/>
              </a:rPr>
              <a:t>để người được cách ly yên tâm thực hiện việc cách ly trong suốt thời gian theo dõi.    </a:t>
            </a:r>
            <a:endParaRPr lang="en-GB" sz="2800" dirty="0">
              <a:latin typeface="Calibri" panose="020F0502020204030204" pitchFamily="34" charset="0"/>
              <a:cs typeface="Calibri" panose="020F0502020204030204" pitchFamily="34" charset="0"/>
            </a:endParaRPr>
          </a:p>
          <a:p>
            <a:pPr marL="0" indent="0">
              <a:buNone/>
            </a:pPr>
            <a:r>
              <a:rPr lang="vi-VN" sz="2800" b="1" dirty="0">
                <a:latin typeface="Calibri" panose="020F0502020204030204" pitchFamily="34" charset="0"/>
                <a:cs typeface="Calibri" panose="020F0502020204030204" pitchFamily="34" charset="0"/>
              </a:rPr>
              <a:t>b) </a:t>
            </a:r>
            <a:r>
              <a:rPr lang="vi-VN" sz="2800" dirty="0">
                <a:solidFill>
                  <a:srgbClr val="C00000"/>
                </a:solidFill>
                <a:latin typeface="Calibri" panose="020F0502020204030204" pitchFamily="34" charset="0"/>
                <a:cs typeface="Calibri" panose="020F0502020204030204" pitchFamily="34" charset="0"/>
              </a:rPr>
              <a:t>Kiểm tra, giám sát chặt chẽ việc thực hiện cách ly và tiến hành cưỡng chế cách ly y tế nếu người được cách ly không tuân thủ yêu cầu cách ly y tế.</a:t>
            </a:r>
            <a:endParaRPr lang="en-GB" sz="2800" dirty="0">
              <a:solidFill>
                <a:srgbClr val="C00000"/>
              </a:solidFill>
              <a:latin typeface="Calibri" panose="020F0502020204030204" pitchFamily="34" charset="0"/>
              <a:cs typeface="Calibri" panose="020F0502020204030204" pitchFamily="34" charset="0"/>
            </a:endParaRPr>
          </a:p>
          <a:p>
            <a:pPr marL="0" indent="0" eaLnBrk="1" fontAlgn="auto" hangingPunct="1">
              <a:spcAft>
                <a:spcPts val="600"/>
              </a:spcAft>
              <a:buNone/>
              <a:defRPr/>
            </a:pPr>
            <a:endParaRPr lang="en-GB" sz="2800" b="1" dirty="0"/>
          </a:p>
          <a:p>
            <a:pPr marL="0" indent="0" eaLnBrk="1" fontAlgn="auto" hangingPunct="1">
              <a:spcAft>
                <a:spcPts val="600"/>
              </a:spcAft>
              <a:buNone/>
              <a:defRPr/>
            </a:pPr>
            <a:endParaRPr lang="en-GB" sz="2800" b="1" dirty="0"/>
          </a:p>
        </p:txBody>
      </p:sp>
    </p:spTree>
    <p:extLst>
      <p:ext uri="{BB962C8B-B14F-4D97-AF65-F5344CB8AC3E}">
        <p14:creationId xmlns:p14="http://schemas.microsoft.com/office/powerpoint/2010/main" val="41404356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11734800" cy="6553200"/>
          </a:xfrm>
        </p:spPr>
        <p:txBody>
          <a:bodyPr rtlCol="0">
            <a:noAutofit/>
          </a:bodyPr>
          <a:lstStyle/>
          <a:p>
            <a:pPr marL="0" indent="0" eaLnBrk="1" fontAlgn="auto" hangingPunct="1">
              <a:spcAft>
                <a:spcPts val="600"/>
              </a:spcAft>
              <a:buNone/>
              <a:defRPr/>
            </a:pPr>
            <a:r>
              <a:rPr lang="pt-BR" sz="2600" b="1" dirty="0">
                <a:latin typeface="+mj-lt"/>
              </a:rPr>
              <a:t>VII. </a:t>
            </a:r>
            <a:r>
              <a:rPr lang="en-GB" sz="2600" b="1" dirty="0">
                <a:latin typeface="+mj-lt"/>
              </a:rPr>
              <a:t>Phòng </a:t>
            </a:r>
            <a:r>
              <a:rPr lang="en-GB" sz="2600" b="1" dirty="0" err="1">
                <a:latin typeface="+mj-lt"/>
              </a:rPr>
              <a:t>chống</a:t>
            </a:r>
            <a:r>
              <a:rPr lang="en-GB" sz="2600" b="1" dirty="0">
                <a:latin typeface="+mj-lt"/>
              </a:rPr>
              <a:t> </a:t>
            </a:r>
            <a:r>
              <a:rPr lang="en-GB" sz="2600" b="1" dirty="0" err="1">
                <a:latin typeface="+mj-lt"/>
              </a:rPr>
              <a:t>lây</a:t>
            </a:r>
            <a:r>
              <a:rPr lang="en-GB" sz="2600" b="1" dirty="0">
                <a:latin typeface="+mj-lt"/>
              </a:rPr>
              <a:t> </a:t>
            </a:r>
            <a:r>
              <a:rPr lang="en-GB" sz="2600" b="1" dirty="0" err="1">
                <a:latin typeface="+mj-lt"/>
              </a:rPr>
              <a:t>nhiễm</a:t>
            </a:r>
            <a:r>
              <a:rPr lang="en-GB" sz="2600" b="1" dirty="0">
                <a:latin typeface="+mj-lt"/>
              </a:rPr>
              <a:t> </a:t>
            </a:r>
            <a:r>
              <a:rPr lang="en-GB" sz="2600" b="1" dirty="0" err="1">
                <a:latin typeface="+mj-lt"/>
              </a:rPr>
              <a:t>tại</a:t>
            </a:r>
            <a:r>
              <a:rPr lang="en-GB" sz="2600" b="1" dirty="0">
                <a:latin typeface="+mj-lt"/>
              </a:rPr>
              <a:t> c</a:t>
            </a:r>
            <a:r>
              <a:rPr lang="vi-VN" sz="2600" b="1" dirty="0">
                <a:latin typeface="+mj-lt"/>
              </a:rPr>
              <a:t>ơ</a:t>
            </a:r>
            <a:r>
              <a:rPr lang="en-GB" sz="2600" b="1" dirty="0">
                <a:latin typeface="+mj-lt"/>
              </a:rPr>
              <a:t> </a:t>
            </a:r>
            <a:r>
              <a:rPr lang="en-GB" sz="2600" b="1" dirty="0" err="1">
                <a:latin typeface="+mj-lt"/>
              </a:rPr>
              <a:t>sở</a:t>
            </a:r>
            <a:r>
              <a:rPr lang="en-GB" sz="2600" b="1" dirty="0">
                <a:latin typeface="+mj-lt"/>
              </a:rPr>
              <a:t> </a:t>
            </a:r>
            <a:r>
              <a:rPr lang="en-GB" sz="2600" b="1" dirty="0" err="1">
                <a:latin typeface="+mj-lt"/>
              </a:rPr>
              <a:t>cách</a:t>
            </a:r>
            <a:r>
              <a:rPr lang="en-GB" sz="2600" b="1" dirty="0">
                <a:latin typeface="+mj-lt"/>
              </a:rPr>
              <a:t> </a:t>
            </a:r>
            <a:r>
              <a:rPr lang="en-GB" sz="2600" b="1" dirty="0" err="1">
                <a:latin typeface="+mj-lt"/>
              </a:rPr>
              <a:t>ly</a:t>
            </a:r>
            <a:endParaRPr lang="en-GB" sz="2600" b="1" dirty="0">
              <a:latin typeface="+mj-lt"/>
            </a:endParaRPr>
          </a:p>
          <a:p>
            <a:pPr marL="0" indent="0">
              <a:buNone/>
            </a:pPr>
            <a:r>
              <a:rPr lang="en-US" sz="2600" dirty="0">
                <a:latin typeface="+mj-lt"/>
              </a:rPr>
              <a:t>1. </a:t>
            </a:r>
            <a:r>
              <a:rPr lang="en-US" sz="2600" dirty="0" err="1">
                <a:latin typeface="+mj-lt"/>
              </a:rPr>
              <a:t>Đảm</a:t>
            </a:r>
            <a:r>
              <a:rPr lang="en-US" sz="2600" dirty="0">
                <a:latin typeface="+mj-lt"/>
              </a:rPr>
              <a:t> </a:t>
            </a:r>
            <a:r>
              <a:rPr lang="en-US" sz="2600" dirty="0" err="1">
                <a:latin typeface="+mj-lt"/>
              </a:rPr>
              <a:t>bảo</a:t>
            </a:r>
            <a:r>
              <a:rPr lang="en-US" sz="2600" dirty="0">
                <a:latin typeface="+mj-lt"/>
              </a:rPr>
              <a:t> </a:t>
            </a:r>
            <a:r>
              <a:rPr lang="en-US" sz="2600" dirty="0" err="1">
                <a:latin typeface="+mj-lt"/>
              </a:rPr>
              <a:t>thực</a:t>
            </a:r>
            <a:r>
              <a:rPr lang="en-US" sz="2600" dirty="0">
                <a:latin typeface="+mj-lt"/>
              </a:rPr>
              <a:t> </a:t>
            </a:r>
            <a:r>
              <a:rPr lang="en-US" sz="2600" dirty="0" err="1">
                <a:latin typeface="+mj-lt"/>
              </a:rPr>
              <a:t>hiện</a:t>
            </a:r>
            <a:r>
              <a:rPr lang="en-US" sz="2600" dirty="0">
                <a:latin typeface="+mj-lt"/>
              </a:rPr>
              <a:t> </a:t>
            </a:r>
            <a:r>
              <a:rPr lang="en-US" sz="2600" dirty="0" err="1">
                <a:latin typeface="+mj-lt"/>
              </a:rPr>
              <a:t>phòng</a:t>
            </a:r>
            <a:r>
              <a:rPr lang="en-US" sz="2600" dirty="0">
                <a:latin typeface="+mj-lt"/>
              </a:rPr>
              <a:t> </a:t>
            </a:r>
            <a:r>
              <a:rPr lang="en-US" sz="2600" dirty="0" err="1">
                <a:latin typeface="+mj-lt"/>
              </a:rPr>
              <a:t>chống</a:t>
            </a:r>
            <a:r>
              <a:rPr lang="en-US" sz="2600" dirty="0">
                <a:latin typeface="+mj-lt"/>
              </a:rPr>
              <a:t> </a:t>
            </a:r>
            <a:r>
              <a:rPr lang="en-US" sz="2600" dirty="0" err="1">
                <a:latin typeface="+mj-lt"/>
              </a:rPr>
              <a:t>lây</a:t>
            </a:r>
            <a:r>
              <a:rPr lang="en-US" sz="2600" dirty="0">
                <a:latin typeface="+mj-lt"/>
              </a:rPr>
              <a:t> </a:t>
            </a:r>
            <a:r>
              <a:rPr lang="en-US" sz="2600" dirty="0" err="1">
                <a:latin typeface="+mj-lt"/>
              </a:rPr>
              <a:t>nhiễm</a:t>
            </a:r>
            <a:r>
              <a:rPr lang="en-US" sz="2600" dirty="0">
                <a:latin typeface="+mj-lt"/>
              </a:rPr>
              <a:t> </a:t>
            </a:r>
            <a:r>
              <a:rPr lang="en-US" sz="2600" dirty="0" err="1">
                <a:latin typeface="+mj-lt"/>
              </a:rPr>
              <a:t>tại</a:t>
            </a:r>
            <a:r>
              <a:rPr lang="en-US" sz="2600" dirty="0">
                <a:latin typeface="+mj-lt"/>
              </a:rPr>
              <a:t> </a:t>
            </a:r>
            <a:r>
              <a:rPr lang="en-US" sz="2600" dirty="0" err="1">
                <a:latin typeface="+mj-lt"/>
              </a:rPr>
              <a:t>cơ</a:t>
            </a:r>
            <a:r>
              <a:rPr lang="en-US" sz="2600" dirty="0">
                <a:latin typeface="+mj-lt"/>
              </a:rPr>
              <a:t> </a:t>
            </a:r>
            <a:r>
              <a:rPr lang="en-US" sz="2600" dirty="0" err="1">
                <a:latin typeface="+mj-lt"/>
              </a:rPr>
              <a:t>sở</a:t>
            </a:r>
            <a:r>
              <a:rPr lang="en-US" sz="2600" dirty="0">
                <a:latin typeface="+mj-lt"/>
              </a:rPr>
              <a:t> </a:t>
            </a:r>
            <a:r>
              <a:rPr lang="en-US" sz="2600" dirty="0" err="1">
                <a:latin typeface="+mj-lt"/>
              </a:rPr>
              <a:t>bằng</a:t>
            </a:r>
            <a:r>
              <a:rPr lang="en-US" sz="2600" dirty="0">
                <a:latin typeface="+mj-lt"/>
              </a:rPr>
              <a:t> </a:t>
            </a:r>
            <a:r>
              <a:rPr lang="en-US" sz="2600" dirty="0" err="1">
                <a:latin typeface="+mj-lt"/>
              </a:rPr>
              <a:t>việc</a:t>
            </a:r>
            <a:r>
              <a:rPr lang="en-US" sz="2600" dirty="0">
                <a:latin typeface="+mj-lt"/>
              </a:rPr>
              <a:t> </a:t>
            </a:r>
            <a:r>
              <a:rPr lang="en-US" sz="2600" dirty="0" err="1">
                <a:latin typeface="+mj-lt"/>
              </a:rPr>
              <a:t>thực</a:t>
            </a:r>
            <a:r>
              <a:rPr lang="en-US" sz="2600" dirty="0">
                <a:latin typeface="+mj-lt"/>
              </a:rPr>
              <a:t> </a:t>
            </a:r>
            <a:r>
              <a:rPr lang="en-US" sz="2600" dirty="0" err="1">
                <a:latin typeface="+mj-lt"/>
              </a:rPr>
              <a:t>hiện</a:t>
            </a:r>
            <a:r>
              <a:rPr lang="en-US" sz="2600" dirty="0">
                <a:latin typeface="+mj-lt"/>
              </a:rPr>
              <a:t> </a:t>
            </a:r>
            <a:r>
              <a:rPr lang="en-US" sz="2600" dirty="0" err="1">
                <a:solidFill>
                  <a:srgbClr val="C00000"/>
                </a:solidFill>
                <a:latin typeface="+mj-lt"/>
              </a:rPr>
              <a:t>vệ</a:t>
            </a:r>
            <a:r>
              <a:rPr lang="en-US" sz="2600" dirty="0">
                <a:solidFill>
                  <a:srgbClr val="C00000"/>
                </a:solidFill>
                <a:latin typeface="+mj-lt"/>
              </a:rPr>
              <a:t> </a:t>
            </a:r>
            <a:r>
              <a:rPr lang="en-US" sz="2600" dirty="0" err="1">
                <a:solidFill>
                  <a:srgbClr val="C00000"/>
                </a:solidFill>
                <a:latin typeface="+mj-lt"/>
              </a:rPr>
              <a:t>sinh</a:t>
            </a:r>
            <a:r>
              <a:rPr lang="en-US" sz="2600" dirty="0">
                <a:solidFill>
                  <a:srgbClr val="C00000"/>
                </a:solidFill>
                <a:latin typeface="+mj-lt"/>
              </a:rPr>
              <a:t> </a:t>
            </a:r>
            <a:r>
              <a:rPr lang="en-US" sz="2600" dirty="0" err="1">
                <a:solidFill>
                  <a:srgbClr val="C00000"/>
                </a:solidFill>
                <a:latin typeface="+mj-lt"/>
              </a:rPr>
              <a:t>thông</a:t>
            </a:r>
            <a:r>
              <a:rPr lang="en-US" sz="2600" dirty="0">
                <a:solidFill>
                  <a:srgbClr val="C00000"/>
                </a:solidFill>
                <a:latin typeface="+mj-lt"/>
              </a:rPr>
              <a:t> </a:t>
            </a:r>
            <a:r>
              <a:rPr lang="en-US" sz="2600" dirty="0" err="1">
                <a:solidFill>
                  <a:srgbClr val="C00000"/>
                </a:solidFill>
                <a:latin typeface="+mj-lt"/>
              </a:rPr>
              <a:t>khí</a:t>
            </a:r>
            <a:r>
              <a:rPr lang="en-US" sz="2600" dirty="0">
                <a:solidFill>
                  <a:srgbClr val="C00000"/>
                </a:solidFill>
                <a:latin typeface="+mj-lt"/>
              </a:rPr>
              <a:t>, </a:t>
            </a:r>
            <a:r>
              <a:rPr lang="en-US" sz="2600" dirty="0" err="1">
                <a:solidFill>
                  <a:srgbClr val="C00000"/>
                </a:solidFill>
                <a:latin typeface="+mj-lt"/>
              </a:rPr>
              <a:t>thông</a:t>
            </a:r>
            <a:r>
              <a:rPr lang="en-US" sz="2600" dirty="0">
                <a:solidFill>
                  <a:srgbClr val="C00000"/>
                </a:solidFill>
                <a:latin typeface="+mj-lt"/>
              </a:rPr>
              <a:t> </a:t>
            </a:r>
            <a:r>
              <a:rPr lang="en-US" sz="2600" dirty="0" err="1">
                <a:solidFill>
                  <a:srgbClr val="C00000"/>
                </a:solidFill>
                <a:latin typeface="+mj-lt"/>
              </a:rPr>
              <a:t>thoáng</a:t>
            </a:r>
            <a:r>
              <a:rPr lang="en-US" sz="2600" dirty="0">
                <a:solidFill>
                  <a:srgbClr val="C00000"/>
                </a:solidFill>
                <a:latin typeface="+mj-lt"/>
              </a:rPr>
              <a:t> </a:t>
            </a:r>
            <a:r>
              <a:rPr lang="en-US" sz="2600" dirty="0" err="1">
                <a:solidFill>
                  <a:srgbClr val="C00000"/>
                </a:solidFill>
                <a:latin typeface="+mj-lt"/>
              </a:rPr>
              <a:t>phòng</a:t>
            </a:r>
            <a:r>
              <a:rPr lang="en-US" sz="2600" dirty="0">
                <a:solidFill>
                  <a:srgbClr val="C00000"/>
                </a:solidFill>
                <a:latin typeface="+mj-lt"/>
              </a:rPr>
              <a:t> ở, </a:t>
            </a:r>
            <a:r>
              <a:rPr lang="en-US" sz="2600" dirty="0" err="1">
                <a:solidFill>
                  <a:srgbClr val="C00000"/>
                </a:solidFill>
                <a:latin typeface="+mj-lt"/>
              </a:rPr>
              <a:t>không</a:t>
            </a:r>
            <a:r>
              <a:rPr lang="en-US" sz="2600" dirty="0">
                <a:solidFill>
                  <a:srgbClr val="C00000"/>
                </a:solidFill>
                <a:latin typeface="+mj-lt"/>
              </a:rPr>
              <a:t> </a:t>
            </a:r>
            <a:r>
              <a:rPr lang="en-US" sz="2600" dirty="0" err="1">
                <a:solidFill>
                  <a:srgbClr val="C00000"/>
                </a:solidFill>
                <a:latin typeface="+mj-lt"/>
              </a:rPr>
              <a:t>dùng</a:t>
            </a:r>
            <a:r>
              <a:rPr lang="en-US" sz="2600" dirty="0">
                <a:solidFill>
                  <a:srgbClr val="C00000"/>
                </a:solidFill>
                <a:latin typeface="+mj-lt"/>
              </a:rPr>
              <a:t> </a:t>
            </a:r>
            <a:r>
              <a:rPr lang="en-US" sz="2600" dirty="0" err="1">
                <a:solidFill>
                  <a:srgbClr val="C00000"/>
                </a:solidFill>
                <a:latin typeface="+mj-lt"/>
              </a:rPr>
              <a:t>điều</a:t>
            </a:r>
            <a:r>
              <a:rPr lang="en-US" sz="2600" dirty="0">
                <a:solidFill>
                  <a:srgbClr val="C00000"/>
                </a:solidFill>
                <a:latin typeface="+mj-lt"/>
              </a:rPr>
              <a:t> </a:t>
            </a:r>
            <a:r>
              <a:rPr lang="en-US" sz="2600" dirty="0" err="1">
                <a:solidFill>
                  <a:srgbClr val="C00000"/>
                </a:solidFill>
                <a:latin typeface="+mj-lt"/>
              </a:rPr>
              <a:t>hòa</a:t>
            </a:r>
            <a:r>
              <a:rPr lang="en-US" sz="2600" dirty="0">
                <a:solidFill>
                  <a:srgbClr val="C00000"/>
                </a:solidFill>
                <a:latin typeface="+mj-lt"/>
              </a:rPr>
              <a:t>; </a:t>
            </a:r>
            <a:r>
              <a:rPr lang="en-US" sz="2600" dirty="0" err="1">
                <a:latin typeface="+mj-lt"/>
              </a:rPr>
              <a:t>hàng</a:t>
            </a:r>
            <a:r>
              <a:rPr lang="en-US" sz="2600" dirty="0">
                <a:latin typeface="+mj-lt"/>
              </a:rPr>
              <a:t> </a:t>
            </a:r>
            <a:r>
              <a:rPr lang="en-US" sz="2600" dirty="0" err="1">
                <a:latin typeface="+mj-lt"/>
              </a:rPr>
              <a:t>ngày</a:t>
            </a:r>
            <a:r>
              <a:rPr lang="en-US" sz="2600" dirty="0">
                <a:latin typeface="+mj-lt"/>
              </a:rPr>
              <a:t> </a:t>
            </a:r>
            <a:r>
              <a:rPr lang="en-US" sz="2600" dirty="0" err="1">
                <a:latin typeface="+mj-lt"/>
              </a:rPr>
              <a:t>lau</a:t>
            </a:r>
            <a:r>
              <a:rPr lang="en-US" sz="2600" dirty="0">
                <a:latin typeface="+mj-lt"/>
              </a:rPr>
              <a:t> </a:t>
            </a:r>
            <a:r>
              <a:rPr lang="en-US" sz="2600" dirty="0" err="1">
                <a:latin typeface="+mj-lt"/>
              </a:rPr>
              <a:t>rửa</a:t>
            </a:r>
            <a:r>
              <a:rPr lang="en-US" sz="2600" dirty="0">
                <a:latin typeface="+mj-lt"/>
              </a:rPr>
              <a:t> </a:t>
            </a:r>
            <a:r>
              <a:rPr lang="en-US" sz="2600" dirty="0" err="1">
                <a:latin typeface="+mj-lt"/>
              </a:rPr>
              <a:t>nền</a:t>
            </a:r>
            <a:r>
              <a:rPr lang="en-US" sz="2600" dirty="0">
                <a:latin typeface="+mj-lt"/>
              </a:rPr>
              <a:t> </a:t>
            </a:r>
            <a:r>
              <a:rPr lang="en-US" sz="2600" dirty="0" err="1">
                <a:latin typeface="+mj-lt"/>
              </a:rPr>
              <a:t>nhà</a:t>
            </a:r>
            <a:r>
              <a:rPr lang="en-US" sz="2600" dirty="0">
                <a:latin typeface="+mj-lt"/>
              </a:rPr>
              <a:t>, </a:t>
            </a:r>
            <a:r>
              <a:rPr lang="en-US" sz="2600" dirty="0" err="1">
                <a:latin typeface="+mj-lt"/>
              </a:rPr>
              <a:t>tay</a:t>
            </a:r>
            <a:r>
              <a:rPr lang="en-US" sz="2600" dirty="0">
                <a:latin typeface="+mj-lt"/>
              </a:rPr>
              <a:t> </a:t>
            </a:r>
            <a:r>
              <a:rPr lang="en-US" sz="2600" dirty="0" err="1">
                <a:latin typeface="+mj-lt"/>
              </a:rPr>
              <a:t>nắm</a:t>
            </a:r>
            <a:r>
              <a:rPr lang="en-US" sz="2600" dirty="0">
                <a:latin typeface="+mj-lt"/>
              </a:rPr>
              <a:t> </a:t>
            </a:r>
            <a:r>
              <a:rPr lang="en-US" sz="2600" dirty="0" err="1">
                <a:latin typeface="+mj-lt"/>
              </a:rPr>
              <a:t>cửa</a:t>
            </a:r>
            <a:r>
              <a:rPr lang="en-US" sz="2600" dirty="0">
                <a:latin typeface="+mj-lt"/>
              </a:rPr>
              <a:t> </a:t>
            </a:r>
            <a:r>
              <a:rPr lang="en-US" sz="2600" dirty="0" err="1">
                <a:latin typeface="+mj-lt"/>
              </a:rPr>
              <a:t>và</a:t>
            </a:r>
            <a:r>
              <a:rPr lang="en-US" sz="2600" dirty="0">
                <a:latin typeface="+mj-lt"/>
              </a:rPr>
              <a:t> </a:t>
            </a:r>
            <a:r>
              <a:rPr lang="en-US" sz="2600" dirty="0" err="1">
                <a:latin typeface="+mj-lt"/>
              </a:rPr>
              <a:t>bề</a:t>
            </a:r>
            <a:r>
              <a:rPr lang="en-US" sz="2600" dirty="0">
                <a:latin typeface="+mj-lt"/>
              </a:rPr>
              <a:t> </a:t>
            </a:r>
            <a:r>
              <a:rPr lang="en-US" sz="2600" dirty="0" err="1">
                <a:latin typeface="+mj-lt"/>
              </a:rPr>
              <a:t>mặt</a:t>
            </a:r>
            <a:r>
              <a:rPr lang="en-US" sz="2600" dirty="0">
                <a:latin typeface="+mj-lt"/>
              </a:rPr>
              <a:t> </a:t>
            </a:r>
            <a:r>
              <a:rPr lang="en-US" sz="2600" dirty="0" err="1">
                <a:latin typeface="+mj-lt"/>
              </a:rPr>
              <a:t>các</a:t>
            </a:r>
            <a:r>
              <a:rPr lang="en-US" sz="2600" dirty="0">
                <a:latin typeface="+mj-lt"/>
              </a:rPr>
              <a:t> </a:t>
            </a:r>
            <a:r>
              <a:rPr lang="en-US" sz="2600" dirty="0" err="1">
                <a:latin typeface="+mj-lt"/>
              </a:rPr>
              <a:t>đồ</a:t>
            </a:r>
            <a:r>
              <a:rPr lang="en-US" sz="2600" dirty="0">
                <a:latin typeface="+mj-lt"/>
              </a:rPr>
              <a:t> </a:t>
            </a:r>
            <a:r>
              <a:rPr lang="en-US" sz="2600" dirty="0" err="1">
                <a:latin typeface="+mj-lt"/>
              </a:rPr>
              <a:t>vật</a:t>
            </a:r>
            <a:r>
              <a:rPr lang="en-US" sz="2600" dirty="0">
                <a:latin typeface="+mj-lt"/>
              </a:rPr>
              <a:t> </a:t>
            </a:r>
            <a:r>
              <a:rPr lang="en-US" sz="2600" dirty="0" err="1">
                <a:latin typeface="+mj-lt"/>
              </a:rPr>
              <a:t>trong</a:t>
            </a:r>
            <a:r>
              <a:rPr lang="en-US" sz="2600" dirty="0">
                <a:latin typeface="+mj-lt"/>
              </a:rPr>
              <a:t> </a:t>
            </a:r>
            <a:r>
              <a:rPr lang="en-US" sz="2600" dirty="0" err="1">
                <a:latin typeface="+mj-lt"/>
              </a:rPr>
              <a:t>phòng</a:t>
            </a:r>
            <a:r>
              <a:rPr lang="en-US" sz="2600" dirty="0">
                <a:latin typeface="+mj-lt"/>
              </a:rPr>
              <a:t> </a:t>
            </a:r>
            <a:r>
              <a:rPr lang="en-US" sz="2600" dirty="0" err="1">
                <a:latin typeface="+mj-lt"/>
              </a:rPr>
              <a:t>bằng</a:t>
            </a:r>
            <a:r>
              <a:rPr lang="en-US" sz="2600" dirty="0">
                <a:latin typeface="+mj-lt"/>
              </a:rPr>
              <a:t> </a:t>
            </a:r>
            <a:r>
              <a:rPr lang="en-US" sz="2600" dirty="0" err="1">
                <a:latin typeface="+mj-lt"/>
              </a:rPr>
              <a:t>các</a:t>
            </a:r>
            <a:r>
              <a:rPr lang="en-US" sz="2600" dirty="0">
                <a:latin typeface="+mj-lt"/>
              </a:rPr>
              <a:t> dung </a:t>
            </a:r>
            <a:r>
              <a:rPr lang="en-US" sz="2600" dirty="0" err="1">
                <a:latin typeface="+mj-lt"/>
              </a:rPr>
              <a:t>dịch</a:t>
            </a:r>
            <a:r>
              <a:rPr lang="en-US" sz="2600" dirty="0">
                <a:latin typeface="+mj-lt"/>
              </a:rPr>
              <a:t> </a:t>
            </a:r>
            <a:r>
              <a:rPr lang="en-US" sz="2600" dirty="0" err="1">
                <a:latin typeface="+mj-lt"/>
              </a:rPr>
              <a:t>sát</a:t>
            </a:r>
            <a:r>
              <a:rPr lang="en-US" sz="2600" dirty="0">
                <a:latin typeface="+mj-lt"/>
              </a:rPr>
              <a:t> </a:t>
            </a:r>
            <a:r>
              <a:rPr lang="en-US" sz="2600" dirty="0" err="1">
                <a:latin typeface="+mj-lt"/>
              </a:rPr>
              <a:t>khuẩn</a:t>
            </a:r>
            <a:r>
              <a:rPr lang="en-US" sz="2600" dirty="0">
                <a:latin typeface="+mj-lt"/>
              </a:rPr>
              <a:t> </a:t>
            </a:r>
            <a:r>
              <a:rPr lang="en-US" sz="2600" dirty="0" err="1">
                <a:latin typeface="+mj-lt"/>
              </a:rPr>
              <a:t>hoặc</a:t>
            </a:r>
            <a:r>
              <a:rPr lang="en-US" sz="2600" dirty="0">
                <a:latin typeface="+mj-lt"/>
              </a:rPr>
              <a:t> </a:t>
            </a:r>
            <a:r>
              <a:rPr lang="en-US" sz="2600" dirty="0" err="1">
                <a:latin typeface="+mj-lt"/>
              </a:rPr>
              <a:t>chất</a:t>
            </a:r>
            <a:r>
              <a:rPr lang="en-US" sz="2600" dirty="0">
                <a:latin typeface="+mj-lt"/>
              </a:rPr>
              <a:t> </a:t>
            </a:r>
            <a:r>
              <a:rPr lang="en-US" sz="2600" dirty="0" err="1">
                <a:latin typeface="+mj-lt"/>
              </a:rPr>
              <a:t>tẩy</a:t>
            </a:r>
            <a:r>
              <a:rPr lang="en-US" sz="2600" dirty="0">
                <a:latin typeface="+mj-lt"/>
              </a:rPr>
              <a:t> </a:t>
            </a:r>
            <a:r>
              <a:rPr lang="en-US" sz="2600" dirty="0" err="1">
                <a:latin typeface="+mj-lt"/>
              </a:rPr>
              <a:t>rửa</a:t>
            </a:r>
            <a:r>
              <a:rPr lang="en-US" sz="2600" dirty="0">
                <a:latin typeface="+mj-lt"/>
              </a:rPr>
              <a:t> </a:t>
            </a:r>
            <a:r>
              <a:rPr lang="en-US" sz="2600" dirty="0" err="1">
                <a:latin typeface="+mj-lt"/>
              </a:rPr>
              <a:t>thông</a:t>
            </a:r>
            <a:r>
              <a:rPr lang="en-US" sz="2600" dirty="0">
                <a:latin typeface="+mj-lt"/>
              </a:rPr>
              <a:t> </a:t>
            </a:r>
            <a:r>
              <a:rPr lang="en-US" sz="2600" dirty="0" err="1">
                <a:latin typeface="+mj-lt"/>
              </a:rPr>
              <a:t>thường</a:t>
            </a:r>
            <a:r>
              <a:rPr lang="en-US" sz="2600" dirty="0">
                <a:latin typeface="+mj-lt"/>
              </a:rPr>
              <a:t>. </a:t>
            </a:r>
            <a:endParaRPr lang="en-GB" sz="2600" dirty="0">
              <a:latin typeface="+mj-lt"/>
            </a:endParaRPr>
          </a:p>
          <a:p>
            <a:pPr marL="0" indent="0">
              <a:buNone/>
            </a:pPr>
            <a:r>
              <a:rPr lang="en-US" sz="2600" dirty="0">
                <a:latin typeface="+mj-lt"/>
              </a:rPr>
              <a:t>2. </a:t>
            </a:r>
            <a:r>
              <a:rPr lang="en-US" sz="2600" dirty="0" err="1">
                <a:latin typeface="+mj-lt"/>
              </a:rPr>
              <a:t>Phát</a:t>
            </a:r>
            <a:r>
              <a:rPr lang="en-US" sz="2600" dirty="0">
                <a:latin typeface="+mj-lt"/>
              </a:rPr>
              <a:t> </a:t>
            </a:r>
            <a:r>
              <a:rPr lang="en-US" sz="2600" dirty="0" err="1">
                <a:latin typeface="+mj-lt"/>
              </a:rPr>
              <a:t>khẩu</a:t>
            </a:r>
            <a:r>
              <a:rPr lang="en-US" sz="2600" dirty="0">
                <a:latin typeface="+mj-lt"/>
              </a:rPr>
              <a:t> </a:t>
            </a:r>
            <a:r>
              <a:rPr lang="en-US" sz="2600" dirty="0" err="1">
                <a:latin typeface="+mj-lt"/>
              </a:rPr>
              <a:t>trang</a:t>
            </a:r>
            <a:r>
              <a:rPr lang="en-US" sz="2600" dirty="0">
                <a:latin typeface="+mj-lt"/>
              </a:rPr>
              <a:t> y </a:t>
            </a:r>
            <a:r>
              <a:rPr lang="en-US" sz="2600" dirty="0" err="1">
                <a:latin typeface="+mj-lt"/>
              </a:rPr>
              <a:t>tế</a:t>
            </a:r>
            <a:r>
              <a:rPr lang="en-US" sz="2600" dirty="0">
                <a:latin typeface="+mj-lt"/>
              </a:rPr>
              <a:t> </a:t>
            </a:r>
            <a:r>
              <a:rPr lang="en-US" sz="2600" dirty="0" err="1">
                <a:latin typeface="+mj-lt"/>
              </a:rPr>
              <a:t>và</a:t>
            </a:r>
            <a:r>
              <a:rPr lang="en-US" sz="2600" dirty="0">
                <a:latin typeface="+mj-lt"/>
              </a:rPr>
              <a:t> </a:t>
            </a:r>
            <a:r>
              <a:rPr lang="en-US" sz="2600" dirty="0" err="1">
                <a:latin typeface="+mj-lt"/>
              </a:rPr>
              <a:t>hướng</a:t>
            </a:r>
            <a:r>
              <a:rPr lang="en-US" sz="2600" dirty="0">
                <a:latin typeface="+mj-lt"/>
              </a:rPr>
              <a:t> </a:t>
            </a:r>
            <a:r>
              <a:rPr lang="en-US" sz="2600" dirty="0" err="1">
                <a:latin typeface="+mj-lt"/>
              </a:rPr>
              <a:t>dẫn</a:t>
            </a:r>
            <a:r>
              <a:rPr lang="en-US" sz="2600" dirty="0">
                <a:latin typeface="+mj-lt"/>
              </a:rPr>
              <a:t> </a:t>
            </a:r>
            <a:r>
              <a:rPr lang="en-US" sz="2600" dirty="0" err="1">
                <a:latin typeface="+mj-lt"/>
              </a:rPr>
              <a:t>người</a:t>
            </a:r>
            <a:r>
              <a:rPr lang="en-US" sz="2600" dirty="0">
                <a:latin typeface="+mj-lt"/>
              </a:rPr>
              <a:t> </a:t>
            </a:r>
            <a:r>
              <a:rPr lang="en-US" sz="2600" dirty="0" err="1">
                <a:latin typeface="+mj-lt"/>
              </a:rPr>
              <a:t>được</a:t>
            </a:r>
            <a:r>
              <a:rPr lang="en-US" sz="2600" dirty="0">
                <a:latin typeface="+mj-lt"/>
              </a:rPr>
              <a:t> </a:t>
            </a:r>
            <a:r>
              <a:rPr lang="en-US" sz="2600" dirty="0" err="1">
                <a:latin typeface="+mj-lt"/>
              </a:rPr>
              <a:t>cách</a:t>
            </a:r>
            <a:r>
              <a:rPr lang="en-US" sz="2600" dirty="0">
                <a:latin typeface="+mj-lt"/>
              </a:rPr>
              <a:t> </a:t>
            </a:r>
            <a:r>
              <a:rPr lang="en-US" sz="2600" dirty="0" err="1">
                <a:latin typeface="+mj-lt"/>
              </a:rPr>
              <a:t>ly</a:t>
            </a:r>
            <a:r>
              <a:rPr lang="en-US" sz="2600" dirty="0">
                <a:latin typeface="+mj-lt"/>
              </a:rPr>
              <a:t> </a:t>
            </a:r>
            <a:r>
              <a:rPr lang="en-US" sz="2600" dirty="0" err="1">
                <a:latin typeface="+mj-lt"/>
              </a:rPr>
              <a:t>sử</a:t>
            </a:r>
            <a:r>
              <a:rPr lang="en-US" sz="2600" dirty="0">
                <a:latin typeface="+mj-lt"/>
              </a:rPr>
              <a:t> </a:t>
            </a:r>
            <a:r>
              <a:rPr lang="en-US" sz="2600" dirty="0" err="1">
                <a:latin typeface="+mj-lt"/>
              </a:rPr>
              <a:t>dụng</a:t>
            </a:r>
            <a:r>
              <a:rPr lang="en-US" sz="2600" dirty="0">
                <a:latin typeface="+mj-lt"/>
              </a:rPr>
              <a:t> </a:t>
            </a:r>
            <a:r>
              <a:rPr lang="en-US" sz="2600" dirty="0" err="1">
                <a:latin typeface="+mj-lt"/>
              </a:rPr>
              <a:t>khẩu</a:t>
            </a:r>
            <a:r>
              <a:rPr lang="en-US" sz="2600" dirty="0">
                <a:latin typeface="+mj-lt"/>
              </a:rPr>
              <a:t> </a:t>
            </a:r>
            <a:r>
              <a:rPr lang="en-US" sz="2600" dirty="0" err="1">
                <a:latin typeface="+mj-lt"/>
              </a:rPr>
              <a:t>trang</a:t>
            </a:r>
            <a:r>
              <a:rPr lang="en-US" sz="2600" dirty="0">
                <a:latin typeface="+mj-lt"/>
              </a:rPr>
              <a:t> </a:t>
            </a:r>
            <a:r>
              <a:rPr lang="en-US" sz="2600" dirty="0" err="1">
                <a:latin typeface="+mj-lt"/>
              </a:rPr>
              <a:t>đúng</a:t>
            </a:r>
            <a:r>
              <a:rPr lang="en-US" sz="2600" dirty="0">
                <a:latin typeface="+mj-lt"/>
              </a:rPr>
              <a:t> </a:t>
            </a:r>
            <a:r>
              <a:rPr lang="en-US" sz="2600" dirty="0" err="1">
                <a:latin typeface="+mj-lt"/>
              </a:rPr>
              <a:t>cách</a:t>
            </a:r>
            <a:r>
              <a:rPr lang="en-US" sz="2600" dirty="0">
                <a:latin typeface="+mj-lt"/>
              </a:rPr>
              <a:t>.</a:t>
            </a:r>
            <a:endParaRPr lang="en-GB" sz="2600" dirty="0">
              <a:latin typeface="+mj-lt"/>
            </a:endParaRPr>
          </a:p>
          <a:p>
            <a:pPr marL="0" indent="0">
              <a:buNone/>
            </a:pPr>
            <a:r>
              <a:rPr lang="en-US" sz="2600" dirty="0">
                <a:latin typeface="+mj-lt"/>
              </a:rPr>
              <a:t>3. </a:t>
            </a:r>
            <a:r>
              <a:rPr lang="en-US" sz="2600" dirty="0" err="1">
                <a:latin typeface="+mj-lt"/>
              </a:rPr>
              <a:t>Tại</a:t>
            </a:r>
            <a:r>
              <a:rPr lang="en-US" sz="2600" dirty="0">
                <a:latin typeface="+mj-lt"/>
              </a:rPr>
              <a:t> </a:t>
            </a:r>
            <a:r>
              <a:rPr lang="en-US" sz="2600" dirty="0" err="1">
                <a:latin typeface="+mj-lt"/>
              </a:rPr>
              <a:t>các</a:t>
            </a:r>
            <a:r>
              <a:rPr lang="en-US" sz="2600" dirty="0">
                <a:latin typeface="+mj-lt"/>
              </a:rPr>
              <a:t> </a:t>
            </a:r>
            <a:r>
              <a:rPr lang="en-US" sz="2600" dirty="0" err="1">
                <a:latin typeface="+mj-lt"/>
              </a:rPr>
              <a:t>cửa</a:t>
            </a:r>
            <a:r>
              <a:rPr lang="en-US" sz="2600" dirty="0">
                <a:latin typeface="+mj-lt"/>
              </a:rPr>
              <a:t> </a:t>
            </a:r>
            <a:r>
              <a:rPr lang="en-US" sz="2600" dirty="0" err="1">
                <a:latin typeface="+mj-lt"/>
              </a:rPr>
              <a:t>phòng</a:t>
            </a:r>
            <a:r>
              <a:rPr lang="en-US" sz="2600" dirty="0">
                <a:latin typeface="+mj-lt"/>
              </a:rPr>
              <a:t>, </a:t>
            </a:r>
            <a:r>
              <a:rPr lang="en-US" sz="2600" dirty="0" err="1">
                <a:latin typeface="+mj-lt"/>
              </a:rPr>
              <a:t>khu</a:t>
            </a:r>
            <a:r>
              <a:rPr lang="en-US" sz="2600" dirty="0">
                <a:latin typeface="+mj-lt"/>
              </a:rPr>
              <a:t> </a:t>
            </a:r>
            <a:r>
              <a:rPr lang="en-US" sz="2600" dirty="0" err="1">
                <a:latin typeface="+mj-lt"/>
              </a:rPr>
              <a:t>vệ</a:t>
            </a:r>
            <a:r>
              <a:rPr lang="en-US" sz="2600" dirty="0">
                <a:latin typeface="+mj-lt"/>
              </a:rPr>
              <a:t> </a:t>
            </a:r>
            <a:r>
              <a:rPr lang="en-US" sz="2600" dirty="0" err="1">
                <a:latin typeface="+mj-lt"/>
              </a:rPr>
              <a:t>sinh</a:t>
            </a:r>
            <a:r>
              <a:rPr lang="en-US" sz="2600" dirty="0">
                <a:latin typeface="+mj-lt"/>
              </a:rPr>
              <a:t>, </a:t>
            </a:r>
            <a:r>
              <a:rPr lang="en-US" sz="2600" dirty="0" err="1">
                <a:latin typeface="+mj-lt"/>
              </a:rPr>
              <a:t>nơi</a:t>
            </a:r>
            <a:r>
              <a:rPr lang="en-US" sz="2600" dirty="0">
                <a:latin typeface="+mj-lt"/>
              </a:rPr>
              <a:t> ra </a:t>
            </a:r>
            <a:r>
              <a:rPr lang="en-US" sz="2600" dirty="0" err="1">
                <a:latin typeface="+mj-lt"/>
              </a:rPr>
              <a:t>vào</a:t>
            </a:r>
            <a:r>
              <a:rPr lang="en-US" sz="2600" dirty="0">
                <a:latin typeface="+mj-lt"/>
              </a:rPr>
              <a:t>, </a:t>
            </a:r>
            <a:r>
              <a:rPr lang="en-US" sz="2600" dirty="0" err="1">
                <a:latin typeface="+mj-lt"/>
              </a:rPr>
              <a:t>phòng</a:t>
            </a:r>
            <a:r>
              <a:rPr lang="en-US" sz="2600" dirty="0">
                <a:latin typeface="+mj-lt"/>
              </a:rPr>
              <a:t> </a:t>
            </a:r>
            <a:r>
              <a:rPr lang="en-US" sz="2600" dirty="0" err="1">
                <a:latin typeface="+mj-lt"/>
              </a:rPr>
              <a:t>ăn</a:t>
            </a:r>
            <a:r>
              <a:rPr lang="en-US" sz="2600" dirty="0">
                <a:latin typeface="+mj-lt"/>
              </a:rPr>
              <a:t>, </a:t>
            </a:r>
            <a:r>
              <a:rPr lang="en-US" sz="2600" dirty="0" err="1">
                <a:latin typeface="+mj-lt"/>
              </a:rPr>
              <a:t>nhà</a:t>
            </a:r>
            <a:r>
              <a:rPr lang="en-US" sz="2600" dirty="0">
                <a:latin typeface="+mj-lt"/>
              </a:rPr>
              <a:t> </a:t>
            </a:r>
            <a:r>
              <a:rPr lang="en-US" sz="2600" dirty="0" err="1">
                <a:latin typeface="+mj-lt"/>
              </a:rPr>
              <a:t>bếp</a:t>
            </a:r>
            <a:r>
              <a:rPr lang="en-US" sz="2600" dirty="0">
                <a:latin typeface="+mj-lt"/>
              </a:rPr>
              <a:t> </a:t>
            </a:r>
            <a:r>
              <a:rPr lang="en-US" sz="2600" dirty="0" err="1">
                <a:latin typeface="+mj-lt"/>
              </a:rPr>
              <a:t>phải</a:t>
            </a:r>
            <a:r>
              <a:rPr lang="en-US" sz="2600" dirty="0">
                <a:latin typeface="+mj-lt"/>
              </a:rPr>
              <a:t> </a:t>
            </a:r>
            <a:r>
              <a:rPr lang="en-US" sz="2600" dirty="0" err="1">
                <a:latin typeface="+mj-lt"/>
              </a:rPr>
              <a:t>bố</a:t>
            </a:r>
            <a:r>
              <a:rPr lang="en-US" sz="2600" dirty="0">
                <a:latin typeface="+mj-lt"/>
              </a:rPr>
              <a:t> </a:t>
            </a:r>
            <a:r>
              <a:rPr lang="en-US" sz="2600" dirty="0" err="1">
                <a:latin typeface="+mj-lt"/>
              </a:rPr>
              <a:t>trí</a:t>
            </a:r>
            <a:r>
              <a:rPr lang="en-US" sz="2600" dirty="0">
                <a:latin typeface="+mj-lt"/>
              </a:rPr>
              <a:t> </a:t>
            </a:r>
            <a:r>
              <a:rPr lang="en-US" sz="2600" dirty="0" err="1">
                <a:latin typeface="+mj-lt"/>
              </a:rPr>
              <a:t>nơi</a:t>
            </a:r>
            <a:r>
              <a:rPr lang="en-US" sz="2600" dirty="0">
                <a:latin typeface="+mj-lt"/>
              </a:rPr>
              <a:t> </a:t>
            </a:r>
            <a:r>
              <a:rPr lang="en-US" sz="2600" dirty="0" err="1">
                <a:latin typeface="+mj-lt"/>
              </a:rPr>
              <a:t>rửa</a:t>
            </a:r>
            <a:r>
              <a:rPr lang="en-US" sz="2600" dirty="0">
                <a:latin typeface="+mj-lt"/>
              </a:rPr>
              <a:t> </a:t>
            </a:r>
            <a:r>
              <a:rPr lang="en-US" sz="2600" dirty="0" err="1">
                <a:latin typeface="+mj-lt"/>
              </a:rPr>
              <a:t>tay</a:t>
            </a:r>
            <a:r>
              <a:rPr lang="en-US" sz="2600" dirty="0">
                <a:latin typeface="+mj-lt"/>
              </a:rPr>
              <a:t> </a:t>
            </a:r>
            <a:r>
              <a:rPr lang="en-US" sz="2600" dirty="0" err="1">
                <a:latin typeface="+mj-lt"/>
              </a:rPr>
              <a:t>với</a:t>
            </a:r>
            <a:r>
              <a:rPr lang="en-US" sz="2600" dirty="0">
                <a:latin typeface="+mj-lt"/>
              </a:rPr>
              <a:t> </a:t>
            </a:r>
            <a:r>
              <a:rPr lang="en-US" sz="2600" dirty="0" err="1">
                <a:latin typeface="+mj-lt"/>
              </a:rPr>
              <a:t>xà</a:t>
            </a:r>
            <a:r>
              <a:rPr lang="en-US" sz="2600" dirty="0">
                <a:latin typeface="+mj-lt"/>
              </a:rPr>
              <a:t> </a:t>
            </a:r>
            <a:r>
              <a:rPr lang="en-US" sz="2600" dirty="0" err="1">
                <a:latin typeface="+mj-lt"/>
              </a:rPr>
              <a:t>phòng</a:t>
            </a:r>
            <a:r>
              <a:rPr lang="en-US" sz="2600" dirty="0">
                <a:latin typeface="+mj-lt"/>
              </a:rPr>
              <a:t>, dung </a:t>
            </a:r>
            <a:r>
              <a:rPr lang="en-US" sz="2600" dirty="0" err="1">
                <a:latin typeface="+mj-lt"/>
              </a:rPr>
              <a:t>dịch</a:t>
            </a:r>
            <a:r>
              <a:rPr lang="en-US" sz="2600" dirty="0">
                <a:latin typeface="+mj-lt"/>
              </a:rPr>
              <a:t> </a:t>
            </a:r>
            <a:r>
              <a:rPr lang="en-US" sz="2600" dirty="0" err="1">
                <a:latin typeface="+mj-lt"/>
              </a:rPr>
              <a:t>sát</a:t>
            </a:r>
            <a:r>
              <a:rPr lang="en-US" sz="2600" dirty="0">
                <a:latin typeface="+mj-lt"/>
              </a:rPr>
              <a:t> </a:t>
            </a:r>
            <a:r>
              <a:rPr lang="en-US" sz="2600" dirty="0" err="1">
                <a:latin typeface="+mj-lt"/>
              </a:rPr>
              <a:t>khuẩn</a:t>
            </a:r>
            <a:r>
              <a:rPr lang="en-US" sz="2600" dirty="0">
                <a:latin typeface="+mj-lt"/>
              </a:rPr>
              <a:t> </a:t>
            </a:r>
            <a:r>
              <a:rPr lang="en-US" sz="2600" dirty="0" err="1">
                <a:latin typeface="+mj-lt"/>
              </a:rPr>
              <a:t>nhanh</a:t>
            </a:r>
            <a:r>
              <a:rPr lang="en-US" sz="2600" dirty="0">
                <a:latin typeface="+mj-lt"/>
              </a:rPr>
              <a:t> </a:t>
            </a:r>
            <a:r>
              <a:rPr lang="en-US" sz="2600" dirty="0" err="1">
                <a:latin typeface="+mj-lt"/>
              </a:rPr>
              <a:t>để</a:t>
            </a:r>
            <a:r>
              <a:rPr lang="en-US" sz="2600" dirty="0">
                <a:latin typeface="+mj-lt"/>
              </a:rPr>
              <a:t> </a:t>
            </a:r>
            <a:r>
              <a:rPr lang="en-US" sz="2600" dirty="0" err="1">
                <a:latin typeface="+mj-lt"/>
              </a:rPr>
              <a:t>thuận</a:t>
            </a:r>
            <a:r>
              <a:rPr lang="en-US" sz="2600" dirty="0">
                <a:latin typeface="+mj-lt"/>
              </a:rPr>
              <a:t> </a:t>
            </a:r>
            <a:r>
              <a:rPr lang="en-US" sz="2600" dirty="0" err="1">
                <a:latin typeface="+mj-lt"/>
              </a:rPr>
              <a:t>tiện</a:t>
            </a:r>
            <a:r>
              <a:rPr lang="en-US" sz="2600" dirty="0">
                <a:latin typeface="+mj-lt"/>
              </a:rPr>
              <a:t> </a:t>
            </a:r>
            <a:r>
              <a:rPr lang="en-US" sz="2600" dirty="0" err="1">
                <a:latin typeface="+mj-lt"/>
              </a:rPr>
              <a:t>sử</a:t>
            </a:r>
            <a:r>
              <a:rPr lang="en-US" sz="2600" dirty="0">
                <a:latin typeface="+mj-lt"/>
              </a:rPr>
              <a:t> </a:t>
            </a:r>
            <a:r>
              <a:rPr lang="en-US" sz="2600" dirty="0" err="1">
                <a:latin typeface="+mj-lt"/>
              </a:rPr>
              <a:t>dụng</a:t>
            </a:r>
            <a:r>
              <a:rPr lang="en-US" sz="2600" dirty="0">
                <a:latin typeface="+mj-lt"/>
              </a:rPr>
              <a:t>. </a:t>
            </a:r>
            <a:endParaRPr lang="en-GB" sz="2600" dirty="0">
              <a:latin typeface="+mj-lt"/>
            </a:endParaRPr>
          </a:p>
          <a:p>
            <a:pPr marL="0" indent="0">
              <a:buNone/>
            </a:pPr>
            <a:r>
              <a:rPr lang="en-US" sz="2600" dirty="0">
                <a:latin typeface="+mj-lt"/>
              </a:rPr>
              <a:t>4. </a:t>
            </a:r>
            <a:r>
              <a:rPr lang="en-US" sz="2600" dirty="0" err="1">
                <a:latin typeface="+mj-lt"/>
              </a:rPr>
              <a:t>Tại</a:t>
            </a:r>
            <a:r>
              <a:rPr lang="en-US" sz="2600" dirty="0">
                <a:latin typeface="+mj-lt"/>
              </a:rPr>
              <a:t> </a:t>
            </a:r>
            <a:r>
              <a:rPr lang="en-US" sz="2600" dirty="0" err="1">
                <a:latin typeface="+mj-lt"/>
              </a:rPr>
              <a:t>cửa</a:t>
            </a:r>
            <a:r>
              <a:rPr lang="en-US" sz="2600" dirty="0">
                <a:latin typeface="+mj-lt"/>
              </a:rPr>
              <a:t> ra </a:t>
            </a:r>
            <a:r>
              <a:rPr lang="en-US" sz="2600" dirty="0" err="1">
                <a:latin typeface="+mj-lt"/>
              </a:rPr>
              <a:t>vào</a:t>
            </a:r>
            <a:r>
              <a:rPr lang="en-US" sz="2600" dirty="0">
                <a:latin typeface="+mj-lt"/>
              </a:rPr>
              <a:t> </a:t>
            </a:r>
            <a:r>
              <a:rPr lang="en-US" sz="2600" dirty="0" err="1">
                <a:latin typeface="+mj-lt"/>
              </a:rPr>
              <a:t>khu</a:t>
            </a:r>
            <a:r>
              <a:rPr lang="en-US" sz="2600" dirty="0">
                <a:latin typeface="+mj-lt"/>
              </a:rPr>
              <a:t> </a:t>
            </a:r>
            <a:r>
              <a:rPr lang="en-US" sz="2600" dirty="0" err="1">
                <a:latin typeface="+mj-lt"/>
              </a:rPr>
              <a:t>cách</a:t>
            </a:r>
            <a:r>
              <a:rPr lang="en-US" sz="2600" dirty="0">
                <a:latin typeface="+mj-lt"/>
              </a:rPr>
              <a:t> </a:t>
            </a:r>
            <a:r>
              <a:rPr lang="en-US" sz="2600" dirty="0" err="1">
                <a:latin typeface="+mj-lt"/>
              </a:rPr>
              <a:t>ly</a:t>
            </a:r>
            <a:r>
              <a:rPr lang="en-US" sz="2600" dirty="0">
                <a:latin typeface="+mj-lt"/>
              </a:rPr>
              <a:t> </a:t>
            </a:r>
            <a:r>
              <a:rPr lang="en-US" sz="2600" dirty="0" err="1">
                <a:latin typeface="+mj-lt"/>
              </a:rPr>
              <a:t>có</a:t>
            </a:r>
            <a:r>
              <a:rPr lang="en-US" sz="2600" dirty="0">
                <a:latin typeface="+mj-lt"/>
              </a:rPr>
              <a:t> </a:t>
            </a:r>
            <a:r>
              <a:rPr lang="en-US" sz="2600" dirty="0" err="1">
                <a:latin typeface="+mj-lt"/>
              </a:rPr>
              <a:t>thảm</a:t>
            </a:r>
            <a:r>
              <a:rPr lang="en-US" sz="2600" dirty="0">
                <a:latin typeface="+mj-lt"/>
              </a:rPr>
              <a:t> </a:t>
            </a:r>
            <a:r>
              <a:rPr lang="en-US" sz="2600" dirty="0" err="1">
                <a:latin typeface="+mj-lt"/>
              </a:rPr>
              <a:t>tẩm</a:t>
            </a:r>
            <a:r>
              <a:rPr lang="en-US" sz="2600" dirty="0">
                <a:latin typeface="+mj-lt"/>
              </a:rPr>
              <a:t> </a:t>
            </a:r>
            <a:r>
              <a:rPr lang="en-US" sz="2600" dirty="0" err="1">
                <a:latin typeface="+mj-lt"/>
              </a:rPr>
              <a:t>đẫm</a:t>
            </a:r>
            <a:r>
              <a:rPr lang="en-US" sz="2600" dirty="0">
                <a:latin typeface="+mj-lt"/>
              </a:rPr>
              <a:t> dung </a:t>
            </a:r>
            <a:r>
              <a:rPr lang="en-US" sz="2600" dirty="0" err="1">
                <a:latin typeface="+mj-lt"/>
              </a:rPr>
              <a:t>dịch</a:t>
            </a:r>
            <a:r>
              <a:rPr lang="en-US" sz="2600" dirty="0">
                <a:latin typeface="+mj-lt"/>
              </a:rPr>
              <a:t> </a:t>
            </a:r>
            <a:r>
              <a:rPr lang="en-US" sz="2600" dirty="0" err="1">
                <a:latin typeface="+mj-lt"/>
              </a:rPr>
              <a:t>khử</a:t>
            </a:r>
            <a:r>
              <a:rPr lang="en-US" sz="2600" dirty="0">
                <a:latin typeface="+mj-lt"/>
              </a:rPr>
              <a:t> </a:t>
            </a:r>
            <a:r>
              <a:rPr lang="en-US" sz="2600" dirty="0" err="1">
                <a:latin typeface="+mj-lt"/>
              </a:rPr>
              <a:t>trùng</a:t>
            </a:r>
            <a:r>
              <a:rPr lang="en-US" sz="2600" dirty="0">
                <a:latin typeface="+mj-lt"/>
              </a:rPr>
              <a:t> </a:t>
            </a:r>
            <a:r>
              <a:rPr lang="en-US" sz="2600" dirty="0" err="1">
                <a:latin typeface="+mj-lt"/>
              </a:rPr>
              <a:t>có</a:t>
            </a:r>
            <a:r>
              <a:rPr lang="en-US" sz="2600" dirty="0">
                <a:latin typeface="+mj-lt"/>
              </a:rPr>
              <a:t> </a:t>
            </a:r>
            <a:r>
              <a:rPr lang="en-US" sz="2600" dirty="0" err="1">
                <a:latin typeface="+mj-lt"/>
              </a:rPr>
              <a:t>chứa</a:t>
            </a:r>
            <a:r>
              <a:rPr lang="en-US" sz="2600" dirty="0">
                <a:latin typeface="+mj-lt"/>
              </a:rPr>
              <a:t> 0,5% </a:t>
            </a:r>
            <a:r>
              <a:rPr lang="en-US" sz="2600" dirty="0" err="1">
                <a:latin typeface="+mj-lt"/>
              </a:rPr>
              <a:t>Clo</a:t>
            </a:r>
            <a:r>
              <a:rPr lang="en-US" sz="2600" dirty="0">
                <a:latin typeface="+mj-lt"/>
              </a:rPr>
              <a:t> </a:t>
            </a:r>
            <a:r>
              <a:rPr lang="en-US" sz="2600" dirty="0" err="1">
                <a:latin typeface="+mj-lt"/>
              </a:rPr>
              <a:t>hoạt</a:t>
            </a:r>
            <a:r>
              <a:rPr lang="en-US" sz="2600" dirty="0">
                <a:latin typeface="+mj-lt"/>
              </a:rPr>
              <a:t> </a:t>
            </a:r>
            <a:r>
              <a:rPr lang="en-US" sz="2600" dirty="0" err="1">
                <a:latin typeface="+mj-lt"/>
              </a:rPr>
              <a:t>tính</a:t>
            </a:r>
            <a:r>
              <a:rPr lang="en-US" sz="2600" dirty="0">
                <a:latin typeface="+mj-lt"/>
              </a:rPr>
              <a:t> </a:t>
            </a:r>
            <a:r>
              <a:rPr lang="en-US" sz="2600" dirty="0" err="1">
                <a:latin typeface="+mj-lt"/>
              </a:rPr>
              <a:t>đặt</a:t>
            </a:r>
            <a:r>
              <a:rPr lang="en-US" sz="2600" dirty="0">
                <a:latin typeface="+mj-lt"/>
              </a:rPr>
              <a:t> </a:t>
            </a:r>
            <a:r>
              <a:rPr lang="en-US" sz="2600" dirty="0" err="1">
                <a:latin typeface="+mj-lt"/>
              </a:rPr>
              <a:t>trong</a:t>
            </a:r>
            <a:r>
              <a:rPr lang="en-US" sz="2600" dirty="0">
                <a:latin typeface="+mj-lt"/>
              </a:rPr>
              <a:t> </a:t>
            </a:r>
            <a:r>
              <a:rPr lang="en-US" sz="2600" dirty="0" err="1">
                <a:latin typeface="+mj-lt"/>
              </a:rPr>
              <a:t>khay</a:t>
            </a:r>
            <a:r>
              <a:rPr lang="en-US" sz="2600" dirty="0">
                <a:latin typeface="+mj-lt"/>
              </a:rPr>
              <a:t> </a:t>
            </a:r>
            <a:r>
              <a:rPr lang="en-US" sz="2600" dirty="0" err="1">
                <a:latin typeface="+mj-lt"/>
              </a:rPr>
              <a:t>nhựa</a:t>
            </a:r>
            <a:r>
              <a:rPr lang="en-US" sz="2600" dirty="0">
                <a:latin typeface="+mj-lt"/>
              </a:rPr>
              <a:t> </a:t>
            </a:r>
            <a:r>
              <a:rPr lang="en-US" sz="2600" dirty="0" err="1">
                <a:latin typeface="+mj-lt"/>
              </a:rPr>
              <a:t>hoặc</a:t>
            </a:r>
            <a:r>
              <a:rPr lang="en-US" sz="2600" dirty="0">
                <a:latin typeface="+mj-lt"/>
              </a:rPr>
              <a:t> </a:t>
            </a:r>
            <a:r>
              <a:rPr lang="en-US" sz="2600" dirty="0" err="1">
                <a:latin typeface="+mj-lt"/>
              </a:rPr>
              <a:t>khay</a:t>
            </a:r>
            <a:r>
              <a:rPr lang="en-US" sz="2600" dirty="0">
                <a:latin typeface="+mj-lt"/>
              </a:rPr>
              <a:t> </a:t>
            </a:r>
            <a:r>
              <a:rPr lang="en-US" sz="2600" dirty="0" err="1">
                <a:latin typeface="+mj-lt"/>
              </a:rPr>
              <a:t>kim</a:t>
            </a:r>
            <a:r>
              <a:rPr lang="en-US" sz="2600" dirty="0">
                <a:latin typeface="+mj-lt"/>
              </a:rPr>
              <a:t> </a:t>
            </a:r>
            <a:r>
              <a:rPr lang="en-US" sz="2600" dirty="0" err="1">
                <a:latin typeface="+mj-lt"/>
              </a:rPr>
              <a:t>loại</a:t>
            </a:r>
            <a:r>
              <a:rPr lang="en-US" sz="2600" dirty="0">
                <a:latin typeface="+mj-lt"/>
              </a:rPr>
              <a:t> </a:t>
            </a:r>
            <a:r>
              <a:rPr lang="en-US" sz="2600" dirty="0" err="1">
                <a:latin typeface="+mj-lt"/>
              </a:rPr>
              <a:t>để</a:t>
            </a:r>
            <a:r>
              <a:rPr lang="en-US" sz="2600" dirty="0">
                <a:latin typeface="+mj-lt"/>
              </a:rPr>
              <a:t> </a:t>
            </a:r>
            <a:r>
              <a:rPr lang="en-US" sz="2600" dirty="0" err="1">
                <a:latin typeface="+mj-lt"/>
              </a:rPr>
              <a:t>khử</a:t>
            </a:r>
            <a:r>
              <a:rPr lang="en-US" sz="2600" dirty="0">
                <a:latin typeface="+mj-lt"/>
              </a:rPr>
              <a:t> </a:t>
            </a:r>
            <a:r>
              <a:rPr lang="en-US" sz="2600" dirty="0" err="1">
                <a:latin typeface="+mj-lt"/>
              </a:rPr>
              <a:t>khuẩn</a:t>
            </a:r>
            <a:r>
              <a:rPr lang="en-US" sz="2600" dirty="0">
                <a:latin typeface="+mj-lt"/>
              </a:rPr>
              <a:t> </a:t>
            </a:r>
            <a:r>
              <a:rPr lang="en-US" sz="2600" dirty="0" err="1">
                <a:latin typeface="+mj-lt"/>
              </a:rPr>
              <a:t>đế</a:t>
            </a:r>
            <a:r>
              <a:rPr lang="en-US" sz="2600" dirty="0">
                <a:latin typeface="+mj-lt"/>
              </a:rPr>
              <a:t> </a:t>
            </a:r>
            <a:r>
              <a:rPr lang="en-US" sz="2600" dirty="0" err="1">
                <a:latin typeface="+mj-lt"/>
              </a:rPr>
              <a:t>giày</a:t>
            </a:r>
            <a:r>
              <a:rPr lang="en-US" sz="2600" dirty="0">
                <a:latin typeface="+mj-lt"/>
              </a:rPr>
              <a:t> </a:t>
            </a:r>
            <a:r>
              <a:rPr lang="en-US" sz="2600" dirty="0" err="1">
                <a:latin typeface="+mj-lt"/>
              </a:rPr>
              <a:t>dép</a:t>
            </a:r>
            <a:r>
              <a:rPr lang="en-US" sz="2600" dirty="0">
                <a:latin typeface="+mj-lt"/>
              </a:rPr>
              <a:t>. </a:t>
            </a:r>
            <a:r>
              <a:rPr lang="en-US" sz="2600" dirty="0" err="1">
                <a:latin typeface="+mj-lt"/>
              </a:rPr>
              <a:t>Bổ</a:t>
            </a:r>
            <a:r>
              <a:rPr lang="en-US" sz="2600" dirty="0">
                <a:latin typeface="+mj-lt"/>
              </a:rPr>
              <a:t> sung dung </a:t>
            </a:r>
            <a:r>
              <a:rPr lang="en-US" sz="2600" dirty="0" err="1">
                <a:latin typeface="+mj-lt"/>
              </a:rPr>
              <a:t>dịch</a:t>
            </a:r>
            <a:r>
              <a:rPr lang="en-US" sz="2600" dirty="0">
                <a:latin typeface="+mj-lt"/>
              </a:rPr>
              <a:t> </a:t>
            </a:r>
            <a:r>
              <a:rPr lang="en-US" sz="2600" dirty="0" err="1">
                <a:latin typeface="+mj-lt"/>
              </a:rPr>
              <a:t>khử</a:t>
            </a:r>
            <a:r>
              <a:rPr lang="en-US" sz="2600" dirty="0">
                <a:latin typeface="+mj-lt"/>
              </a:rPr>
              <a:t> </a:t>
            </a:r>
            <a:r>
              <a:rPr lang="en-US" sz="2600" dirty="0" err="1">
                <a:latin typeface="+mj-lt"/>
              </a:rPr>
              <a:t>trùng</a:t>
            </a:r>
            <a:r>
              <a:rPr lang="en-US" sz="2600" dirty="0">
                <a:latin typeface="+mj-lt"/>
              </a:rPr>
              <a:t> </a:t>
            </a:r>
            <a:r>
              <a:rPr lang="en-US" sz="2600" dirty="0" err="1">
                <a:latin typeface="+mj-lt"/>
              </a:rPr>
              <a:t>có</a:t>
            </a:r>
            <a:r>
              <a:rPr lang="en-US" sz="2600" dirty="0">
                <a:latin typeface="+mj-lt"/>
              </a:rPr>
              <a:t> </a:t>
            </a:r>
            <a:r>
              <a:rPr lang="en-US" sz="2600" dirty="0" err="1">
                <a:latin typeface="+mj-lt"/>
              </a:rPr>
              <a:t>chứa</a:t>
            </a:r>
            <a:r>
              <a:rPr lang="en-US" sz="2600" dirty="0">
                <a:latin typeface="+mj-lt"/>
              </a:rPr>
              <a:t> 0,5% </a:t>
            </a:r>
            <a:r>
              <a:rPr lang="en-US" sz="2600" dirty="0" err="1">
                <a:latin typeface="+mj-lt"/>
              </a:rPr>
              <a:t>Clo</a:t>
            </a:r>
            <a:r>
              <a:rPr lang="en-US" sz="2600" dirty="0">
                <a:latin typeface="+mj-lt"/>
              </a:rPr>
              <a:t> </a:t>
            </a:r>
            <a:r>
              <a:rPr lang="en-US" sz="2600" dirty="0" err="1">
                <a:latin typeface="+mj-lt"/>
              </a:rPr>
              <a:t>hoạt</a:t>
            </a:r>
            <a:r>
              <a:rPr lang="en-US" sz="2600" dirty="0">
                <a:latin typeface="+mj-lt"/>
              </a:rPr>
              <a:t> </a:t>
            </a:r>
            <a:r>
              <a:rPr lang="en-US" sz="2600" dirty="0" err="1">
                <a:latin typeface="+mj-lt"/>
              </a:rPr>
              <a:t>tính</a:t>
            </a:r>
            <a:r>
              <a:rPr lang="en-US" sz="2600" dirty="0">
                <a:latin typeface="+mj-lt"/>
              </a:rPr>
              <a:t> </a:t>
            </a:r>
            <a:r>
              <a:rPr lang="en-US" sz="2600" dirty="0" err="1">
                <a:latin typeface="+mj-lt"/>
              </a:rPr>
              <a:t>vào</a:t>
            </a:r>
            <a:r>
              <a:rPr lang="en-US" sz="2600" dirty="0">
                <a:latin typeface="+mj-lt"/>
              </a:rPr>
              <a:t> </a:t>
            </a:r>
            <a:r>
              <a:rPr lang="en-US" sz="2600" dirty="0" err="1">
                <a:latin typeface="+mj-lt"/>
              </a:rPr>
              <a:t>thảm</a:t>
            </a:r>
            <a:r>
              <a:rPr lang="en-US" sz="2600" dirty="0">
                <a:latin typeface="+mj-lt"/>
              </a:rPr>
              <a:t> </a:t>
            </a:r>
            <a:r>
              <a:rPr lang="en-US" sz="2600" dirty="0" err="1">
                <a:latin typeface="+mj-lt"/>
              </a:rPr>
              <a:t>khử</a:t>
            </a:r>
            <a:r>
              <a:rPr lang="en-US" sz="2600" dirty="0">
                <a:latin typeface="+mj-lt"/>
              </a:rPr>
              <a:t> </a:t>
            </a:r>
            <a:r>
              <a:rPr lang="en-US" sz="2600" dirty="0" err="1">
                <a:latin typeface="+mj-lt"/>
              </a:rPr>
              <a:t>trùng</a:t>
            </a:r>
            <a:r>
              <a:rPr lang="en-US" sz="2600" dirty="0">
                <a:latin typeface="+mj-lt"/>
              </a:rPr>
              <a:t> </a:t>
            </a:r>
            <a:r>
              <a:rPr lang="en-US" sz="2600" dirty="0" err="1">
                <a:latin typeface="+mj-lt"/>
              </a:rPr>
              <a:t>dày</a:t>
            </a:r>
            <a:r>
              <a:rPr lang="en-US" sz="2600" dirty="0">
                <a:latin typeface="+mj-lt"/>
              </a:rPr>
              <a:t> </a:t>
            </a:r>
            <a:r>
              <a:rPr lang="en-US" sz="2600" dirty="0" err="1">
                <a:latin typeface="+mj-lt"/>
              </a:rPr>
              <a:t>dép</a:t>
            </a:r>
            <a:r>
              <a:rPr lang="en-US" sz="2600" dirty="0">
                <a:latin typeface="+mj-lt"/>
              </a:rPr>
              <a:t> </a:t>
            </a:r>
            <a:r>
              <a:rPr lang="en-US" sz="2600" dirty="0" err="1">
                <a:latin typeface="+mj-lt"/>
              </a:rPr>
              <a:t>sau</a:t>
            </a:r>
            <a:r>
              <a:rPr lang="en-US" sz="2600" dirty="0">
                <a:latin typeface="+mj-lt"/>
              </a:rPr>
              <a:t> </a:t>
            </a:r>
            <a:r>
              <a:rPr lang="en-US" sz="2600" dirty="0" err="1">
                <a:latin typeface="+mj-lt"/>
              </a:rPr>
              <a:t>mỗi</a:t>
            </a:r>
            <a:r>
              <a:rPr lang="en-US" sz="2600" dirty="0">
                <a:latin typeface="+mj-lt"/>
              </a:rPr>
              <a:t> 4 </a:t>
            </a:r>
            <a:r>
              <a:rPr lang="en-US" sz="2600" dirty="0" err="1">
                <a:latin typeface="+mj-lt"/>
              </a:rPr>
              <a:t>tiếng</a:t>
            </a:r>
            <a:r>
              <a:rPr lang="en-US" sz="2600" dirty="0">
                <a:latin typeface="+mj-lt"/>
              </a:rPr>
              <a:t>.</a:t>
            </a:r>
            <a:endParaRPr lang="en-GB" sz="2600" dirty="0">
              <a:latin typeface="+mj-lt"/>
            </a:endParaRPr>
          </a:p>
          <a:p>
            <a:pPr marL="0" indent="0">
              <a:buNone/>
            </a:pPr>
            <a:r>
              <a:rPr lang="en-US" sz="2600" dirty="0">
                <a:latin typeface="+mj-lt"/>
              </a:rPr>
              <a:t>5. </a:t>
            </a:r>
            <a:r>
              <a:rPr lang="en-US" sz="2600" dirty="0" err="1">
                <a:solidFill>
                  <a:srgbClr val="C00000"/>
                </a:solidFill>
                <a:latin typeface="+mj-lt"/>
              </a:rPr>
              <a:t>Chất</a:t>
            </a:r>
            <a:r>
              <a:rPr lang="en-US" sz="2600" dirty="0">
                <a:solidFill>
                  <a:srgbClr val="C00000"/>
                </a:solidFill>
                <a:latin typeface="+mj-lt"/>
              </a:rPr>
              <a:t> </a:t>
            </a:r>
            <a:r>
              <a:rPr lang="en-US" sz="2600" dirty="0" err="1">
                <a:solidFill>
                  <a:srgbClr val="C00000"/>
                </a:solidFill>
                <a:latin typeface="+mj-lt"/>
              </a:rPr>
              <a:t>thải</a:t>
            </a:r>
            <a:r>
              <a:rPr lang="en-US" sz="2600" dirty="0">
                <a:solidFill>
                  <a:srgbClr val="C00000"/>
                </a:solidFill>
                <a:latin typeface="+mj-lt"/>
              </a:rPr>
              <a:t> </a:t>
            </a:r>
            <a:r>
              <a:rPr lang="en-US" sz="2600" dirty="0" err="1">
                <a:solidFill>
                  <a:srgbClr val="C00000"/>
                </a:solidFill>
                <a:latin typeface="+mj-lt"/>
              </a:rPr>
              <a:t>là</a:t>
            </a:r>
            <a:r>
              <a:rPr lang="en-US" sz="2600" dirty="0">
                <a:solidFill>
                  <a:srgbClr val="C00000"/>
                </a:solidFill>
                <a:latin typeface="+mj-lt"/>
              </a:rPr>
              <a:t> </a:t>
            </a:r>
            <a:r>
              <a:rPr lang="en-US" sz="2600" dirty="0" err="1">
                <a:solidFill>
                  <a:srgbClr val="C00000"/>
                </a:solidFill>
                <a:latin typeface="+mj-lt"/>
              </a:rPr>
              <a:t>khẩu</a:t>
            </a:r>
            <a:r>
              <a:rPr lang="en-US" sz="2600" dirty="0">
                <a:solidFill>
                  <a:srgbClr val="C00000"/>
                </a:solidFill>
                <a:latin typeface="+mj-lt"/>
              </a:rPr>
              <a:t> </a:t>
            </a:r>
            <a:r>
              <a:rPr lang="en-US" sz="2600" dirty="0" err="1">
                <a:solidFill>
                  <a:srgbClr val="C00000"/>
                </a:solidFill>
                <a:latin typeface="+mj-lt"/>
              </a:rPr>
              <a:t>trang</a:t>
            </a:r>
            <a:r>
              <a:rPr lang="en-US" sz="2600" dirty="0">
                <a:solidFill>
                  <a:srgbClr val="C00000"/>
                </a:solidFill>
                <a:latin typeface="+mj-lt"/>
              </a:rPr>
              <a:t>, </a:t>
            </a:r>
            <a:r>
              <a:rPr lang="en-US" sz="2600" dirty="0" err="1">
                <a:solidFill>
                  <a:srgbClr val="C00000"/>
                </a:solidFill>
                <a:latin typeface="+mj-lt"/>
              </a:rPr>
              <a:t>khăn</a:t>
            </a:r>
            <a:r>
              <a:rPr lang="en-US" sz="2600" dirty="0">
                <a:solidFill>
                  <a:srgbClr val="C00000"/>
                </a:solidFill>
                <a:latin typeface="+mj-lt"/>
              </a:rPr>
              <a:t>, </a:t>
            </a:r>
            <a:r>
              <a:rPr lang="en-US" sz="2600" dirty="0" err="1">
                <a:solidFill>
                  <a:srgbClr val="C00000"/>
                </a:solidFill>
                <a:latin typeface="+mj-lt"/>
              </a:rPr>
              <a:t>giấy</a:t>
            </a:r>
            <a:r>
              <a:rPr lang="en-US" sz="2600" dirty="0">
                <a:solidFill>
                  <a:srgbClr val="C00000"/>
                </a:solidFill>
                <a:latin typeface="+mj-lt"/>
              </a:rPr>
              <a:t> </a:t>
            </a:r>
            <a:r>
              <a:rPr lang="en-US" sz="2600" dirty="0" err="1">
                <a:solidFill>
                  <a:srgbClr val="C00000"/>
                </a:solidFill>
                <a:latin typeface="+mj-lt"/>
              </a:rPr>
              <a:t>lau</a:t>
            </a:r>
            <a:r>
              <a:rPr lang="en-US" sz="2600" dirty="0">
                <a:solidFill>
                  <a:srgbClr val="C00000"/>
                </a:solidFill>
                <a:latin typeface="+mj-lt"/>
              </a:rPr>
              <a:t> </a:t>
            </a:r>
            <a:r>
              <a:rPr lang="en-US" sz="2600" dirty="0" err="1">
                <a:solidFill>
                  <a:srgbClr val="C00000"/>
                </a:solidFill>
                <a:latin typeface="+mj-lt"/>
              </a:rPr>
              <a:t>mũi</a:t>
            </a:r>
            <a:r>
              <a:rPr lang="en-US" sz="2600" dirty="0">
                <a:solidFill>
                  <a:srgbClr val="C00000"/>
                </a:solidFill>
                <a:latin typeface="+mj-lt"/>
              </a:rPr>
              <a:t>, </a:t>
            </a:r>
            <a:r>
              <a:rPr lang="en-US" sz="2600" dirty="0" err="1">
                <a:solidFill>
                  <a:srgbClr val="C00000"/>
                </a:solidFill>
                <a:latin typeface="+mj-lt"/>
              </a:rPr>
              <a:t>miệng</a:t>
            </a:r>
            <a:r>
              <a:rPr lang="en-US" sz="2600" dirty="0">
                <a:solidFill>
                  <a:srgbClr val="C00000"/>
                </a:solidFill>
                <a:latin typeface="+mj-lt"/>
              </a:rPr>
              <a:t> </a:t>
            </a:r>
            <a:r>
              <a:rPr lang="en-US" sz="2600" dirty="0" err="1">
                <a:solidFill>
                  <a:srgbClr val="C00000"/>
                </a:solidFill>
                <a:latin typeface="+mj-lt"/>
              </a:rPr>
              <a:t>đã</a:t>
            </a:r>
            <a:r>
              <a:rPr lang="en-US" sz="2600" dirty="0">
                <a:solidFill>
                  <a:srgbClr val="C00000"/>
                </a:solidFill>
                <a:latin typeface="+mj-lt"/>
              </a:rPr>
              <a:t> qua </a:t>
            </a:r>
            <a:r>
              <a:rPr lang="en-US" sz="2600" dirty="0" err="1">
                <a:solidFill>
                  <a:srgbClr val="C00000"/>
                </a:solidFill>
                <a:latin typeface="+mj-lt"/>
              </a:rPr>
              <a:t>sử</a:t>
            </a:r>
            <a:r>
              <a:rPr lang="en-US" sz="2600" dirty="0">
                <a:solidFill>
                  <a:srgbClr val="C00000"/>
                </a:solidFill>
                <a:latin typeface="+mj-lt"/>
              </a:rPr>
              <a:t> </a:t>
            </a:r>
            <a:r>
              <a:rPr lang="en-US" sz="2600" dirty="0" err="1">
                <a:solidFill>
                  <a:srgbClr val="C00000"/>
                </a:solidFill>
                <a:latin typeface="+mj-lt"/>
              </a:rPr>
              <a:t>dụng</a:t>
            </a:r>
            <a:r>
              <a:rPr lang="en-US" sz="2600" dirty="0">
                <a:solidFill>
                  <a:srgbClr val="C00000"/>
                </a:solidFill>
                <a:latin typeface="+mj-lt"/>
              </a:rPr>
              <a:t> </a:t>
            </a:r>
            <a:r>
              <a:rPr lang="en-US" sz="2600" dirty="0" err="1">
                <a:solidFill>
                  <a:srgbClr val="C00000"/>
                </a:solidFill>
                <a:latin typeface="+mj-lt"/>
              </a:rPr>
              <a:t>của</a:t>
            </a:r>
            <a:r>
              <a:rPr lang="en-US" sz="2600" dirty="0">
                <a:solidFill>
                  <a:srgbClr val="C00000"/>
                </a:solidFill>
                <a:latin typeface="+mj-lt"/>
              </a:rPr>
              <a:t> </a:t>
            </a:r>
            <a:r>
              <a:rPr lang="en-US" sz="2600" dirty="0" err="1">
                <a:solidFill>
                  <a:srgbClr val="C00000"/>
                </a:solidFill>
                <a:latin typeface="+mj-lt"/>
              </a:rPr>
              <a:t>người</a:t>
            </a:r>
            <a:r>
              <a:rPr lang="en-US" sz="2600" dirty="0">
                <a:solidFill>
                  <a:srgbClr val="C00000"/>
                </a:solidFill>
                <a:latin typeface="+mj-lt"/>
              </a:rPr>
              <a:t> </a:t>
            </a:r>
            <a:r>
              <a:rPr lang="en-US" sz="2600" dirty="0" err="1">
                <a:solidFill>
                  <a:srgbClr val="C00000"/>
                </a:solidFill>
                <a:latin typeface="+mj-lt"/>
              </a:rPr>
              <a:t>cách</a:t>
            </a:r>
            <a:r>
              <a:rPr lang="en-US" sz="2600" dirty="0">
                <a:solidFill>
                  <a:srgbClr val="C00000"/>
                </a:solidFill>
                <a:latin typeface="+mj-lt"/>
              </a:rPr>
              <a:t> </a:t>
            </a:r>
            <a:r>
              <a:rPr lang="en-US" sz="2600" dirty="0" err="1">
                <a:solidFill>
                  <a:srgbClr val="C00000"/>
                </a:solidFill>
                <a:latin typeface="+mj-lt"/>
              </a:rPr>
              <a:t>ly</a:t>
            </a:r>
            <a:r>
              <a:rPr lang="en-US" sz="2600" dirty="0">
                <a:solidFill>
                  <a:srgbClr val="C00000"/>
                </a:solidFill>
                <a:latin typeface="+mj-lt"/>
              </a:rPr>
              <a:t> </a:t>
            </a:r>
            <a:r>
              <a:rPr lang="en-US" sz="2600" dirty="0" err="1">
                <a:solidFill>
                  <a:srgbClr val="C00000"/>
                </a:solidFill>
                <a:latin typeface="+mj-lt"/>
              </a:rPr>
              <a:t>được</a:t>
            </a:r>
            <a:r>
              <a:rPr lang="en-US" sz="2600" dirty="0">
                <a:solidFill>
                  <a:srgbClr val="C00000"/>
                </a:solidFill>
                <a:latin typeface="+mj-lt"/>
              </a:rPr>
              <a:t> thu </a:t>
            </a:r>
            <a:r>
              <a:rPr lang="en-US" sz="2600" dirty="0" err="1">
                <a:solidFill>
                  <a:srgbClr val="C00000"/>
                </a:solidFill>
                <a:latin typeface="+mj-lt"/>
              </a:rPr>
              <a:t>gom</a:t>
            </a:r>
            <a:r>
              <a:rPr lang="en-US" sz="2600" dirty="0">
                <a:solidFill>
                  <a:srgbClr val="C00000"/>
                </a:solidFill>
                <a:latin typeface="+mj-lt"/>
              </a:rPr>
              <a:t>, </a:t>
            </a:r>
            <a:r>
              <a:rPr lang="en-US" sz="2600" dirty="0" err="1">
                <a:solidFill>
                  <a:srgbClr val="C00000"/>
                </a:solidFill>
                <a:latin typeface="+mj-lt"/>
              </a:rPr>
              <a:t>vận</a:t>
            </a:r>
            <a:r>
              <a:rPr lang="en-US" sz="2600" dirty="0">
                <a:solidFill>
                  <a:srgbClr val="C00000"/>
                </a:solidFill>
                <a:latin typeface="+mj-lt"/>
              </a:rPr>
              <a:t> </a:t>
            </a:r>
            <a:r>
              <a:rPr lang="en-US" sz="2600" dirty="0" err="1">
                <a:solidFill>
                  <a:srgbClr val="C00000"/>
                </a:solidFill>
                <a:latin typeface="+mj-lt"/>
              </a:rPr>
              <a:t>chuyển</a:t>
            </a:r>
            <a:r>
              <a:rPr lang="en-US" sz="2600" dirty="0">
                <a:solidFill>
                  <a:srgbClr val="C00000"/>
                </a:solidFill>
                <a:latin typeface="+mj-lt"/>
              </a:rPr>
              <a:t> </a:t>
            </a:r>
            <a:r>
              <a:rPr lang="en-US" sz="2600" dirty="0" err="1">
                <a:solidFill>
                  <a:srgbClr val="C00000"/>
                </a:solidFill>
                <a:latin typeface="+mj-lt"/>
              </a:rPr>
              <a:t>và</a:t>
            </a:r>
            <a:r>
              <a:rPr lang="en-US" sz="2600" dirty="0">
                <a:solidFill>
                  <a:srgbClr val="C00000"/>
                </a:solidFill>
                <a:latin typeface="+mj-lt"/>
              </a:rPr>
              <a:t> </a:t>
            </a:r>
            <a:r>
              <a:rPr lang="en-US" sz="2600" dirty="0" err="1">
                <a:solidFill>
                  <a:srgbClr val="C00000"/>
                </a:solidFill>
                <a:latin typeface="+mj-lt"/>
              </a:rPr>
              <a:t>xử</a:t>
            </a:r>
            <a:r>
              <a:rPr lang="en-US" sz="2600" dirty="0">
                <a:solidFill>
                  <a:srgbClr val="C00000"/>
                </a:solidFill>
                <a:latin typeface="+mj-lt"/>
              </a:rPr>
              <a:t> </a:t>
            </a:r>
            <a:r>
              <a:rPr lang="en-US" sz="2600" dirty="0" err="1">
                <a:solidFill>
                  <a:srgbClr val="C00000"/>
                </a:solidFill>
                <a:latin typeface="+mj-lt"/>
              </a:rPr>
              <a:t>lý</a:t>
            </a:r>
            <a:r>
              <a:rPr lang="en-US" sz="2600" dirty="0">
                <a:solidFill>
                  <a:srgbClr val="C00000"/>
                </a:solidFill>
                <a:latin typeface="+mj-lt"/>
              </a:rPr>
              <a:t> </a:t>
            </a:r>
            <a:r>
              <a:rPr lang="en-US" sz="2600" dirty="0" err="1">
                <a:solidFill>
                  <a:srgbClr val="C00000"/>
                </a:solidFill>
                <a:latin typeface="+mj-lt"/>
              </a:rPr>
              <a:t>như</a:t>
            </a:r>
            <a:r>
              <a:rPr lang="en-US" sz="2600" dirty="0">
                <a:solidFill>
                  <a:srgbClr val="C00000"/>
                </a:solidFill>
                <a:latin typeface="+mj-lt"/>
              </a:rPr>
              <a:t> </a:t>
            </a:r>
            <a:r>
              <a:rPr lang="en-US" sz="2600" dirty="0" err="1">
                <a:solidFill>
                  <a:srgbClr val="C00000"/>
                </a:solidFill>
                <a:latin typeface="+mj-lt"/>
              </a:rPr>
              <a:t>chất</a:t>
            </a:r>
            <a:r>
              <a:rPr lang="en-US" sz="2600" dirty="0">
                <a:solidFill>
                  <a:srgbClr val="C00000"/>
                </a:solidFill>
                <a:latin typeface="+mj-lt"/>
              </a:rPr>
              <a:t> </a:t>
            </a:r>
            <a:r>
              <a:rPr lang="en-US" sz="2600" dirty="0" err="1">
                <a:solidFill>
                  <a:srgbClr val="C00000"/>
                </a:solidFill>
                <a:latin typeface="+mj-lt"/>
              </a:rPr>
              <a:t>thải</a:t>
            </a:r>
            <a:r>
              <a:rPr lang="en-US" sz="2600" dirty="0">
                <a:solidFill>
                  <a:srgbClr val="C00000"/>
                </a:solidFill>
                <a:latin typeface="+mj-lt"/>
              </a:rPr>
              <a:t> </a:t>
            </a:r>
            <a:r>
              <a:rPr lang="en-US" sz="2600" dirty="0" err="1">
                <a:solidFill>
                  <a:srgbClr val="C00000"/>
                </a:solidFill>
                <a:latin typeface="+mj-lt"/>
              </a:rPr>
              <a:t>lây</a:t>
            </a:r>
            <a:r>
              <a:rPr lang="en-US" sz="2600" dirty="0">
                <a:solidFill>
                  <a:srgbClr val="C00000"/>
                </a:solidFill>
                <a:latin typeface="+mj-lt"/>
              </a:rPr>
              <a:t> </a:t>
            </a:r>
            <a:r>
              <a:rPr lang="en-US" sz="2600" dirty="0" err="1">
                <a:solidFill>
                  <a:srgbClr val="C00000"/>
                </a:solidFill>
                <a:latin typeface="+mj-lt"/>
              </a:rPr>
              <a:t>nhiễm</a:t>
            </a:r>
            <a:endParaRPr lang="en-GB" sz="2600" b="1" dirty="0">
              <a:solidFill>
                <a:srgbClr val="C00000"/>
              </a:solidFill>
              <a:latin typeface="+mj-lt"/>
            </a:endParaRPr>
          </a:p>
          <a:p>
            <a:pPr marL="0" indent="0" eaLnBrk="1" fontAlgn="auto" hangingPunct="1">
              <a:spcAft>
                <a:spcPts val="600"/>
              </a:spcAft>
              <a:buNone/>
              <a:defRPr/>
            </a:pPr>
            <a:endParaRPr lang="en-GB" sz="2600" b="1" dirty="0"/>
          </a:p>
        </p:txBody>
      </p:sp>
    </p:spTree>
    <p:extLst>
      <p:ext uri="{BB962C8B-B14F-4D97-AF65-F5344CB8AC3E}">
        <p14:creationId xmlns:p14="http://schemas.microsoft.com/office/powerpoint/2010/main" val="20721385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11734800" cy="6019800"/>
          </a:xfrm>
        </p:spPr>
        <p:txBody>
          <a:bodyPr rtlCol="0">
            <a:noAutofit/>
          </a:bodyPr>
          <a:lstStyle/>
          <a:p>
            <a:pPr marL="0" indent="0" eaLnBrk="1" fontAlgn="auto" hangingPunct="1">
              <a:spcAft>
                <a:spcPts val="600"/>
              </a:spcAft>
              <a:buNone/>
              <a:defRPr/>
            </a:pPr>
            <a:r>
              <a:rPr lang="pt-BR" sz="2800" b="1" dirty="0">
                <a:latin typeface="+mj-lt"/>
              </a:rPr>
              <a:t>VII. </a:t>
            </a:r>
            <a:r>
              <a:rPr lang="en-GB" sz="2800" b="1" dirty="0">
                <a:latin typeface="+mj-lt"/>
              </a:rPr>
              <a:t>Phòng </a:t>
            </a:r>
            <a:r>
              <a:rPr lang="en-GB" sz="2800" b="1" dirty="0" err="1">
                <a:latin typeface="+mj-lt"/>
              </a:rPr>
              <a:t>chống</a:t>
            </a:r>
            <a:r>
              <a:rPr lang="en-GB" sz="2800" b="1" dirty="0">
                <a:latin typeface="+mj-lt"/>
              </a:rPr>
              <a:t> </a:t>
            </a:r>
            <a:r>
              <a:rPr lang="en-GB" sz="2800" b="1" dirty="0" err="1">
                <a:latin typeface="+mj-lt"/>
              </a:rPr>
              <a:t>lây</a:t>
            </a:r>
            <a:r>
              <a:rPr lang="en-GB" sz="2800" b="1" dirty="0">
                <a:latin typeface="+mj-lt"/>
              </a:rPr>
              <a:t> </a:t>
            </a:r>
            <a:r>
              <a:rPr lang="en-GB" sz="2800" b="1" dirty="0" err="1">
                <a:latin typeface="+mj-lt"/>
              </a:rPr>
              <a:t>nhiễm</a:t>
            </a:r>
            <a:r>
              <a:rPr lang="en-GB" sz="2800" b="1" dirty="0">
                <a:latin typeface="+mj-lt"/>
              </a:rPr>
              <a:t> </a:t>
            </a:r>
            <a:r>
              <a:rPr lang="en-GB" sz="2800" b="1" dirty="0" err="1">
                <a:latin typeface="+mj-lt"/>
              </a:rPr>
              <a:t>tại</a:t>
            </a:r>
            <a:r>
              <a:rPr lang="en-GB" sz="2800" b="1" dirty="0">
                <a:latin typeface="+mj-lt"/>
              </a:rPr>
              <a:t> c</a:t>
            </a:r>
            <a:r>
              <a:rPr lang="vi-VN" sz="2800" b="1" dirty="0">
                <a:latin typeface="+mj-lt"/>
              </a:rPr>
              <a:t>ơ</a:t>
            </a:r>
            <a:r>
              <a:rPr lang="en-GB" sz="2800" b="1" dirty="0">
                <a:latin typeface="+mj-lt"/>
              </a:rPr>
              <a:t> </a:t>
            </a:r>
            <a:r>
              <a:rPr lang="en-GB" sz="2800" b="1" dirty="0" err="1">
                <a:latin typeface="+mj-lt"/>
              </a:rPr>
              <a:t>sở</a:t>
            </a:r>
            <a:r>
              <a:rPr lang="en-GB" sz="2800" b="1" dirty="0">
                <a:latin typeface="+mj-lt"/>
              </a:rPr>
              <a:t> </a:t>
            </a:r>
            <a:r>
              <a:rPr lang="en-GB" sz="2800" b="1" dirty="0" err="1">
                <a:latin typeface="+mj-lt"/>
              </a:rPr>
              <a:t>cách</a:t>
            </a:r>
            <a:r>
              <a:rPr lang="en-GB" sz="2800" b="1" dirty="0">
                <a:latin typeface="+mj-lt"/>
              </a:rPr>
              <a:t> </a:t>
            </a:r>
            <a:r>
              <a:rPr lang="en-GB" sz="2800" b="1" dirty="0" err="1">
                <a:latin typeface="+mj-lt"/>
              </a:rPr>
              <a:t>ly</a:t>
            </a:r>
            <a:endParaRPr lang="en-GB" sz="2800" b="1" dirty="0">
              <a:latin typeface="+mj-lt"/>
            </a:endParaRPr>
          </a:p>
          <a:p>
            <a:pPr marL="400050" lvl="1" indent="0">
              <a:buNone/>
            </a:pPr>
            <a:r>
              <a:rPr lang="en-US" dirty="0"/>
              <a:t>6. </a:t>
            </a:r>
            <a:r>
              <a:rPr lang="en-US" dirty="0" err="1">
                <a:solidFill>
                  <a:srgbClr val="C00000"/>
                </a:solidFill>
              </a:rPr>
              <a:t>Các</a:t>
            </a:r>
            <a:r>
              <a:rPr lang="en-US" dirty="0">
                <a:solidFill>
                  <a:srgbClr val="C00000"/>
                </a:solidFill>
              </a:rPr>
              <a:t> </a:t>
            </a:r>
            <a:r>
              <a:rPr lang="en-US" dirty="0" err="1">
                <a:solidFill>
                  <a:srgbClr val="C00000"/>
                </a:solidFill>
              </a:rPr>
              <a:t>chất</a:t>
            </a:r>
            <a:r>
              <a:rPr lang="en-US" dirty="0">
                <a:solidFill>
                  <a:srgbClr val="C00000"/>
                </a:solidFill>
              </a:rPr>
              <a:t> </a:t>
            </a:r>
            <a:r>
              <a:rPr lang="en-US" dirty="0" err="1">
                <a:solidFill>
                  <a:srgbClr val="C00000"/>
                </a:solidFill>
              </a:rPr>
              <a:t>thải</a:t>
            </a:r>
            <a:r>
              <a:rPr lang="en-US" dirty="0">
                <a:solidFill>
                  <a:srgbClr val="C00000"/>
                </a:solidFill>
              </a:rPr>
              <a:t> </a:t>
            </a:r>
            <a:r>
              <a:rPr lang="en-US" dirty="0" err="1">
                <a:solidFill>
                  <a:srgbClr val="C00000"/>
                </a:solidFill>
              </a:rPr>
              <a:t>sinh</a:t>
            </a:r>
            <a:r>
              <a:rPr lang="en-US" dirty="0">
                <a:solidFill>
                  <a:srgbClr val="C00000"/>
                </a:solidFill>
              </a:rPr>
              <a:t> </a:t>
            </a:r>
            <a:r>
              <a:rPr lang="en-US" dirty="0" err="1">
                <a:solidFill>
                  <a:srgbClr val="C00000"/>
                </a:solidFill>
              </a:rPr>
              <a:t>hoạt</a:t>
            </a:r>
            <a:r>
              <a:rPr lang="en-US" dirty="0">
                <a:solidFill>
                  <a:srgbClr val="C00000"/>
                </a:solidFill>
              </a:rPr>
              <a:t> </a:t>
            </a:r>
            <a:r>
              <a:rPr lang="en-US" dirty="0" err="1">
                <a:solidFill>
                  <a:srgbClr val="C00000"/>
                </a:solidFill>
              </a:rPr>
              <a:t>khác</a:t>
            </a:r>
            <a:r>
              <a:rPr lang="en-US" dirty="0">
                <a:solidFill>
                  <a:srgbClr val="C00000"/>
                </a:solidFill>
              </a:rPr>
              <a:t> </a:t>
            </a:r>
            <a:r>
              <a:rPr lang="en-US" dirty="0" err="1">
                <a:solidFill>
                  <a:srgbClr val="C00000"/>
                </a:solidFill>
              </a:rPr>
              <a:t>được</a:t>
            </a:r>
            <a:r>
              <a:rPr lang="en-US" dirty="0">
                <a:solidFill>
                  <a:srgbClr val="C00000"/>
                </a:solidFill>
              </a:rPr>
              <a:t> thu </a:t>
            </a:r>
            <a:r>
              <a:rPr lang="en-US" dirty="0" err="1">
                <a:solidFill>
                  <a:srgbClr val="C00000"/>
                </a:solidFill>
              </a:rPr>
              <a:t>gom</a:t>
            </a:r>
            <a:r>
              <a:rPr lang="en-US" dirty="0">
                <a:solidFill>
                  <a:srgbClr val="C00000"/>
                </a:solidFill>
              </a:rPr>
              <a:t>, </a:t>
            </a:r>
            <a:r>
              <a:rPr lang="en-US" dirty="0" err="1">
                <a:solidFill>
                  <a:srgbClr val="C00000"/>
                </a:solidFill>
              </a:rPr>
              <a:t>vận</a:t>
            </a:r>
            <a:r>
              <a:rPr lang="en-US" dirty="0">
                <a:solidFill>
                  <a:srgbClr val="C00000"/>
                </a:solidFill>
              </a:rPr>
              <a:t> </a:t>
            </a:r>
            <a:r>
              <a:rPr lang="en-US" dirty="0" err="1">
                <a:solidFill>
                  <a:srgbClr val="C00000"/>
                </a:solidFill>
              </a:rPr>
              <a:t>chuyển</a:t>
            </a:r>
            <a:r>
              <a:rPr lang="en-US" dirty="0">
                <a:solidFill>
                  <a:srgbClr val="C00000"/>
                </a:solidFill>
              </a:rPr>
              <a:t>, </a:t>
            </a:r>
            <a:r>
              <a:rPr lang="en-US" dirty="0" err="1">
                <a:solidFill>
                  <a:srgbClr val="C00000"/>
                </a:solidFill>
              </a:rPr>
              <a:t>xử</a:t>
            </a:r>
            <a:r>
              <a:rPr lang="en-US" dirty="0">
                <a:solidFill>
                  <a:srgbClr val="C00000"/>
                </a:solidFill>
              </a:rPr>
              <a:t> </a:t>
            </a:r>
            <a:r>
              <a:rPr lang="en-US" dirty="0" err="1">
                <a:solidFill>
                  <a:srgbClr val="C00000"/>
                </a:solidFill>
              </a:rPr>
              <a:t>lý</a:t>
            </a:r>
            <a:r>
              <a:rPr lang="en-US" dirty="0">
                <a:solidFill>
                  <a:srgbClr val="C00000"/>
                </a:solidFill>
              </a:rPr>
              <a:t> </a:t>
            </a:r>
            <a:r>
              <a:rPr lang="en-US" dirty="0" err="1">
                <a:solidFill>
                  <a:srgbClr val="C00000"/>
                </a:solidFill>
              </a:rPr>
              <a:t>như</a:t>
            </a:r>
            <a:r>
              <a:rPr lang="en-US" dirty="0">
                <a:solidFill>
                  <a:srgbClr val="C00000"/>
                </a:solidFill>
              </a:rPr>
              <a:t> </a:t>
            </a:r>
            <a:r>
              <a:rPr lang="en-US" dirty="0" err="1">
                <a:solidFill>
                  <a:srgbClr val="C00000"/>
                </a:solidFill>
              </a:rPr>
              <a:t>chất</a:t>
            </a:r>
            <a:r>
              <a:rPr lang="en-US" dirty="0">
                <a:solidFill>
                  <a:srgbClr val="C00000"/>
                </a:solidFill>
              </a:rPr>
              <a:t> </a:t>
            </a:r>
            <a:r>
              <a:rPr lang="en-US" dirty="0" err="1">
                <a:solidFill>
                  <a:srgbClr val="C00000"/>
                </a:solidFill>
              </a:rPr>
              <a:t>thải</a:t>
            </a:r>
            <a:r>
              <a:rPr lang="en-US" dirty="0">
                <a:solidFill>
                  <a:srgbClr val="C00000"/>
                </a:solidFill>
              </a:rPr>
              <a:t> </a:t>
            </a:r>
            <a:r>
              <a:rPr lang="en-US" dirty="0" err="1">
                <a:solidFill>
                  <a:srgbClr val="C00000"/>
                </a:solidFill>
              </a:rPr>
              <a:t>thông</a:t>
            </a:r>
            <a:r>
              <a:rPr lang="en-US" dirty="0">
                <a:solidFill>
                  <a:srgbClr val="C00000"/>
                </a:solidFill>
              </a:rPr>
              <a:t> </a:t>
            </a:r>
            <a:r>
              <a:rPr lang="en-US" dirty="0" err="1">
                <a:solidFill>
                  <a:srgbClr val="C00000"/>
                </a:solidFill>
              </a:rPr>
              <a:t>thường</a:t>
            </a:r>
            <a:r>
              <a:rPr lang="en-US" dirty="0">
                <a:solidFill>
                  <a:srgbClr val="C00000"/>
                </a:solidFill>
              </a:rPr>
              <a:t>.</a:t>
            </a:r>
            <a:endParaRPr lang="en-GB" dirty="0">
              <a:solidFill>
                <a:srgbClr val="C00000"/>
              </a:solidFill>
            </a:endParaRPr>
          </a:p>
          <a:p>
            <a:pPr marL="400050" lvl="1" indent="0">
              <a:buNone/>
            </a:pPr>
            <a:r>
              <a:rPr lang="en-US" dirty="0"/>
              <a:t>7. </a:t>
            </a:r>
            <a:r>
              <a:rPr lang="en-US" dirty="0" err="1"/>
              <a:t>Phương</a:t>
            </a:r>
            <a:r>
              <a:rPr lang="en-US" dirty="0"/>
              <a:t> </a:t>
            </a:r>
            <a:r>
              <a:rPr lang="en-US" dirty="0" err="1"/>
              <a:t>tiện</a:t>
            </a:r>
            <a:r>
              <a:rPr lang="en-US" dirty="0"/>
              <a:t> </a:t>
            </a:r>
            <a:r>
              <a:rPr lang="en-US" dirty="0" err="1"/>
              <a:t>vận</a:t>
            </a:r>
            <a:r>
              <a:rPr lang="en-US" dirty="0"/>
              <a:t> </a:t>
            </a:r>
            <a:r>
              <a:rPr lang="en-US" dirty="0" err="1"/>
              <a:t>chuyển</a:t>
            </a:r>
            <a:r>
              <a:rPr lang="en-US" dirty="0"/>
              <a:t> </a:t>
            </a:r>
            <a:r>
              <a:rPr lang="en-US" dirty="0" err="1"/>
              <a:t>người</a:t>
            </a:r>
            <a:r>
              <a:rPr lang="en-US" dirty="0"/>
              <a:t> </a:t>
            </a:r>
            <a:r>
              <a:rPr lang="en-US" dirty="0" err="1"/>
              <a:t>mắc</a:t>
            </a:r>
            <a:r>
              <a:rPr lang="en-US" dirty="0"/>
              <a:t> </a:t>
            </a:r>
            <a:r>
              <a:rPr lang="en-US" dirty="0" err="1"/>
              <a:t>bệnh</a:t>
            </a:r>
            <a:r>
              <a:rPr lang="en-US" dirty="0"/>
              <a:t> </a:t>
            </a:r>
            <a:r>
              <a:rPr lang="en-US" dirty="0" err="1"/>
              <a:t>hoặc</a:t>
            </a:r>
            <a:r>
              <a:rPr lang="en-US" dirty="0"/>
              <a:t> </a:t>
            </a:r>
            <a:r>
              <a:rPr lang="en-US" dirty="0" err="1"/>
              <a:t>nghi</a:t>
            </a:r>
            <a:r>
              <a:rPr lang="en-US" dirty="0"/>
              <a:t> </a:t>
            </a:r>
            <a:r>
              <a:rPr lang="en-US" dirty="0" err="1"/>
              <a:t>ngờ</a:t>
            </a:r>
            <a:r>
              <a:rPr lang="en-US" dirty="0"/>
              <a:t> </a:t>
            </a:r>
            <a:r>
              <a:rPr lang="en-US" dirty="0" err="1"/>
              <a:t>mắc</a:t>
            </a:r>
            <a:r>
              <a:rPr lang="en-US" dirty="0"/>
              <a:t> </a:t>
            </a:r>
            <a:r>
              <a:rPr lang="en-US" dirty="0" err="1"/>
              <a:t>bệnh</a:t>
            </a:r>
            <a:r>
              <a:rPr lang="en-US" dirty="0"/>
              <a:t> </a:t>
            </a:r>
            <a:r>
              <a:rPr lang="en-US" dirty="0" err="1"/>
              <a:t>phải</a:t>
            </a:r>
            <a:r>
              <a:rPr lang="en-US" dirty="0"/>
              <a:t> </a:t>
            </a:r>
            <a:r>
              <a:rPr lang="en-US" dirty="0" err="1"/>
              <a:t>được</a:t>
            </a:r>
            <a:r>
              <a:rPr lang="en-US" dirty="0"/>
              <a:t> </a:t>
            </a:r>
            <a:r>
              <a:rPr lang="en-US" dirty="0" err="1"/>
              <a:t>khử</a:t>
            </a:r>
            <a:r>
              <a:rPr lang="en-US" dirty="0"/>
              <a:t> </a:t>
            </a:r>
            <a:r>
              <a:rPr lang="en-US" dirty="0" err="1"/>
              <a:t>trùng</a:t>
            </a:r>
            <a:r>
              <a:rPr lang="en-US" dirty="0"/>
              <a:t> </a:t>
            </a:r>
            <a:r>
              <a:rPr lang="en-US" dirty="0" err="1"/>
              <a:t>bằng</a:t>
            </a:r>
            <a:r>
              <a:rPr lang="en-US" dirty="0"/>
              <a:t> dung </a:t>
            </a:r>
            <a:r>
              <a:rPr lang="en-US" dirty="0" err="1"/>
              <a:t>dịch</a:t>
            </a:r>
            <a:r>
              <a:rPr lang="en-US" dirty="0"/>
              <a:t> </a:t>
            </a:r>
            <a:r>
              <a:rPr lang="en-US" dirty="0" err="1"/>
              <a:t>khử</a:t>
            </a:r>
            <a:r>
              <a:rPr lang="en-US" dirty="0"/>
              <a:t> </a:t>
            </a:r>
            <a:r>
              <a:rPr lang="en-US" dirty="0" err="1"/>
              <a:t>trùng</a:t>
            </a:r>
            <a:r>
              <a:rPr lang="en-US" dirty="0"/>
              <a:t> </a:t>
            </a:r>
            <a:r>
              <a:rPr lang="en-US" dirty="0" err="1"/>
              <a:t>có</a:t>
            </a:r>
            <a:r>
              <a:rPr lang="en-US" dirty="0"/>
              <a:t> </a:t>
            </a:r>
            <a:r>
              <a:rPr lang="en-US" dirty="0" err="1"/>
              <a:t>chứa</a:t>
            </a:r>
            <a:r>
              <a:rPr lang="en-US" dirty="0"/>
              <a:t> 0,5% </a:t>
            </a:r>
            <a:r>
              <a:rPr lang="en-US" dirty="0" err="1"/>
              <a:t>Clo</a:t>
            </a:r>
            <a:r>
              <a:rPr lang="en-US" dirty="0"/>
              <a:t> </a:t>
            </a:r>
            <a:r>
              <a:rPr lang="en-US" dirty="0" err="1"/>
              <a:t>hoạt</a:t>
            </a:r>
            <a:r>
              <a:rPr lang="en-US" dirty="0"/>
              <a:t> </a:t>
            </a:r>
            <a:r>
              <a:rPr lang="en-US" dirty="0" err="1"/>
              <a:t>tính</a:t>
            </a:r>
            <a:r>
              <a:rPr lang="en-US" dirty="0"/>
              <a:t> </a:t>
            </a:r>
            <a:r>
              <a:rPr lang="en-US" dirty="0" err="1"/>
              <a:t>ngay</a:t>
            </a:r>
            <a:r>
              <a:rPr lang="en-US" dirty="0"/>
              <a:t> </a:t>
            </a:r>
            <a:r>
              <a:rPr lang="en-US" dirty="0" err="1"/>
              <a:t>sau</a:t>
            </a:r>
            <a:r>
              <a:rPr lang="en-US" dirty="0"/>
              <a:t> </a:t>
            </a:r>
            <a:r>
              <a:rPr lang="en-US" dirty="0" err="1"/>
              <a:t>khi</a:t>
            </a:r>
            <a:r>
              <a:rPr lang="en-US" dirty="0"/>
              <a:t> </a:t>
            </a:r>
            <a:r>
              <a:rPr lang="en-US" dirty="0" err="1"/>
              <a:t>sử</a:t>
            </a:r>
            <a:r>
              <a:rPr lang="en-US" dirty="0"/>
              <a:t> </a:t>
            </a:r>
            <a:r>
              <a:rPr lang="en-US" dirty="0" err="1"/>
              <a:t>dụng</a:t>
            </a:r>
            <a:r>
              <a:rPr lang="en-US" dirty="0"/>
              <a:t>.</a:t>
            </a:r>
            <a:endParaRPr lang="en-GB" dirty="0"/>
          </a:p>
          <a:p>
            <a:pPr marL="400050" lvl="1" indent="0">
              <a:buNone/>
            </a:pPr>
            <a:r>
              <a:rPr lang="en-US" dirty="0"/>
              <a:t>8. </a:t>
            </a:r>
            <a:r>
              <a:rPr lang="en-US" dirty="0" err="1">
                <a:solidFill>
                  <a:srgbClr val="C00000"/>
                </a:solidFill>
              </a:rPr>
              <a:t>Vật</a:t>
            </a:r>
            <a:r>
              <a:rPr lang="en-US" dirty="0">
                <a:solidFill>
                  <a:srgbClr val="C00000"/>
                </a:solidFill>
              </a:rPr>
              <a:t> </a:t>
            </a:r>
            <a:r>
              <a:rPr lang="en-US" dirty="0" err="1">
                <a:solidFill>
                  <a:srgbClr val="C00000"/>
                </a:solidFill>
              </a:rPr>
              <a:t>dụng</a:t>
            </a:r>
            <a:r>
              <a:rPr lang="en-US" dirty="0">
                <a:solidFill>
                  <a:srgbClr val="C00000"/>
                </a:solidFill>
              </a:rPr>
              <a:t> </a:t>
            </a:r>
            <a:r>
              <a:rPr lang="en-US" dirty="0" err="1">
                <a:solidFill>
                  <a:srgbClr val="C00000"/>
                </a:solidFill>
              </a:rPr>
              <a:t>cá</a:t>
            </a:r>
            <a:r>
              <a:rPr lang="en-US" dirty="0">
                <a:solidFill>
                  <a:srgbClr val="C00000"/>
                </a:solidFill>
              </a:rPr>
              <a:t> </a:t>
            </a:r>
            <a:r>
              <a:rPr lang="en-US" dirty="0" err="1">
                <a:solidFill>
                  <a:srgbClr val="C00000"/>
                </a:solidFill>
              </a:rPr>
              <a:t>nhân</a:t>
            </a:r>
            <a:r>
              <a:rPr lang="en-US" dirty="0">
                <a:solidFill>
                  <a:srgbClr val="C00000"/>
                </a:solidFill>
              </a:rPr>
              <a:t> </a:t>
            </a:r>
            <a:r>
              <a:rPr lang="en-US" dirty="0" err="1">
                <a:solidFill>
                  <a:srgbClr val="C00000"/>
                </a:solidFill>
              </a:rPr>
              <a:t>như</a:t>
            </a:r>
            <a:r>
              <a:rPr lang="en-US" dirty="0">
                <a:solidFill>
                  <a:srgbClr val="C00000"/>
                </a:solidFill>
              </a:rPr>
              <a:t> </a:t>
            </a:r>
            <a:r>
              <a:rPr lang="en-US" dirty="0" err="1">
                <a:solidFill>
                  <a:srgbClr val="C00000"/>
                </a:solidFill>
              </a:rPr>
              <a:t>quần</a:t>
            </a:r>
            <a:r>
              <a:rPr lang="en-US" dirty="0">
                <a:solidFill>
                  <a:srgbClr val="C00000"/>
                </a:solidFill>
              </a:rPr>
              <a:t> </a:t>
            </a:r>
            <a:r>
              <a:rPr lang="en-US" dirty="0" err="1">
                <a:solidFill>
                  <a:srgbClr val="C00000"/>
                </a:solidFill>
              </a:rPr>
              <a:t>áo</a:t>
            </a:r>
            <a:r>
              <a:rPr lang="en-US" dirty="0">
                <a:solidFill>
                  <a:srgbClr val="C00000"/>
                </a:solidFill>
              </a:rPr>
              <a:t>, </a:t>
            </a:r>
            <a:r>
              <a:rPr lang="en-US" dirty="0" err="1">
                <a:solidFill>
                  <a:srgbClr val="C00000"/>
                </a:solidFill>
              </a:rPr>
              <a:t>chăn</a:t>
            </a:r>
            <a:r>
              <a:rPr lang="en-US" dirty="0">
                <a:solidFill>
                  <a:srgbClr val="C00000"/>
                </a:solidFill>
              </a:rPr>
              <a:t> </a:t>
            </a:r>
            <a:r>
              <a:rPr lang="en-US" dirty="0" err="1">
                <a:solidFill>
                  <a:srgbClr val="C00000"/>
                </a:solidFill>
              </a:rPr>
              <a:t>màn</a:t>
            </a:r>
            <a:r>
              <a:rPr lang="en-US" dirty="0">
                <a:solidFill>
                  <a:srgbClr val="C00000"/>
                </a:solidFill>
              </a:rPr>
              <a:t>, </a:t>
            </a:r>
            <a:r>
              <a:rPr lang="en-US" dirty="0" err="1">
                <a:solidFill>
                  <a:srgbClr val="C00000"/>
                </a:solidFill>
              </a:rPr>
              <a:t>bát</a:t>
            </a:r>
            <a:r>
              <a:rPr lang="en-US" dirty="0">
                <a:solidFill>
                  <a:srgbClr val="C00000"/>
                </a:solidFill>
              </a:rPr>
              <a:t> </a:t>
            </a:r>
            <a:r>
              <a:rPr lang="en-US" dirty="0" err="1">
                <a:solidFill>
                  <a:srgbClr val="C00000"/>
                </a:solidFill>
              </a:rPr>
              <a:t>đĩa</a:t>
            </a:r>
            <a:r>
              <a:rPr lang="en-US" dirty="0">
                <a:solidFill>
                  <a:srgbClr val="C00000"/>
                </a:solidFill>
              </a:rPr>
              <a:t>, </a:t>
            </a:r>
            <a:r>
              <a:rPr lang="en-US" dirty="0" err="1">
                <a:solidFill>
                  <a:srgbClr val="C00000"/>
                </a:solidFill>
              </a:rPr>
              <a:t>cốc</a:t>
            </a:r>
            <a:r>
              <a:rPr lang="en-US" dirty="0">
                <a:solidFill>
                  <a:srgbClr val="C00000"/>
                </a:solidFill>
              </a:rPr>
              <a:t> </a:t>
            </a:r>
            <a:r>
              <a:rPr lang="en-US" dirty="0" err="1">
                <a:solidFill>
                  <a:srgbClr val="C00000"/>
                </a:solidFill>
              </a:rPr>
              <a:t>chén</a:t>
            </a:r>
            <a:r>
              <a:rPr lang="en-US" dirty="0">
                <a:solidFill>
                  <a:srgbClr val="C00000"/>
                </a:solidFill>
              </a:rPr>
              <a:t> </a:t>
            </a:r>
            <a:r>
              <a:rPr lang="en-US" dirty="0" err="1">
                <a:solidFill>
                  <a:srgbClr val="C00000"/>
                </a:solidFill>
              </a:rPr>
              <a:t>được</a:t>
            </a:r>
            <a:r>
              <a:rPr lang="en-US" dirty="0">
                <a:solidFill>
                  <a:srgbClr val="C00000"/>
                </a:solidFill>
              </a:rPr>
              <a:t> </a:t>
            </a:r>
            <a:r>
              <a:rPr lang="en-US" dirty="0" err="1">
                <a:solidFill>
                  <a:srgbClr val="C00000"/>
                </a:solidFill>
              </a:rPr>
              <a:t>giặt</a:t>
            </a:r>
            <a:r>
              <a:rPr lang="en-US" dirty="0">
                <a:solidFill>
                  <a:srgbClr val="C00000"/>
                </a:solidFill>
              </a:rPr>
              <a:t>, </a:t>
            </a:r>
            <a:r>
              <a:rPr lang="en-US" dirty="0" err="1">
                <a:solidFill>
                  <a:srgbClr val="C00000"/>
                </a:solidFill>
              </a:rPr>
              <a:t>rửa</a:t>
            </a:r>
            <a:r>
              <a:rPr lang="en-US" dirty="0">
                <a:solidFill>
                  <a:srgbClr val="C00000"/>
                </a:solidFill>
              </a:rPr>
              <a:t> </a:t>
            </a:r>
            <a:r>
              <a:rPr lang="en-US" dirty="0" err="1">
                <a:solidFill>
                  <a:srgbClr val="C00000"/>
                </a:solidFill>
              </a:rPr>
              <a:t>bằng</a:t>
            </a:r>
            <a:r>
              <a:rPr lang="en-US" dirty="0">
                <a:solidFill>
                  <a:srgbClr val="C00000"/>
                </a:solidFill>
              </a:rPr>
              <a:t> </a:t>
            </a:r>
            <a:r>
              <a:rPr lang="en-US" dirty="0" err="1">
                <a:solidFill>
                  <a:srgbClr val="C00000"/>
                </a:solidFill>
              </a:rPr>
              <a:t>xà</a:t>
            </a:r>
            <a:r>
              <a:rPr lang="en-US" dirty="0">
                <a:solidFill>
                  <a:srgbClr val="C00000"/>
                </a:solidFill>
              </a:rPr>
              <a:t> </a:t>
            </a:r>
            <a:r>
              <a:rPr lang="en-US" dirty="0" err="1">
                <a:solidFill>
                  <a:srgbClr val="C00000"/>
                </a:solidFill>
              </a:rPr>
              <a:t>phòng</a:t>
            </a:r>
            <a:r>
              <a:rPr lang="en-US" dirty="0">
                <a:solidFill>
                  <a:srgbClr val="C00000"/>
                </a:solidFill>
              </a:rPr>
              <a:t> </a:t>
            </a:r>
            <a:r>
              <a:rPr lang="en-US" dirty="0" err="1">
                <a:solidFill>
                  <a:srgbClr val="C00000"/>
                </a:solidFill>
              </a:rPr>
              <a:t>hoặc</a:t>
            </a:r>
            <a:r>
              <a:rPr lang="en-US" dirty="0">
                <a:solidFill>
                  <a:srgbClr val="C00000"/>
                </a:solidFill>
              </a:rPr>
              <a:t> </a:t>
            </a:r>
            <a:r>
              <a:rPr lang="en-US" dirty="0" err="1">
                <a:solidFill>
                  <a:srgbClr val="C00000"/>
                </a:solidFill>
              </a:rPr>
              <a:t>chất</a:t>
            </a:r>
            <a:r>
              <a:rPr lang="en-US" dirty="0">
                <a:solidFill>
                  <a:srgbClr val="C00000"/>
                </a:solidFill>
              </a:rPr>
              <a:t> </a:t>
            </a:r>
            <a:r>
              <a:rPr lang="en-US" dirty="0" err="1">
                <a:solidFill>
                  <a:srgbClr val="C00000"/>
                </a:solidFill>
              </a:rPr>
              <a:t>tẩy</a:t>
            </a:r>
            <a:r>
              <a:rPr lang="en-US" dirty="0">
                <a:solidFill>
                  <a:srgbClr val="C00000"/>
                </a:solidFill>
              </a:rPr>
              <a:t> </a:t>
            </a:r>
            <a:r>
              <a:rPr lang="en-US" dirty="0" err="1">
                <a:solidFill>
                  <a:srgbClr val="C00000"/>
                </a:solidFill>
              </a:rPr>
              <a:t>rửa</a:t>
            </a:r>
            <a:r>
              <a:rPr lang="en-US" dirty="0">
                <a:solidFill>
                  <a:srgbClr val="C00000"/>
                </a:solidFill>
              </a:rPr>
              <a:t> </a:t>
            </a:r>
            <a:r>
              <a:rPr lang="en-US" dirty="0" err="1">
                <a:solidFill>
                  <a:srgbClr val="C00000"/>
                </a:solidFill>
              </a:rPr>
              <a:t>thông</a:t>
            </a:r>
            <a:r>
              <a:rPr lang="en-US" dirty="0">
                <a:solidFill>
                  <a:srgbClr val="C00000"/>
                </a:solidFill>
              </a:rPr>
              <a:t> </a:t>
            </a:r>
            <a:r>
              <a:rPr lang="en-US" dirty="0" err="1">
                <a:solidFill>
                  <a:srgbClr val="C00000"/>
                </a:solidFill>
              </a:rPr>
              <a:t>thường</a:t>
            </a:r>
            <a:r>
              <a:rPr lang="en-US" dirty="0">
                <a:solidFill>
                  <a:srgbClr val="C00000"/>
                </a:solidFill>
              </a:rPr>
              <a:t>. </a:t>
            </a:r>
            <a:endParaRPr lang="en-GB" dirty="0">
              <a:solidFill>
                <a:srgbClr val="C00000"/>
              </a:solidFill>
            </a:endParaRPr>
          </a:p>
          <a:p>
            <a:pPr marL="400050" lvl="1" indent="0">
              <a:buNone/>
            </a:pPr>
            <a:r>
              <a:rPr lang="en-US" dirty="0"/>
              <a:t>9. </a:t>
            </a:r>
            <a:r>
              <a:rPr lang="en-US" dirty="0" err="1"/>
              <a:t>Hạn</a:t>
            </a:r>
            <a:r>
              <a:rPr lang="en-US" dirty="0"/>
              <a:t> </a:t>
            </a:r>
            <a:r>
              <a:rPr lang="en-US" dirty="0" err="1"/>
              <a:t>chế</a:t>
            </a:r>
            <a:r>
              <a:rPr lang="en-US" dirty="0"/>
              <a:t> </a:t>
            </a:r>
            <a:r>
              <a:rPr lang="en-US" dirty="0" err="1"/>
              <a:t>tối</a:t>
            </a:r>
            <a:r>
              <a:rPr lang="en-US" dirty="0"/>
              <a:t> </a:t>
            </a:r>
            <a:r>
              <a:rPr lang="en-US" dirty="0" err="1"/>
              <a:t>đa</a:t>
            </a:r>
            <a:r>
              <a:rPr lang="en-US" dirty="0"/>
              <a:t> </a:t>
            </a:r>
            <a:r>
              <a:rPr lang="en-US" dirty="0" err="1"/>
              <a:t>những</a:t>
            </a:r>
            <a:r>
              <a:rPr lang="en-US" dirty="0"/>
              <a:t> </a:t>
            </a:r>
            <a:r>
              <a:rPr lang="en-US" dirty="0" err="1"/>
              <a:t>người</a:t>
            </a:r>
            <a:r>
              <a:rPr lang="en-US" dirty="0"/>
              <a:t> </a:t>
            </a:r>
            <a:r>
              <a:rPr lang="en-US" dirty="0" err="1"/>
              <a:t>không</a:t>
            </a:r>
            <a:r>
              <a:rPr lang="en-US" dirty="0"/>
              <a:t> </a:t>
            </a:r>
            <a:r>
              <a:rPr lang="en-US" dirty="0" err="1"/>
              <a:t>phận</a:t>
            </a:r>
            <a:r>
              <a:rPr lang="en-US" dirty="0"/>
              <a:t> </a:t>
            </a:r>
            <a:r>
              <a:rPr lang="en-US" dirty="0" err="1"/>
              <a:t>sự</a:t>
            </a:r>
            <a:r>
              <a:rPr lang="en-US" dirty="0"/>
              <a:t> </a:t>
            </a:r>
            <a:r>
              <a:rPr lang="en-US" dirty="0" err="1"/>
              <a:t>vào</a:t>
            </a:r>
            <a:r>
              <a:rPr lang="en-US" dirty="0"/>
              <a:t> </a:t>
            </a:r>
            <a:r>
              <a:rPr lang="en-US" dirty="0" err="1"/>
              <a:t>khu</a:t>
            </a:r>
            <a:r>
              <a:rPr lang="en-US" dirty="0"/>
              <a:t> </a:t>
            </a:r>
            <a:r>
              <a:rPr lang="en-US" dirty="0" err="1"/>
              <a:t>vực</a:t>
            </a:r>
            <a:r>
              <a:rPr lang="en-US" dirty="0"/>
              <a:t> </a:t>
            </a:r>
            <a:r>
              <a:rPr lang="en-US" dirty="0" err="1"/>
              <a:t>cách</a:t>
            </a:r>
            <a:r>
              <a:rPr lang="en-US" dirty="0"/>
              <a:t> </a:t>
            </a:r>
            <a:r>
              <a:rPr lang="en-US" dirty="0" err="1"/>
              <a:t>ly</a:t>
            </a:r>
            <a:r>
              <a:rPr lang="en-US" dirty="0"/>
              <a:t>.</a:t>
            </a:r>
            <a:endParaRPr lang="en-GB" dirty="0"/>
          </a:p>
          <a:p>
            <a:pPr marL="0" indent="0" eaLnBrk="1" fontAlgn="auto" hangingPunct="1">
              <a:spcAft>
                <a:spcPts val="600"/>
              </a:spcAft>
              <a:buNone/>
              <a:defRPr/>
            </a:pPr>
            <a:endParaRPr lang="en-GB" sz="2400" b="1" dirty="0"/>
          </a:p>
        </p:txBody>
      </p:sp>
    </p:spTree>
    <p:extLst>
      <p:ext uri="{BB962C8B-B14F-4D97-AF65-F5344CB8AC3E}">
        <p14:creationId xmlns:p14="http://schemas.microsoft.com/office/powerpoint/2010/main" val="3037075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11811000" cy="6553200"/>
          </a:xfrm>
        </p:spPr>
        <p:txBody>
          <a:bodyPr rtlCol="0">
            <a:noAutofit/>
          </a:bodyPr>
          <a:lstStyle/>
          <a:p>
            <a:pPr marL="0" indent="0" eaLnBrk="1" fontAlgn="auto" hangingPunct="1">
              <a:spcAft>
                <a:spcPts val="600"/>
              </a:spcAft>
              <a:buNone/>
              <a:defRPr/>
            </a:pPr>
            <a:r>
              <a:rPr lang="pt-BR" sz="2400" b="1" dirty="0">
                <a:latin typeface="+mj-lt"/>
              </a:rPr>
              <a:t>VIII. </a:t>
            </a:r>
            <a:r>
              <a:rPr lang="en-GB" sz="2400" b="1" dirty="0" err="1">
                <a:latin typeface="+mj-lt"/>
              </a:rPr>
              <a:t>Xử</a:t>
            </a:r>
            <a:r>
              <a:rPr lang="en-GB" sz="2400" b="1" dirty="0">
                <a:latin typeface="+mj-lt"/>
              </a:rPr>
              <a:t> </a:t>
            </a:r>
            <a:r>
              <a:rPr lang="en-GB" sz="2400" b="1" dirty="0" err="1">
                <a:latin typeface="+mj-lt"/>
              </a:rPr>
              <a:t>lý</a:t>
            </a:r>
            <a:r>
              <a:rPr lang="en-GB" sz="2400" b="1" dirty="0">
                <a:latin typeface="+mj-lt"/>
              </a:rPr>
              <a:t> </a:t>
            </a:r>
            <a:r>
              <a:rPr lang="en-GB" sz="2400" b="1" dirty="0" err="1">
                <a:latin typeface="+mj-lt"/>
              </a:rPr>
              <a:t>khi</a:t>
            </a:r>
            <a:r>
              <a:rPr lang="en-GB" sz="2400" b="1" dirty="0">
                <a:latin typeface="+mj-lt"/>
              </a:rPr>
              <a:t> </a:t>
            </a:r>
            <a:r>
              <a:rPr lang="en-GB" sz="2400" b="1" dirty="0" err="1">
                <a:latin typeface="+mj-lt"/>
              </a:rPr>
              <a:t>phát</a:t>
            </a:r>
            <a:r>
              <a:rPr lang="en-GB" sz="2400" b="1" dirty="0">
                <a:latin typeface="+mj-lt"/>
              </a:rPr>
              <a:t> </a:t>
            </a:r>
            <a:r>
              <a:rPr lang="en-GB" sz="2400" b="1" dirty="0" err="1">
                <a:latin typeface="+mj-lt"/>
              </a:rPr>
              <a:t>hiện</a:t>
            </a:r>
            <a:r>
              <a:rPr lang="en-GB" sz="2400" b="1" dirty="0">
                <a:latin typeface="+mj-lt"/>
              </a:rPr>
              <a:t> tr</a:t>
            </a:r>
            <a:r>
              <a:rPr lang="vi-VN" sz="2400" b="1" dirty="0">
                <a:latin typeface="+mj-lt"/>
              </a:rPr>
              <a:t>ư</a:t>
            </a:r>
            <a:r>
              <a:rPr lang="en-GB" sz="2400" b="1" dirty="0" err="1">
                <a:latin typeface="+mj-lt"/>
              </a:rPr>
              <a:t>ờng</a:t>
            </a:r>
            <a:r>
              <a:rPr lang="en-GB" sz="2400" b="1" dirty="0">
                <a:latin typeface="+mj-lt"/>
              </a:rPr>
              <a:t> </a:t>
            </a:r>
            <a:r>
              <a:rPr lang="en-GB" sz="2400" b="1" dirty="0" err="1">
                <a:latin typeface="+mj-lt"/>
              </a:rPr>
              <a:t>hợp</a:t>
            </a:r>
            <a:r>
              <a:rPr lang="en-GB" sz="2400" b="1" dirty="0">
                <a:latin typeface="+mj-lt"/>
              </a:rPr>
              <a:t> </a:t>
            </a:r>
            <a:r>
              <a:rPr lang="en-GB" sz="2400" b="1" dirty="0" err="1">
                <a:latin typeface="+mj-lt"/>
              </a:rPr>
              <a:t>mắc</a:t>
            </a:r>
            <a:r>
              <a:rPr lang="en-GB" sz="2400" b="1" dirty="0">
                <a:latin typeface="+mj-lt"/>
              </a:rPr>
              <a:t> </a:t>
            </a:r>
            <a:r>
              <a:rPr lang="en-GB" sz="2400" b="1" dirty="0" err="1">
                <a:latin typeface="+mj-lt"/>
              </a:rPr>
              <a:t>bệnh</a:t>
            </a:r>
            <a:r>
              <a:rPr lang="en-GB" sz="2400" b="1" dirty="0">
                <a:latin typeface="+mj-lt"/>
              </a:rPr>
              <a:t> </a:t>
            </a:r>
            <a:r>
              <a:rPr lang="en-GB" sz="2400" b="1" dirty="0" err="1">
                <a:latin typeface="+mj-lt"/>
              </a:rPr>
              <a:t>hoặc</a:t>
            </a:r>
            <a:r>
              <a:rPr lang="en-GB" sz="2400" b="1" dirty="0">
                <a:latin typeface="+mj-lt"/>
              </a:rPr>
              <a:t> </a:t>
            </a:r>
            <a:r>
              <a:rPr lang="en-GB" sz="2400" b="1" dirty="0" err="1">
                <a:latin typeface="+mj-lt"/>
              </a:rPr>
              <a:t>nghi</a:t>
            </a:r>
            <a:r>
              <a:rPr lang="en-GB" sz="2400" b="1" dirty="0">
                <a:latin typeface="+mj-lt"/>
              </a:rPr>
              <a:t> </a:t>
            </a:r>
            <a:r>
              <a:rPr lang="en-GB" sz="2400" b="1" dirty="0" err="1">
                <a:latin typeface="+mj-lt"/>
              </a:rPr>
              <a:t>ngờ</a:t>
            </a:r>
            <a:r>
              <a:rPr lang="en-GB" sz="2400" b="1" dirty="0">
                <a:latin typeface="+mj-lt"/>
              </a:rPr>
              <a:t> </a:t>
            </a:r>
            <a:r>
              <a:rPr lang="en-GB" sz="2400" b="1" dirty="0" err="1">
                <a:latin typeface="+mj-lt"/>
              </a:rPr>
              <a:t>mắc</a:t>
            </a:r>
            <a:r>
              <a:rPr lang="en-GB" sz="2400" b="1" dirty="0">
                <a:latin typeface="+mj-lt"/>
              </a:rPr>
              <a:t> </a:t>
            </a:r>
            <a:r>
              <a:rPr lang="en-GB" sz="2400" b="1" dirty="0" err="1">
                <a:latin typeface="+mj-lt"/>
              </a:rPr>
              <a:t>bệnh</a:t>
            </a:r>
            <a:endParaRPr lang="en-GB" sz="2400" b="1" dirty="0">
              <a:latin typeface="+mj-lt"/>
            </a:endParaRPr>
          </a:p>
          <a:p>
            <a:pPr marL="400050" lvl="1" indent="0">
              <a:buNone/>
            </a:pPr>
            <a:r>
              <a:rPr lang="en-US" sz="2400" dirty="0"/>
              <a:t>1. </a:t>
            </a:r>
            <a:r>
              <a:rPr lang="en-US" sz="2400" dirty="0" err="1">
                <a:solidFill>
                  <a:srgbClr val="C00000"/>
                </a:solidFill>
              </a:rPr>
              <a:t>Báo</a:t>
            </a:r>
            <a:r>
              <a:rPr lang="en-US" sz="2400" dirty="0">
                <a:solidFill>
                  <a:srgbClr val="C00000"/>
                </a:solidFill>
              </a:rPr>
              <a:t> </a:t>
            </a:r>
            <a:r>
              <a:rPr lang="en-US" sz="2400" dirty="0" err="1">
                <a:solidFill>
                  <a:srgbClr val="C00000"/>
                </a:solidFill>
              </a:rPr>
              <a:t>cáo</a:t>
            </a:r>
            <a:r>
              <a:rPr lang="en-US" sz="2400" dirty="0">
                <a:solidFill>
                  <a:srgbClr val="C00000"/>
                </a:solidFill>
              </a:rPr>
              <a:t> </a:t>
            </a:r>
            <a:r>
              <a:rPr lang="en-US" sz="2400" dirty="0" err="1">
                <a:solidFill>
                  <a:srgbClr val="C00000"/>
                </a:solidFill>
              </a:rPr>
              <a:t>ngay</a:t>
            </a:r>
            <a:r>
              <a:rPr lang="en-US" sz="2400" dirty="0"/>
              <a:t> </a:t>
            </a:r>
            <a:r>
              <a:rPr lang="en-US" sz="2400" dirty="0" err="1"/>
              <a:t>cho</a:t>
            </a:r>
            <a:r>
              <a:rPr lang="en-US" sz="2400" dirty="0"/>
              <a:t> </a:t>
            </a:r>
            <a:r>
              <a:rPr lang="en-US" sz="2400" dirty="0" err="1"/>
              <a:t>người</a:t>
            </a:r>
            <a:r>
              <a:rPr lang="en-US" sz="2400" dirty="0"/>
              <a:t> </a:t>
            </a:r>
            <a:r>
              <a:rPr lang="en-US" sz="2400" dirty="0" err="1"/>
              <a:t>phụ</a:t>
            </a:r>
            <a:r>
              <a:rPr lang="en-US" sz="2400" dirty="0"/>
              <a:t> </a:t>
            </a:r>
            <a:r>
              <a:rPr lang="en-US" sz="2400" dirty="0" err="1"/>
              <a:t>trách</a:t>
            </a:r>
            <a:r>
              <a:rPr lang="en-US" sz="2400" dirty="0"/>
              <a:t> </a:t>
            </a:r>
            <a:r>
              <a:rPr lang="en-US" sz="2400" dirty="0" err="1"/>
              <a:t>cơ</a:t>
            </a:r>
            <a:r>
              <a:rPr lang="en-US" sz="2400" dirty="0"/>
              <a:t> </a:t>
            </a:r>
            <a:r>
              <a:rPr lang="en-US" sz="2400" dirty="0" err="1"/>
              <a:t>sở</a:t>
            </a:r>
            <a:r>
              <a:rPr lang="en-US" sz="2400" dirty="0"/>
              <a:t> </a:t>
            </a:r>
            <a:r>
              <a:rPr lang="en-US" sz="2400" dirty="0" err="1"/>
              <a:t>cách</a:t>
            </a:r>
            <a:r>
              <a:rPr lang="en-US" sz="2400" dirty="0"/>
              <a:t> </a:t>
            </a:r>
            <a:r>
              <a:rPr lang="en-US" sz="2400" dirty="0" err="1"/>
              <a:t>ly</a:t>
            </a:r>
            <a:r>
              <a:rPr lang="en-US" sz="2400" dirty="0"/>
              <a:t>, </a:t>
            </a:r>
            <a:r>
              <a:rPr lang="en-US" sz="2400" dirty="0" err="1"/>
              <a:t>Sở</a:t>
            </a:r>
            <a:r>
              <a:rPr lang="en-US" sz="2400" dirty="0"/>
              <a:t> Y </a:t>
            </a:r>
            <a:r>
              <a:rPr lang="en-US" sz="2400" dirty="0" err="1"/>
              <a:t>tế</a:t>
            </a:r>
            <a:r>
              <a:rPr lang="en-US" sz="2400" dirty="0"/>
              <a:t> </a:t>
            </a:r>
            <a:r>
              <a:rPr lang="en-US" sz="2400" dirty="0" err="1"/>
              <a:t>và</a:t>
            </a:r>
            <a:r>
              <a:rPr lang="en-US" sz="2400" dirty="0"/>
              <a:t> </a:t>
            </a:r>
            <a:r>
              <a:rPr lang="en-US" sz="2400" dirty="0" err="1"/>
              <a:t>Trung</a:t>
            </a:r>
            <a:r>
              <a:rPr lang="en-US" sz="2400" dirty="0"/>
              <a:t> </a:t>
            </a:r>
            <a:r>
              <a:rPr lang="en-US" sz="2400" dirty="0" err="1"/>
              <a:t>tâm</a:t>
            </a:r>
            <a:r>
              <a:rPr lang="en-US" sz="2400" dirty="0"/>
              <a:t> </a:t>
            </a:r>
            <a:r>
              <a:rPr lang="en-US" sz="2400" dirty="0" err="1"/>
              <a:t>Kiểm</a:t>
            </a:r>
            <a:r>
              <a:rPr lang="en-US" sz="2400" dirty="0"/>
              <a:t> </a:t>
            </a:r>
            <a:r>
              <a:rPr lang="en-US" sz="2400" dirty="0" err="1"/>
              <a:t>soát</a:t>
            </a:r>
            <a:r>
              <a:rPr lang="en-US" sz="2400" dirty="0"/>
              <a:t> </a:t>
            </a:r>
            <a:r>
              <a:rPr lang="en-US" sz="2400" dirty="0" err="1"/>
              <a:t>bệnh</a:t>
            </a:r>
            <a:r>
              <a:rPr lang="en-US" sz="2400" dirty="0"/>
              <a:t> </a:t>
            </a:r>
            <a:r>
              <a:rPr lang="en-US" sz="2400" dirty="0" err="1"/>
              <a:t>tật</a:t>
            </a:r>
            <a:r>
              <a:rPr lang="en-US" sz="2400" dirty="0"/>
              <a:t> </a:t>
            </a:r>
            <a:r>
              <a:rPr lang="en-US" sz="2400" dirty="0" err="1"/>
              <a:t>hoặc</a:t>
            </a:r>
            <a:r>
              <a:rPr lang="en-US" sz="2400" dirty="0"/>
              <a:t> </a:t>
            </a:r>
            <a:r>
              <a:rPr lang="en-US" sz="2400" dirty="0" err="1"/>
              <a:t>Trung</a:t>
            </a:r>
            <a:r>
              <a:rPr lang="en-US" sz="2400" dirty="0"/>
              <a:t> </a:t>
            </a:r>
            <a:r>
              <a:rPr lang="en-US" sz="2400" dirty="0" err="1"/>
              <a:t>tâm</a:t>
            </a:r>
            <a:r>
              <a:rPr lang="en-US" sz="2400" dirty="0"/>
              <a:t> Y </a:t>
            </a:r>
            <a:r>
              <a:rPr lang="en-US" sz="2400" dirty="0" err="1"/>
              <a:t>tế</a:t>
            </a:r>
            <a:r>
              <a:rPr lang="en-US" sz="2400" dirty="0"/>
              <a:t> </a:t>
            </a:r>
            <a:r>
              <a:rPr lang="en-US" sz="2400" dirty="0" err="1"/>
              <a:t>dự</a:t>
            </a:r>
            <a:r>
              <a:rPr lang="en-US" sz="2400" dirty="0"/>
              <a:t> </a:t>
            </a:r>
            <a:r>
              <a:rPr lang="en-US" sz="2400" dirty="0" err="1"/>
              <a:t>phòng</a:t>
            </a:r>
            <a:r>
              <a:rPr lang="en-US" sz="2400" dirty="0"/>
              <a:t> </a:t>
            </a:r>
            <a:r>
              <a:rPr lang="en-US" sz="2400" dirty="0" err="1"/>
              <a:t>tỉnh</a:t>
            </a:r>
            <a:r>
              <a:rPr lang="en-US" sz="2400" dirty="0"/>
              <a:t>, </a:t>
            </a:r>
            <a:r>
              <a:rPr lang="en-US" sz="2400" dirty="0" err="1"/>
              <a:t>thành</a:t>
            </a:r>
            <a:r>
              <a:rPr lang="en-US" sz="2400" dirty="0"/>
              <a:t> </a:t>
            </a:r>
            <a:r>
              <a:rPr lang="en-US" sz="2400" dirty="0" err="1"/>
              <a:t>phố</a:t>
            </a:r>
            <a:r>
              <a:rPr lang="en-US" sz="2400" dirty="0"/>
              <a:t> </a:t>
            </a:r>
            <a:r>
              <a:rPr lang="en-US" sz="2400" dirty="0" err="1"/>
              <a:t>trực</a:t>
            </a:r>
            <a:r>
              <a:rPr lang="en-US" sz="2400" dirty="0"/>
              <a:t> </a:t>
            </a:r>
            <a:r>
              <a:rPr lang="en-US" sz="2400" dirty="0" err="1"/>
              <a:t>thuộc</a:t>
            </a:r>
            <a:r>
              <a:rPr lang="en-US" sz="2400" dirty="0"/>
              <a:t> </a:t>
            </a:r>
            <a:r>
              <a:rPr lang="en-US" sz="2400" dirty="0" err="1"/>
              <a:t>Trung</a:t>
            </a:r>
            <a:r>
              <a:rPr lang="en-US" sz="2400" dirty="0"/>
              <a:t> </a:t>
            </a:r>
            <a:r>
              <a:rPr lang="en-US" sz="2400" dirty="0" err="1"/>
              <a:t>ương</a:t>
            </a:r>
            <a:r>
              <a:rPr lang="en-US" sz="2400" dirty="0"/>
              <a:t>, </a:t>
            </a:r>
            <a:r>
              <a:rPr lang="en-US" sz="2400" dirty="0" err="1"/>
              <a:t>chính</a:t>
            </a:r>
            <a:r>
              <a:rPr lang="en-US" sz="2400" dirty="0"/>
              <a:t> </a:t>
            </a:r>
            <a:r>
              <a:rPr lang="en-US" sz="2400" dirty="0" err="1"/>
              <a:t>quyền</a:t>
            </a:r>
            <a:r>
              <a:rPr lang="en-US" sz="2400" dirty="0"/>
              <a:t> </a:t>
            </a:r>
            <a:r>
              <a:rPr lang="en-US" sz="2400" dirty="0" err="1"/>
              <a:t>địa</a:t>
            </a:r>
            <a:r>
              <a:rPr lang="en-US" sz="2400" dirty="0"/>
              <a:t> </a:t>
            </a:r>
            <a:r>
              <a:rPr lang="en-US" sz="2400" dirty="0" err="1"/>
              <a:t>phương</a:t>
            </a:r>
            <a:r>
              <a:rPr lang="en-US" sz="2400" dirty="0"/>
              <a:t>. </a:t>
            </a:r>
            <a:endParaRPr lang="en-GB" sz="2400" dirty="0"/>
          </a:p>
          <a:p>
            <a:pPr marL="400050" lvl="1" indent="0">
              <a:buNone/>
            </a:pPr>
            <a:r>
              <a:rPr lang="en-US" sz="2400" dirty="0"/>
              <a:t>2. </a:t>
            </a:r>
            <a:r>
              <a:rPr lang="en-US" sz="2400" dirty="0" err="1">
                <a:solidFill>
                  <a:srgbClr val="C00000"/>
                </a:solidFill>
              </a:rPr>
              <a:t>Chuyển</a:t>
            </a:r>
            <a:r>
              <a:rPr lang="en-US" sz="2400" dirty="0">
                <a:solidFill>
                  <a:srgbClr val="C00000"/>
                </a:solidFill>
              </a:rPr>
              <a:t> </a:t>
            </a:r>
            <a:r>
              <a:rPr lang="en-US" sz="2400" dirty="0" err="1">
                <a:solidFill>
                  <a:srgbClr val="C00000"/>
                </a:solidFill>
              </a:rPr>
              <a:t>những</a:t>
            </a:r>
            <a:r>
              <a:rPr lang="en-US" sz="2400" dirty="0">
                <a:solidFill>
                  <a:srgbClr val="C00000"/>
                </a:solidFill>
              </a:rPr>
              <a:t> </a:t>
            </a:r>
            <a:r>
              <a:rPr lang="en-US" sz="2400" dirty="0" err="1">
                <a:solidFill>
                  <a:srgbClr val="C00000"/>
                </a:solidFill>
              </a:rPr>
              <a:t>người</a:t>
            </a:r>
            <a:r>
              <a:rPr lang="en-US" sz="2400" dirty="0">
                <a:solidFill>
                  <a:srgbClr val="C00000"/>
                </a:solidFill>
              </a:rPr>
              <a:t> </a:t>
            </a:r>
            <a:r>
              <a:rPr lang="en-US" sz="2400" dirty="0" err="1">
                <a:solidFill>
                  <a:srgbClr val="C00000"/>
                </a:solidFill>
              </a:rPr>
              <a:t>cùng</a:t>
            </a:r>
            <a:r>
              <a:rPr lang="en-US" sz="2400" dirty="0">
                <a:solidFill>
                  <a:srgbClr val="C00000"/>
                </a:solidFill>
              </a:rPr>
              <a:t> </a:t>
            </a:r>
            <a:r>
              <a:rPr lang="en-US" sz="2400" dirty="0" err="1">
                <a:solidFill>
                  <a:srgbClr val="C00000"/>
                </a:solidFill>
              </a:rPr>
              <a:t>phòng</a:t>
            </a:r>
            <a:r>
              <a:rPr lang="en-US" sz="2400" dirty="0">
                <a:solidFill>
                  <a:srgbClr val="C00000"/>
                </a:solidFill>
              </a:rPr>
              <a:t> </a:t>
            </a:r>
            <a:r>
              <a:rPr lang="en-US" sz="2400" dirty="0" err="1">
                <a:solidFill>
                  <a:srgbClr val="C00000"/>
                </a:solidFill>
              </a:rPr>
              <a:t>với</a:t>
            </a:r>
            <a:r>
              <a:rPr lang="en-US" sz="2400" dirty="0">
                <a:solidFill>
                  <a:srgbClr val="C00000"/>
                </a:solidFill>
              </a:rPr>
              <a:t> </a:t>
            </a:r>
            <a:r>
              <a:rPr lang="en-US" sz="2400" dirty="0" err="1">
                <a:solidFill>
                  <a:srgbClr val="C00000"/>
                </a:solidFill>
              </a:rPr>
              <a:t>người</a:t>
            </a:r>
            <a:r>
              <a:rPr lang="en-US" sz="2400" dirty="0">
                <a:solidFill>
                  <a:srgbClr val="C00000"/>
                </a:solidFill>
              </a:rPr>
              <a:t> </a:t>
            </a:r>
            <a:r>
              <a:rPr lang="en-US" sz="2400" dirty="0" err="1">
                <a:solidFill>
                  <a:srgbClr val="C00000"/>
                </a:solidFill>
              </a:rPr>
              <a:t>mắc</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hoặc</a:t>
            </a:r>
            <a:r>
              <a:rPr lang="en-US" sz="2400" dirty="0">
                <a:solidFill>
                  <a:srgbClr val="C00000"/>
                </a:solidFill>
              </a:rPr>
              <a:t> </a:t>
            </a:r>
            <a:r>
              <a:rPr lang="en-US" sz="2400" dirty="0" err="1">
                <a:solidFill>
                  <a:srgbClr val="C00000"/>
                </a:solidFill>
              </a:rPr>
              <a:t>nghi</a:t>
            </a:r>
            <a:r>
              <a:rPr lang="en-US" sz="2400" dirty="0">
                <a:solidFill>
                  <a:srgbClr val="C00000"/>
                </a:solidFill>
              </a:rPr>
              <a:t> </a:t>
            </a:r>
            <a:r>
              <a:rPr lang="en-US" sz="2400" dirty="0" err="1">
                <a:solidFill>
                  <a:srgbClr val="C00000"/>
                </a:solidFill>
              </a:rPr>
              <a:t>ngờ</a:t>
            </a:r>
            <a:r>
              <a:rPr lang="en-US" sz="2400" dirty="0">
                <a:solidFill>
                  <a:srgbClr val="C00000"/>
                </a:solidFill>
              </a:rPr>
              <a:t> </a:t>
            </a:r>
            <a:r>
              <a:rPr lang="en-US" sz="2400" dirty="0" err="1">
                <a:solidFill>
                  <a:srgbClr val="C00000"/>
                </a:solidFill>
              </a:rPr>
              <a:t>mắc</a:t>
            </a:r>
            <a:r>
              <a:rPr lang="en-US" sz="2400" dirty="0">
                <a:solidFill>
                  <a:srgbClr val="C00000"/>
                </a:solidFill>
              </a:rPr>
              <a:t> </a:t>
            </a:r>
            <a:r>
              <a:rPr lang="en-US" sz="2400" dirty="0" err="1">
                <a:solidFill>
                  <a:srgbClr val="C00000"/>
                </a:solidFill>
              </a:rPr>
              <a:t>bệnh</a:t>
            </a:r>
            <a:r>
              <a:rPr lang="en-US" sz="2400" dirty="0">
                <a:solidFill>
                  <a:srgbClr val="C00000"/>
                </a:solidFill>
              </a:rPr>
              <a:t> sang </a:t>
            </a:r>
            <a:r>
              <a:rPr lang="en-US" sz="2400" dirty="0" err="1">
                <a:solidFill>
                  <a:srgbClr val="C00000"/>
                </a:solidFill>
              </a:rPr>
              <a:t>khu</a:t>
            </a:r>
            <a:r>
              <a:rPr lang="en-US" sz="2400" dirty="0">
                <a:solidFill>
                  <a:srgbClr val="C00000"/>
                </a:solidFill>
              </a:rPr>
              <a:t> </a:t>
            </a:r>
            <a:r>
              <a:rPr lang="en-US" sz="2400" dirty="0" err="1">
                <a:solidFill>
                  <a:srgbClr val="C00000"/>
                </a:solidFill>
              </a:rPr>
              <a:t>vực</a:t>
            </a:r>
            <a:r>
              <a:rPr lang="en-US" sz="2400" dirty="0">
                <a:solidFill>
                  <a:srgbClr val="C00000"/>
                </a:solidFill>
              </a:rPr>
              <a:t> </a:t>
            </a:r>
            <a:r>
              <a:rPr lang="en-US" sz="2400" dirty="0" err="1">
                <a:solidFill>
                  <a:srgbClr val="C00000"/>
                </a:solidFill>
              </a:rPr>
              <a:t>riêng</a:t>
            </a:r>
            <a:r>
              <a:rPr lang="en-US" sz="2400" dirty="0">
                <a:solidFill>
                  <a:srgbClr val="C00000"/>
                </a:solidFill>
              </a:rPr>
              <a:t> </a:t>
            </a:r>
            <a:r>
              <a:rPr lang="en-US" sz="2400" dirty="0" err="1">
                <a:solidFill>
                  <a:srgbClr val="C00000"/>
                </a:solidFill>
              </a:rPr>
              <a:t>không</a:t>
            </a:r>
            <a:r>
              <a:rPr lang="en-US" sz="2400" dirty="0">
                <a:solidFill>
                  <a:srgbClr val="C00000"/>
                </a:solidFill>
              </a:rPr>
              <a:t> </a:t>
            </a:r>
            <a:r>
              <a:rPr lang="en-US" sz="2400" dirty="0" err="1">
                <a:solidFill>
                  <a:srgbClr val="C00000"/>
                </a:solidFill>
              </a:rPr>
              <a:t>cùng</a:t>
            </a:r>
            <a:r>
              <a:rPr lang="en-US" sz="2400" dirty="0">
                <a:solidFill>
                  <a:srgbClr val="C00000"/>
                </a:solidFill>
              </a:rPr>
              <a:t> </a:t>
            </a:r>
            <a:r>
              <a:rPr lang="en-US" sz="2400" dirty="0" err="1">
                <a:solidFill>
                  <a:srgbClr val="C00000"/>
                </a:solidFill>
              </a:rPr>
              <a:t>chỗ</a:t>
            </a:r>
            <a:r>
              <a:rPr lang="en-US" sz="2400" dirty="0">
                <a:solidFill>
                  <a:srgbClr val="C00000"/>
                </a:solidFill>
              </a:rPr>
              <a:t> </a:t>
            </a:r>
            <a:r>
              <a:rPr lang="en-US" sz="2400" dirty="0" err="1">
                <a:solidFill>
                  <a:srgbClr val="C00000"/>
                </a:solidFill>
              </a:rPr>
              <a:t>với</a:t>
            </a:r>
            <a:r>
              <a:rPr lang="en-US" sz="2400" dirty="0">
                <a:solidFill>
                  <a:srgbClr val="C00000"/>
                </a:solidFill>
              </a:rPr>
              <a:t> </a:t>
            </a:r>
            <a:r>
              <a:rPr lang="en-US" sz="2400" dirty="0" err="1">
                <a:solidFill>
                  <a:srgbClr val="C00000"/>
                </a:solidFill>
              </a:rPr>
              <a:t>những</a:t>
            </a:r>
            <a:r>
              <a:rPr lang="en-US" sz="2400" dirty="0">
                <a:solidFill>
                  <a:srgbClr val="C00000"/>
                </a:solidFill>
              </a:rPr>
              <a:t> </a:t>
            </a:r>
            <a:r>
              <a:rPr lang="en-US" sz="2400" dirty="0" err="1">
                <a:solidFill>
                  <a:srgbClr val="C00000"/>
                </a:solidFill>
              </a:rPr>
              <a:t>người</a:t>
            </a:r>
            <a:r>
              <a:rPr lang="en-US" sz="2400" dirty="0">
                <a:solidFill>
                  <a:srgbClr val="C00000"/>
                </a:solidFill>
              </a:rPr>
              <a:t> </a:t>
            </a:r>
            <a:r>
              <a:rPr lang="en-US" sz="2400" dirty="0" err="1">
                <a:solidFill>
                  <a:srgbClr val="C00000"/>
                </a:solidFill>
              </a:rPr>
              <a:t>đang</a:t>
            </a:r>
            <a:r>
              <a:rPr lang="en-US" sz="2400" dirty="0">
                <a:solidFill>
                  <a:srgbClr val="C00000"/>
                </a:solidFill>
              </a:rPr>
              <a:t> </a:t>
            </a:r>
            <a:r>
              <a:rPr lang="en-US" sz="2400" dirty="0" err="1">
                <a:solidFill>
                  <a:srgbClr val="C00000"/>
                </a:solidFill>
              </a:rPr>
              <a:t>được</a:t>
            </a:r>
            <a:r>
              <a:rPr lang="en-US" sz="2400" dirty="0">
                <a:solidFill>
                  <a:srgbClr val="C00000"/>
                </a:solidFill>
              </a:rPr>
              <a:t> </a:t>
            </a:r>
            <a:r>
              <a:rPr lang="en-US" sz="2400" dirty="0" err="1">
                <a:solidFill>
                  <a:srgbClr val="C00000"/>
                </a:solidFill>
              </a:rPr>
              <a:t>cách</a:t>
            </a:r>
            <a:r>
              <a:rPr lang="en-US" sz="2400" dirty="0">
                <a:solidFill>
                  <a:srgbClr val="C00000"/>
                </a:solidFill>
              </a:rPr>
              <a:t> </a:t>
            </a:r>
            <a:r>
              <a:rPr lang="en-US" sz="2400" dirty="0" err="1">
                <a:solidFill>
                  <a:srgbClr val="C00000"/>
                </a:solidFill>
              </a:rPr>
              <a:t>ly</a:t>
            </a:r>
            <a:r>
              <a:rPr lang="en-US" sz="2400" dirty="0">
                <a:solidFill>
                  <a:srgbClr val="C00000"/>
                </a:solidFill>
              </a:rPr>
              <a:t> </a:t>
            </a:r>
            <a:r>
              <a:rPr lang="en-US" sz="2400" dirty="0" err="1">
                <a:solidFill>
                  <a:srgbClr val="C00000"/>
                </a:solidFill>
              </a:rPr>
              <a:t>khác</a:t>
            </a:r>
            <a:r>
              <a:rPr lang="en-US" sz="2400" dirty="0">
                <a:solidFill>
                  <a:srgbClr val="C00000"/>
                </a:solidFill>
              </a:rPr>
              <a:t>. </a:t>
            </a:r>
            <a:endParaRPr lang="en-GB" sz="2400" dirty="0">
              <a:solidFill>
                <a:srgbClr val="C00000"/>
              </a:solidFill>
            </a:endParaRPr>
          </a:p>
          <a:p>
            <a:pPr marL="400050" lvl="1" indent="0">
              <a:buNone/>
            </a:pPr>
            <a:r>
              <a:rPr lang="en-US" sz="2400" dirty="0"/>
              <a:t>3. </a:t>
            </a:r>
            <a:r>
              <a:rPr lang="en-US" sz="2400" dirty="0" err="1"/>
              <a:t>Phối</a:t>
            </a:r>
            <a:r>
              <a:rPr lang="en-US" sz="2400" dirty="0"/>
              <a:t> </a:t>
            </a:r>
            <a:r>
              <a:rPr lang="en-US" sz="2400" dirty="0" err="1"/>
              <a:t>hợp</a:t>
            </a:r>
            <a:r>
              <a:rPr lang="en-US" sz="2400" dirty="0"/>
              <a:t> </a:t>
            </a:r>
            <a:r>
              <a:rPr lang="en-US" sz="2400" dirty="0" err="1"/>
              <a:t>với</a:t>
            </a:r>
            <a:r>
              <a:rPr lang="en-US" sz="2400" dirty="0"/>
              <a:t> </a:t>
            </a:r>
            <a:r>
              <a:rPr lang="en-US" sz="2400" dirty="0" err="1"/>
              <a:t>Trung</a:t>
            </a:r>
            <a:r>
              <a:rPr lang="en-US" sz="2400" dirty="0"/>
              <a:t> </a:t>
            </a:r>
            <a:r>
              <a:rPr lang="en-US" sz="2400" dirty="0" err="1"/>
              <a:t>tâm</a:t>
            </a:r>
            <a:r>
              <a:rPr lang="en-US" sz="2400" dirty="0"/>
              <a:t> </a:t>
            </a:r>
            <a:r>
              <a:rPr lang="en-US" sz="2400" dirty="0" err="1"/>
              <a:t>Kiểm</a:t>
            </a:r>
            <a:r>
              <a:rPr lang="en-US" sz="2400" dirty="0"/>
              <a:t> </a:t>
            </a:r>
            <a:r>
              <a:rPr lang="en-US" sz="2400" dirty="0" err="1"/>
              <a:t>soát</a:t>
            </a:r>
            <a:r>
              <a:rPr lang="en-US" sz="2400" dirty="0"/>
              <a:t> </a:t>
            </a:r>
            <a:r>
              <a:rPr lang="en-US" sz="2400" dirty="0" err="1"/>
              <a:t>bệnh</a:t>
            </a:r>
            <a:r>
              <a:rPr lang="en-US" sz="2400" dirty="0"/>
              <a:t> </a:t>
            </a:r>
            <a:r>
              <a:rPr lang="en-US" sz="2400" dirty="0" err="1"/>
              <a:t>tật</a:t>
            </a:r>
            <a:r>
              <a:rPr lang="en-US" sz="2400" dirty="0"/>
              <a:t> </a:t>
            </a:r>
            <a:r>
              <a:rPr lang="en-US" sz="2400" dirty="0" err="1"/>
              <a:t>hoặc</a:t>
            </a:r>
            <a:r>
              <a:rPr lang="en-US" sz="2400" dirty="0"/>
              <a:t> </a:t>
            </a:r>
            <a:r>
              <a:rPr lang="en-US" sz="2400" dirty="0" err="1"/>
              <a:t>Trung</a:t>
            </a:r>
            <a:r>
              <a:rPr lang="en-US" sz="2400" dirty="0"/>
              <a:t> </a:t>
            </a:r>
            <a:r>
              <a:rPr lang="en-US" sz="2400" dirty="0" err="1"/>
              <a:t>tâm</a:t>
            </a:r>
            <a:r>
              <a:rPr lang="en-US" sz="2400" dirty="0"/>
              <a:t> Y </a:t>
            </a:r>
            <a:r>
              <a:rPr lang="en-US" sz="2400" dirty="0" err="1"/>
              <a:t>tế</a:t>
            </a:r>
            <a:r>
              <a:rPr lang="en-US" sz="2400" dirty="0"/>
              <a:t> </a:t>
            </a:r>
            <a:r>
              <a:rPr lang="en-US" sz="2400" dirty="0" err="1"/>
              <a:t>dự</a:t>
            </a:r>
            <a:r>
              <a:rPr lang="en-US" sz="2400" dirty="0"/>
              <a:t> </a:t>
            </a:r>
            <a:r>
              <a:rPr lang="en-US" sz="2400" dirty="0" err="1"/>
              <a:t>phòng</a:t>
            </a:r>
            <a:r>
              <a:rPr lang="en-US" sz="2400" dirty="0"/>
              <a:t> </a:t>
            </a:r>
            <a:r>
              <a:rPr lang="en-US" sz="2400" dirty="0" err="1"/>
              <a:t>tỉnh</a:t>
            </a:r>
            <a:r>
              <a:rPr lang="en-US" sz="2400" dirty="0"/>
              <a:t>, </a:t>
            </a:r>
            <a:r>
              <a:rPr lang="en-US" sz="2400" dirty="0" err="1"/>
              <a:t>thành</a:t>
            </a:r>
            <a:r>
              <a:rPr lang="en-US" sz="2400" dirty="0"/>
              <a:t> </a:t>
            </a:r>
            <a:r>
              <a:rPr lang="en-US" sz="2400" dirty="0" err="1"/>
              <a:t>phố</a:t>
            </a:r>
            <a:r>
              <a:rPr lang="en-US" sz="2400" dirty="0"/>
              <a:t> </a:t>
            </a:r>
            <a:r>
              <a:rPr lang="en-US" sz="2400" dirty="0" err="1"/>
              <a:t>trực</a:t>
            </a:r>
            <a:r>
              <a:rPr lang="en-US" sz="2400" dirty="0"/>
              <a:t> </a:t>
            </a:r>
            <a:r>
              <a:rPr lang="en-US" sz="2400" dirty="0" err="1"/>
              <a:t>thuộc</a:t>
            </a:r>
            <a:r>
              <a:rPr lang="en-US" sz="2400" dirty="0"/>
              <a:t> </a:t>
            </a:r>
            <a:r>
              <a:rPr lang="en-US" sz="2400" dirty="0" err="1"/>
              <a:t>Trung</a:t>
            </a:r>
            <a:r>
              <a:rPr lang="en-US" sz="2400" dirty="0"/>
              <a:t> </a:t>
            </a:r>
            <a:r>
              <a:rPr lang="en-US" sz="2400" dirty="0" err="1"/>
              <a:t>ương</a:t>
            </a:r>
            <a:r>
              <a:rPr lang="en-US" sz="2400" dirty="0"/>
              <a:t> </a:t>
            </a:r>
            <a:r>
              <a:rPr lang="en-US" sz="2400" dirty="0" err="1"/>
              <a:t>điều</a:t>
            </a:r>
            <a:r>
              <a:rPr lang="en-US" sz="2400" dirty="0"/>
              <a:t> </a:t>
            </a:r>
            <a:r>
              <a:rPr lang="en-US" sz="2400" dirty="0" err="1"/>
              <a:t>tra</a:t>
            </a:r>
            <a:r>
              <a:rPr lang="en-US" sz="2400" dirty="0"/>
              <a:t> </a:t>
            </a:r>
            <a:r>
              <a:rPr lang="en-US" sz="2400" dirty="0" err="1"/>
              <a:t>dịch</a:t>
            </a:r>
            <a:r>
              <a:rPr lang="en-US" sz="2400" dirty="0"/>
              <a:t> </a:t>
            </a:r>
            <a:r>
              <a:rPr lang="en-US" sz="2400" dirty="0" err="1"/>
              <a:t>tễ</a:t>
            </a:r>
            <a:r>
              <a:rPr lang="en-US" sz="2400" dirty="0"/>
              <a:t> ca </a:t>
            </a:r>
            <a:r>
              <a:rPr lang="en-US" sz="2400" dirty="0" err="1"/>
              <a:t>bệnh</a:t>
            </a:r>
            <a:r>
              <a:rPr lang="en-US" sz="2400" dirty="0"/>
              <a:t>. </a:t>
            </a:r>
            <a:endParaRPr lang="en-GB" sz="2400" dirty="0"/>
          </a:p>
          <a:p>
            <a:pPr marL="400050" lvl="1" indent="0">
              <a:buNone/>
            </a:pPr>
            <a:r>
              <a:rPr lang="en-US" sz="2400" dirty="0"/>
              <a:t>4. </a:t>
            </a:r>
            <a:r>
              <a:rPr lang="en-US" sz="2400" dirty="0" err="1">
                <a:solidFill>
                  <a:srgbClr val="C00000"/>
                </a:solidFill>
              </a:rPr>
              <a:t>Vận</a:t>
            </a:r>
            <a:r>
              <a:rPr lang="en-US" sz="2400" dirty="0">
                <a:solidFill>
                  <a:srgbClr val="C00000"/>
                </a:solidFill>
              </a:rPr>
              <a:t> </a:t>
            </a:r>
            <a:r>
              <a:rPr lang="en-US" sz="2400" dirty="0" err="1">
                <a:solidFill>
                  <a:srgbClr val="C00000"/>
                </a:solidFill>
              </a:rPr>
              <a:t>chuyển</a:t>
            </a:r>
            <a:r>
              <a:rPr lang="en-US" sz="2400" dirty="0">
                <a:solidFill>
                  <a:srgbClr val="C00000"/>
                </a:solidFill>
              </a:rPr>
              <a:t> </a:t>
            </a:r>
            <a:r>
              <a:rPr lang="en-US" sz="2400" dirty="0" err="1">
                <a:solidFill>
                  <a:srgbClr val="C00000"/>
                </a:solidFill>
              </a:rPr>
              <a:t>người</a:t>
            </a:r>
            <a:r>
              <a:rPr lang="en-US" sz="2400" dirty="0">
                <a:solidFill>
                  <a:srgbClr val="C00000"/>
                </a:solidFill>
              </a:rPr>
              <a:t> </a:t>
            </a:r>
            <a:r>
              <a:rPr lang="en-US" sz="2400" dirty="0" err="1">
                <a:solidFill>
                  <a:srgbClr val="C00000"/>
                </a:solidFill>
              </a:rPr>
              <a:t>mắc</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hoặc</a:t>
            </a:r>
            <a:r>
              <a:rPr lang="en-US" sz="2400" dirty="0">
                <a:solidFill>
                  <a:srgbClr val="C00000"/>
                </a:solidFill>
              </a:rPr>
              <a:t> </a:t>
            </a:r>
            <a:r>
              <a:rPr lang="en-US" sz="2400" dirty="0" err="1">
                <a:solidFill>
                  <a:srgbClr val="C00000"/>
                </a:solidFill>
              </a:rPr>
              <a:t>nghi</a:t>
            </a:r>
            <a:r>
              <a:rPr lang="en-US" sz="2400" dirty="0">
                <a:solidFill>
                  <a:srgbClr val="C00000"/>
                </a:solidFill>
              </a:rPr>
              <a:t> </a:t>
            </a:r>
            <a:r>
              <a:rPr lang="en-US" sz="2400" dirty="0" err="1">
                <a:solidFill>
                  <a:srgbClr val="C00000"/>
                </a:solidFill>
              </a:rPr>
              <a:t>ngờ</a:t>
            </a:r>
            <a:r>
              <a:rPr lang="en-US" sz="2400" dirty="0">
                <a:solidFill>
                  <a:srgbClr val="C00000"/>
                </a:solidFill>
              </a:rPr>
              <a:t> </a:t>
            </a:r>
            <a:r>
              <a:rPr lang="en-US" sz="2400" dirty="0" err="1">
                <a:solidFill>
                  <a:srgbClr val="C00000"/>
                </a:solidFill>
              </a:rPr>
              <a:t>mắc</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đến</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viện</a:t>
            </a:r>
            <a:r>
              <a:rPr lang="en-US" sz="2400" dirty="0">
                <a:solidFill>
                  <a:srgbClr val="C00000"/>
                </a:solidFill>
              </a:rPr>
              <a:t> </a:t>
            </a:r>
            <a:r>
              <a:rPr lang="en-US" sz="2400" dirty="0" err="1"/>
              <a:t>được</a:t>
            </a:r>
            <a:r>
              <a:rPr lang="en-US" sz="2400" dirty="0"/>
              <a:t> </a:t>
            </a:r>
            <a:r>
              <a:rPr lang="en-US" sz="2400" dirty="0" err="1"/>
              <a:t>chỉ</a:t>
            </a:r>
            <a:r>
              <a:rPr lang="en-US" sz="2400" dirty="0"/>
              <a:t> </a:t>
            </a:r>
            <a:r>
              <a:rPr lang="en-US" sz="2400" dirty="0" err="1"/>
              <a:t>định</a:t>
            </a:r>
            <a:r>
              <a:rPr lang="en-US" sz="2400" dirty="0"/>
              <a:t> </a:t>
            </a:r>
            <a:r>
              <a:rPr lang="en-US" sz="2400" dirty="0" err="1"/>
              <a:t>bởi</a:t>
            </a:r>
            <a:r>
              <a:rPr lang="en-US" sz="2400" dirty="0"/>
              <a:t> </a:t>
            </a:r>
            <a:r>
              <a:rPr lang="en-US" sz="2400" dirty="0" err="1"/>
              <a:t>Ủy</a:t>
            </a:r>
            <a:r>
              <a:rPr lang="en-US" sz="2400" dirty="0"/>
              <a:t> ban </a:t>
            </a:r>
            <a:r>
              <a:rPr lang="en-US" sz="2400" dirty="0" err="1"/>
              <a:t>nhân</a:t>
            </a:r>
            <a:r>
              <a:rPr lang="en-US" sz="2400" dirty="0"/>
              <a:t> </a:t>
            </a:r>
            <a:r>
              <a:rPr lang="en-US" sz="2400" dirty="0" err="1"/>
              <a:t>dân</a:t>
            </a:r>
            <a:r>
              <a:rPr lang="en-US" sz="2400" dirty="0"/>
              <a:t> </a:t>
            </a:r>
            <a:r>
              <a:rPr lang="en-US" sz="2400" dirty="0" err="1"/>
              <a:t>tỉnh</a:t>
            </a:r>
            <a:r>
              <a:rPr lang="en-US" sz="2400" dirty="0"/>
              <a:t>, </a:t>
            </a:r>
            <a:r>
              <a:rPr lang="en-US" sz="2400" dirty="0" err="1"/>
              <a:t>thành</a:t>
            </a:r>
            <a:r>
              <a:rPr lang="en-US" sz="2400" dirty="0"/>
              <a:t> </a:t>
            </a:r>
            <a:r>
              <a:rPr lang="en-US" sz="2400" dirty="0" err="1"/>
              <a:t>phố</a:t>
            </a:r>
            <a:r>
              <a:rPr lang="en-US" sz="2400" dirty="0"/>
              <a:t> </a:t>
            </a:r>
            <a:r>
              <a:rPr lang="en-US" sz="2400" dirty="0" err="1"/>
              <a:t>trực</a:t>
            </a:r>
            <a:r>
              <a:rPr lang="en-US" sz="2400" dirty="0"/>
              <a:t> </a:t>
            </a:r>
            <a:r>
              <a:rPr lang="en-US" sz="2400" dirty="0" err="1"/>
              <a:t>thuộc</a:t>
            </a:r>
            <a:r>
              <a:rPr lang="en-US" sz="2400" dirty="0"/>
              <a:t> </a:t>
            </a:r>
            <a:r>
              <a:rPr lang="en-US" sz="2400" dirty="0" err="1"/>
              <a:t>Trung</a:t>
            </a:r>
            <a:r>
              <a:rPr lang="en-US" sz="2400" dirty="0"/>
              <a:t> </a:t>
            </a:r>
            <a:r>
              <a:rPr lang="en-US" sz="2400" dirty="0" err="1"/>
              <a:t>ương</a:t>
            </a:r>
            <a:r>
              <a:rPr lang="en-US" sz="2400" dirty="0"/>
              <a:t> </a:t>
            </a:r>
            <a:r>
              <a:rPr lang="en-US" sz="2400" dirty="0" err="1"/>
              <a:t>để</a:t>
            </a:r>
            <a:r>
              <a:rPr lang="en-US" sz="2400" dirty="0"/>
              <a:t> </a:t>
            </a:r>
            <a:r>
              <a:rPr lang="en-US" sz="2400" dirty="0" err="1"/>
              <a:t>quản</a:t>
            </a:r>
            <a:r>
              <a:rPr lang="en-US" sz="2400" dirty="0"/>
              <a:t> </a:t>
            </a:r>
            <a:r>
              <a:rPr lang="en-US" sz="2400" dirty="0" err="1"/>
              <a:t>lý</a:t>
            </a:r>
            <a:r>
              <a:rPr lang="en-US" sz="2400" dirty="0"/>
              <a:t>, </a:t>
            </a:r>
            <a:r>
              <a:rPr lang="en-US" sz="2400" dirty="0" err="1"/>
              <a:t>điều</a:t>
            </a:r>
            <a:r>
              <a:rPr lang="en-US" sz="2400" dirty="0"/>
              <a:t> </a:t>
            </a:r>
            <a:r>
              <a:rPr lang="en-US" sz="2400" dirty="0" err="1"/>
              <a:t>trị</a:t>
            </a:r>
            <a:r>
              <a:rPr lang="en-US" sz="2400" dirty="0"/>
              <a:t>, </a:t>
            </a:r>
            <a:r>
              <a:rPr lang="en-US" sz="2400" dirty="0" err="1"/>
              <a:t>và</a:t>
            </a:r>
            <a:r>
              <a:rPr lang="en-US" sz="2400" dirty="0"/>
              <a:t> </a:t>
            </a:r>
            <a:r>
              <a:rPr lang="en-US" sz="2400" dirty="0" err="1"/>
              <a:t>lấy</a:t>
            </a:r>
            <a:r>
              <a:rPr lang="en-US" sz="2400" dirty="0"/>
              <a:t> </a:t>
            </a:r>
            <a:r>
              <a:rPr lang="en-US" sz="2400" dirty="0" err="1"/>
              <a:t>mẫu</a:t>
            </a:r>
            <a:r>
              <a:rPr lang="en-US" sz="2400" dirty="0"/>
              <a:t> </a:t>
            </a:r>
            <a:r>
              <a:rPr lang="en-US" sz="2400" dirty="0" err="1"/>
              <a:t>bệnh</a:t>
            </a:r>
            <a:r>
              <a:rPr lang="en-US" sz="2400" dirty="0"/>
              <a:t> </a:t>
            </a:r>
            <a:r>
              <a:rPr lang="en-US" sz="2400" dirty="0" err="1"/>
              <a:t>phẩm</a:t>
            </a:r>
            <a:r>
              <a:rPr lang="en-US" sz="2400" dirty="0"/>
              <a:t>. </a:t>
            </a:r>
            <a:endParaRPr lang="en-GB" sz="2400" dirty="0"/>
          </a:p>
          <a:p>
            <a:pPr marL="400050" lvl="1" indent="0">
              <a:buNone/>
            </a:pPr>
            <a:r>
              <a:rPr lang="en-US" sz="2400" dirty="0"/>
              <a:t>5. </a:t>
            </a:r>
            <a:r>
              <a:rPr lang="en-US" sz="2400" dirty="0" err="1">
                <a:solidFill>
                  <a:srgbClr val="C00000"/>
                </a:solidFill>
              </a:rPr>
              <a:t>Trung</a:t>
            </a:r>
            <a:r>
              <a:rPr lang="en-US" sz="2400" dirty="0">
                <a:solidFill>
                  <a:srgbClr val="C00000"/>
                </a:solidFill>
              </a:rPr>
              <a:t> </a:t>
            </a:r>
            <a:r>
              <a:rPr lang="en-US" sz="2400" dirty="0" err="1">
                <a:solidFill>
                  <a:srgbClr val="C00000"/>
                </a:solidFill>
              </a:rPr>
              <a:t>tâm</a:t>
            </a:r>
            <a:r>
              <a:rPr lang="en-US" sz="2400" dirty="0">
                <a:solidFill>
                  <a:srgbClr val="C00000"/>
                </a:solidFill>
              </a:rPr>
              <a:t> </a:t>
            </a:r>
            <a:r>
              <a:rPr lang="en-US" sz="2400" dirty="0" err="1">
                <a:solidFill>
                  <a:srgbClr val="C00000"/>
                </a:solidFill>
              </a:rPr>
              <a:t>Kiểm</a:t>
            </a:r>
            <a:r>
              <a:rPr lang="en-US" sz="2400" dirty="0">
                <a:solidFill>
                  <a:srgbClr val="C00000"/>
                </a:solidFill>
              </a:rPr>
              <a:t> </a:t>
            </a:r>
            <a:r>
              <a:rPr lang="en-US" sz="2400" dirty="0" err="1">
                <a:solidFill>
                  <a:srgbClr val="C00000"/>
                </a:solidFill>
              </a:rPr>
              <a:t>soát</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tật</a:t>
            </a:r>
            <a:r>
              <a:rPr lang="en-US" sz="2400" dirty="0">
                <a:solidFill>
                  <a:srgbClr val="C00000"/>
                </a:solidFill>
              </a:rPr>
              <a:t> </a:t>
            </a:r>
            <a:r>
              <a:rPr lang="en-US" sz="2400" dirty="0" err="1">
                <a:solidFill>
                  <a:srgbClr val="C00000"/>
                </a:solidFill>
              </a:rPr>
              <a:t>hoặc</a:t>
            </a:r>
            <a:r>
              <a:rPr lang="en-US" sz="2400" dirty="0">
                <a:solidFill>
                  <a:srgbClr val="C00000"/>
                </a:solidFill>
              </a:rPr>
              <a:t> </a:t>
            </a:r>
            <a:r>
              <a:rPr lang="en-US" sz="2400" dirty="0" err="1">
                <a:solidFill>
                  <a:srgbClr val="C00000"/>
                </a:solidFill>
              </a:rPr>
              <a:t>Trung</a:t>
            </a:r>
            <a:r>
              <a:rPr lang="en-US" sz="2400" dirty="0">
                <a:solidFill>
                  <a:srgbClr val="C00000"/>
                </a:solidFill>
              </a:rPr>
              <a:t> </a:t>
            </a:r>
            <a:r>
              <a:rPr lang="en-US" sz="2400" dirty="0" err="1">
                <a:solidFill>
                  <a:srgbClr val="C00000"/>
                </a:solidFill>
              </a:rPr>
              <a:t>tâm</a:t>
            </a:r>
            <a:r>
              <a:rPr lang="en-US" sz="2400" dirty="0">
                <a:solidFill>
                  <a:srgbClr val="C00000"/>
                </a:solidFill>
              </a:rPr>
              <a:t> Y </a:t>
            </a:r>
            <a:r>
              <a:rPr lang="en-US" sz="2400" dirty="0" err="1">
                <a:solidFill>
                  <a:srgbClr val="C00000"/>
                </a:solidFill>
              </a:rPr>
              <a:t>tế</a:t>
            </a:r>
            <a:r>
              <a:rPr lang="en-US" sz="2400" dirty="0">
                <a:solidFill>
                  <a:srgbClr val="C00000"/>
                </a:solidFill>
              </a:rPr>
              <a:t> </a:t>
            </a:r>
            <a:r>
              <a:rPr lang="en-US" sz="2400" dirty="0" err="1">
                <a:solidFill>
                  <a:srgbClr val="C00000"/>
                </a:solidFill>
              </a:rPr>
              <a:t>dự</a:t>
            </a:r>
            <a:r>
              <a:rPr lang="en-US" sz="2400" dirty="0">
                <a:solidFill>
                  <a:srgbClr val="C00000"/>
                </a:solidFill>
              </a:rPr>
              <a:t> </a:t>
            </a:r>
            <a:r>
              <a:rPr lang="en-US" sz="2400" dirty="0" err="1">
                <a:solidFill>
                  <a:srgbClr val="C00000"/>
                </a:solidFill>
              </a:rPr>
              <a:t>phòng</a:t>
            </a:r>
            <a:r>
              <a:rPr lang="en-US" sz="2400" dirty="0">
                <a:solidFill>
                  <a:srgbClr val="C00000"/>
                </a:solidFill>
              </a:rPr>
              <a:t> </a:t>
            </a:r>
            <a:r>
              <a:rPr lang="en-US" sz="2400" dirty="0" err="1">
                <a:solidFill>
                  <a:srgbClr val="C00000"/>
                </a:solidFill>
              </a:rPr>
              <a:t>tỉnh</a:t>
            </a:r>
            <a:r>
              <a:rPr lang="en-US" sz="2400" dirty="0">
                <a:solidFill>
                  <a:srgbClr val="C00000"/>
                </a:solidFill>
              </a:rPr>
              <a:t>, </a:t>
            </a:r>
            <a:r>
              <a:rPr lang="en-US" sz="2400" dirty="0" err="1">
                <a:solidFill>
                  <a:srgbClr val="C00000"/>
                </a:solidFill>
              </a:rPr>
              <a:t>thành</a:t>
            </a:r>
            <a:r>
              <a:rPr lang="en-US" sz="2400" dirty="0">
                <a:solidFill>
                  <a:srgbClr val="C00000"/>
                </a:solidFill>
              </a:rPr>
              <a:t> </a:t>
            </a:r>
            <a:r>
              <a:rPr lang="en-US" sz="2400" dirty="0" err="1">
                <a:solidFill>
                  <a:srgbClr val="C00000"/>
                </a:solidFill>
              </a:rPr>
              <a:t>phố</a:t>
            </a:r>
            <a:r>
              <a:rPr lang="en-US" sz="2400" dirty="0">
                <a:solidFill>
                  <a:srgbClr val="C00000"/>
                </a:solidFill>
              </a:rPr>
              <a:t> </a:t>
            </a:r>
            <a:r>
              <a:rPr lang="en-US" sz="2400" dirty="0" err="1">
                <a:solidFill>
                  <a:srgbClr val="C00000"/>
                </a:solidFill>
              </a:rPr>
              <a:t>trực</a:t>
            </a:r>
            <a:r>
              <a:rPr lang="en-US" sz="2400" dirty="0">
                <a:solidFill>
                  <a:srgbClr val="C00000"/>
                </a:solidFill>
              </a:rPr>
              <a:t> </a:t>
            </a:r>
            <a:r>
              <a:rPr lang="en-US" sz="2400" dirty="0" err="1">
                <a:solidFill>
                  <a:srgbClr val="C00000"/>
                </a:solidFill>
              </a:rPr>
              <a:t>thuộc</a:t>
            </a:r>
            <a:r>
              <a:rPr lang="en-US" sz="2400" dirty="0">
                <a:solidFill>
                  <a:srgbClr val="C00000"/>
                </a:solidFill>
              </a:rPr>
              <a:t> </a:t>
            </a:r>
            <a:r>
              <a:rPr lang="en-US" sz="2400" dirty="0" err="1">
                <a:solidFill>
                  <a:srgbClr val="C00000"/>
                </a:solidFill>
              </a:rPr>
              <a:t>Trung</a:t>
            </a:r>
            <a:r>
              <a:rPr lang="en-US" sz="2400" dirty="0">
                <a:solidFill>
                  <a:srgbClr val="C00000"/>
                </a:solidFill>
              </a:rPr>
              <a:t> </a:t>
            </a:r>
            <a:r>
              <a:rPr lang="en-US" sz="2400" dirty="0" err="1">
                <a:solidFill>
                  <a:srgbClr val="C00000"/>
                </a:solidFill>
              </a:rPr>
              <a:t>ương</a:t>
            </a:r>
            <a:r>
              <a:rPr lang="en-US" sz="2400" dirty="0">
                <a:solidFill>
                  <a:srgbClr val="C00000"/>
                </a:solidFill>
              </a:rPr>
              <a:t> </a:t>
            </a:r>
            <a:r>
              <a:rPr lang="en-US" sz="2400" dirty="0" err="1">
                <a:solidFill>
                  <a:srgbClr val="C00000"/>
                </a:solidFill>
              </a:rPr>
              <a:t>tiến</a:t>
            </a:r>
            <a:r>
              <a:rPr lang="en-US" sz="2400" dirty="0">
                <a:solidFill>
                  <a:srgbClr val="C00000"/>
                </a:solidFill>
              </a:rPr>
              <a:t> </a:t>
            </a:r>
            <a:r>
              <a:rPr lang="en-US" sz="2400" dirty="0" err="1">
                <a:solidFill>
                  <a:srgbClr val="C00000"/>
                </a:solidFill>
              </a:rPr>
              <a:t>hành</a:t>
            </a:r>
            <a:r>
              <a:rPr lang="en-US" sz="2400" dirty="0">
                <a:solidFill>
                  <a:srgbClr val="C00000"/>
                </a:solidFill>
              </a:rPr>
              <a:t> </a:t>
            </a:r>
            <a:r>
              <a:rPr lang="en-US" sz="2400" dirty="0" err="1">
                <a:solidFill>
                  <a:srgbClr val="C00000"/>
                </a:solidFill>
              </a:rPr>
              <a:t>xử</a:t>
            </a:r>
            <a:r>
              <a:rPr lang="en-US" sz="2400" dirty="0">
                <a:solidFill>
                  <a:srgbClr val="C00000"/>
                </a:solidFill>
              </a:rPr>
              <a:t> </a:t>
            </a:r>
            <a:r>
              <a:rPr lang="en-US" sz="2400" dirty="0" err="1">
                <a:solidFill>
                  <a:srgbClr val="C00000"/>
                </a:solidFill>
              </a:rPr>
              <a:t>lý</a:t>
            </a:r>
            <a:r>
              <a:rPr lang="en-US" sz="2400" dirty="0">
                <a:solidFill>
                  <a:srgbClr val="C00000"/>
                </a:solidFill>
              </a:rPr>
              <a:t> </a:t>
            </a:r>
            <a:r>
              <a:rPr lang="en-US" sz="2400" dirty="0" err="1">
                <a:solidFill>
                  <a:srgbClr val="C00000"/>
                </a:solidFill>
              </a:rPr>
              <a:t>phòng</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nhân</a:t>
            </a:r>
            <a:r>
              <a:rPr lang="en-US" sz="2400" dirty="0">
                <a:solidFill>
                  <a:srgbClr val="C00000"/>
                </a:solidFill>
              </a:rPr>
              <a:t> </a:t>
            </a:r>
            <a:r>
              <a:rPr lang="en-US" sz="2400" dirty="0" err="1">
                <a:solidFill>
                  <a:srgbClr val="C00000"/>
                </a:solidFill>
              </a:rPr>
              <a:t>theo</a:t>
            </a:r>
            <a:r>
              <a:rPr lang="en-US" sz="2400" dirty="0">
                <a:solidFill>
                  <a:srgbClr val="C00000"/>
                </a:solidFill>
              </a:rPr>
              <a:t> </a:t>
            </a:r>
            <a:r>
              <a:rPr lang="en-US" sz="2400" dirty="0" err="1">
                <a:solidFill>
                  <a:srgbClr val="C00000"/>
                </a:solidFill>
              </a:rPr>
              <a:t>đúng</a:t>
            </a:r>
            <a:r>
              <a:rPr lang="en-US" sz="2400" dirty="0">
                <a:solidFill>
                  <a:srgbClr val="C00000"/>
                </a:solidFill>
              </a:rPr>
              <a:t> </a:t>
            </a:r>
            <a:r>
              <a:rPr lang="en-US" sz="2400" dirty="0" err="1">
                <a:solidFill>
                  <a:srgbClr val="C00000"/>
                </a:solidFill>
              </a:rPr>
              <a:t>quy</a:t>
            </a:r>
            <a:r>
              <a:rPr lang="en-US" sz="2400" dirty="0">
                <a:solidFill>
                  <a:srgbClr val="C00000"/>
                </a:solidFill>
              </a:rPr>
              <a:t> </a:t>
            </a:r>
            <a:r>
              <a:rPr lang="en-US" sz="2400" dirty="0" err="1">
                <a:solidFill>
                  <a:srgbClr val="C00000"/>
                </a:solidFill>
              </a:rPr>
              <a:t>định</a:t>
            </a:r>
            <a:r>
              <a:rPr lang="en-US" sz="2400" dirty="0">
                <a:solidFill>
                  <a:srgbClr val="C00000"/>
                </a:solidFill>
              </a:rPr>
              <a:t> </a:t>
            </a:r>
            <a:r>
              <a:rPr lang="en-US" sz="2400" dirty="0" err="1">
                <a:solidFill>
                  <a:srgbClr val="C00000"/>
                </a:solidFill>
              </a:rPr>
              <a:t>của</a:t>
            </a:r>
            <a:r>
              <a:rPr lang="en-US" sz="2400" dirty="0">
                <a:solidFill>
                  <a:srgbClr val="C00000"/>
                </a:solidFill>
              </a:rPr>
              <a:t> </a:t>
            </a:r>
            <a:r>
              <a:rPr lang="en-US" sz="2400" dirty="0" err="1">
                <a:solidFill>
                  <a:srgbClr val="C00000"/>
                </a:solidFill>
              </a:rPr>
              <a:t>Bộ</a:t>
            </a:r>
            <a:r>
              <a:rPr lang="en-US" sz="2400" dirty="0">
                <a:solidFill>
                  <a:srgbClr val="C00000"/>
                </a:solidFill>
              </a:rPr>
              <a:t> Y </a:t>
            </a:r>
            <a:r>
              <a:rPr lang="en-US" sz="2400" dirty="0" err="1">
                <a:solidFill>
                  <a:srgbClr val="C00000"/>
                </a:solidFill>
              </a:rPr>
              <a:t>tế</a:t>
            </a:r>
            <a:r>
              <a:rPr lang="en-US" sz="2400" dirty="0">
                <a:solidFill>
                  <a:srgbClr val="C00000"/>
                </a:solidFill>
              </a:rPr>
              <a:t>. Phòng </a:t>
            </a:r>
            <a:r>
              <a:rPr lang="en-US" sz="2400" dirty="0" err="1">
                <a:solidFill>
                  <a:srgbClr val="C00000"/>
                </a:solidFill>
              </a:rPr>
              <a:t>của</a:t>
            </a:r>
            <a:r>
              <a:rPr lang="en-US" sz="2400" dirty="0">
                <a:solidFill>
                  <a:srgbClr val="C00000"/>
                </a:solidFill>
              </a:rPr>
              <a:t> </a:t>
            </a:r>
            <a:r>
              <a:rPr lang="en-US" sz="2400" dirty="0" err="1">
                <a:solidFill>
                  <a:srgbClr val="C00000"/>
                </a:solidFill>
              </a:rPr>
              <a:t>bệnh</a:t>
            </a:r>
            <a:r>
              <a:rPr lang="en-US" sz="2400" dirty="0">
                <a:solidFill>
                  <a:srgbClr val="C00000"/>
                </a:solidFill>
              </a:rPr>
              <a:t> </a:t>
            </a:r>
            <a:r>
              <a:rPr lang="en-US" sz="2400" dirty="0" err="1">
                <a:solidFill>
                  <a:srgbClr val="C00000"/>
                </a:solidFill>
              </a:rPr>
              <a:t>nhân</a:t>
            </a:r>
            <a:r>
              <a:rPr lang="en-US" sz="2400" dirty="0">
                <a:solidFill>
                  <a:srgbClr val="C00000"/>
                </a:solidFill>
              </a:rPr>
              <a:t> </a:t>
            </a:r>
            <a:r>
              <a:rPr lang="en-US" sz="2400" dirty="0" err="1">
                <a:solidFill>
                  <a:srgbClr val="C00000"/>
                </a:solidFill>
              </a:rPr>
              <a:t>chỉ</a:t>
            </a:r>
            <a:r>
              <a:rPr lang="en-US" sz="2400" dirty="0">
                <a:solidFill>
                  <a:srgbClr val="C00000"/>
                </a:solidFill>
              </a:rPr>
              <a:t> </a:t>
            </a:r>
            <a:r>
              <a:rPr lang="en-US" sz="2400" dirty="0" err="1">
                <a:solidFill>
                  <a:srgbClr val="C00000"/>
                </a:solidFill>
              </a:rPr>
              <a:t>được</a:t>
            </a:r>
            <a:r>
              <a:rPr lang="en-US" sz="2400" dirty="0">
                <a:solidFill>
                  <a:srgbClr val="C00000"/>
                </a:solidFill>
              </a:rPr>
              <a:t> </a:t>
            </a:r>
            <a:r>
              <a:rPr lang="en-US" sz="2400" dirty="0" err="1">
                <a:solidFill>
                  <a:srgbClr val="C00000"/>
                </a:solidFill>
              </a:rPr>
              <a:t>sử</a:t>
            </a:r>
            <a:r>
              <a:rPr lang="en-US" sz="2400" dirty="0">
                <a:solidFill>
                  <a:srgbClr val="C00000"/>
                </a:solidFill>
              </a:rPr>
              <a:t> </a:t>
            </a:r>
            <a:r>
              <a:rPr lang="en-US" sz="2400" dirty="0" err="1">
                <a:solidFill>
                  <a:srgbClr val="C00000"/>
                </a:solidFill>
              </a:rPr>
              <a:t>dụng</a:t>
            </a:r>
            <a:r>
              <a:rPr lang="en-US" sz="2400" dirty="0">
                <a:solidFill>
                  <a:srgbClr val="C00000"/>
                </a:solidFill>
              </a:rPr>
              <a:t> </a:t>
            </a:r>
            <a:r>
              <a:rPr lang="en-US" sz="2400" dirty="0" err="1">
                <a:solidFill>
                  <a:srgbClr val="C00000"/>
                </a:solidFill>
              </a:rPr>
              <a:t>trở</a:t>
            </a:r>
            <a:r>
              <a:rPr lang="en-US" sz="2400" dirty="0">
                <a:solidFill>
                  <a:srgbClr val="C00000"/>
                </a:solidFill>
              </a:rPr>
              <a:t> </a:t>
            </a:r>
            <a:r>
              <a:rPr lang="en-US" sz="2400" dirty="0" err="1">
                <a:solidFill>
                  <a:srgbClr val="C00000"/>
                </a:solidFill>
              </a:rPr>
              <a:t>lại</a:t>
            </a:r>
            <a:r>
              <a:rPr lang="en-US" sz="2400" dirty="0">
                <a:solidFill>
                  <a:srgbClr val="C00000"/>
                </a:solidFill>
              </a:rPr>
              <a:t> </a:t>
            </a:r>
            <a:r>
              <a:rPr lang="en-US" sz="2400" dirty="0" err="1">
                <a:solidFill>
                  <a:srgbClr val="C00000"/>
                </a:solidFill>
              </a:rPr>
              <a:t>sau</a:t>
            </a:r>
            <a:r>
              <a:rPr lang="en-US" sz="2400" dirty="0">
                <a:solidFill>
                  <a:srgbClr val="C00000"/>
                </a:solidFill>
              </a:rPr>
              <a:t> </a:t>
            </a:r>
            <a:r>
              <a:rPr lang="en-US" sz="2400" dirty="0" err="1">
                <a:solidFill>
                  <a:srgbClr val="C00000"/>
                </a:solidFill>
              </a:rPr>
              <a:t>khi</a:t>
            </a:r>
            <a:r>
              <a:rPr lang="en-US" sz="2400" dirty="0">
                <a:solidFill>
                  <a:srgbClr val="C00000"/>
                </a:solidFill>
              </a:rPr>
              <a:t> </a:t>
            </a:r>
            <a:r>
              <a:rPr lang="en-US" sz="2400" dirty="0" err="1">
                <a:solidFill>
                  <a:srgbClr val="C00000"/>
                </a:solidFill>
              </a:rPr>
              <a:t>được</a:t>
            </a:r>
            <a:r>
              <a:rPr lang="en-US" sz="2400" dirty="0">
                <a:solidFill>
                  <a:srgbClr val="C00000"/>
                </a:solidFill>
              </a:rPr>
              <a:t> </a:t>
            </a:r>
            <a:r>
              <a:rPr lang="en-US" sz="2400" dirty="0" err="1">
                <a:solidFill>
                  <a:srgbClr val="C00000"/>
                </a:solidFill>
              </a:rPr>
              <a:t>khử</a:t>
            </a:r>
            <a:r>
              <a:rPr lang="en-US" sz="2400" dirty="0">
                <a:solidFill>
                  <a:srgbClr val="C00000"/>
                </a:solidFill>
              </a:rPr>
              <a:t> </a:t>
            </a:r>
            <a:r>
              <a:rPr lang="en-US" sz="2400" dirty="0" err="1">
                <a:solidFill>
                  <a:srgbClr val="C00000"/>
                </a:solidFill>
              </a:rPr>
              <a:t>trùng</a:t>
            </a:r>
            <a:r>
              <a:rPr lang="en-US" sz="2400" dirty="0">
                <a:solidFill>
                  <a:srgbClr val="C00000"/>
                </a:solidFill>
              </a:rPr>
              <a:t>. </a:t>
            </a:r>
            <a:endParaRPr lang="en-GB" sz="2400" dirty="0">
              <a:solidFill>
                <a:srgbClr val="C00000"/>
              </a:solidFill>
            </a:endParaRPr>
          </a:p>
          <a:p>
            <a:pPr marL="0" indent="0" eaLnBrk="1" fontAlgn="auto" hangingPunct="1">
              <a:spcAft>
                <a:spcPts val="600"/>
              </a:spcAft>
              <a:buNone/>
              <a:defRPr/>
            </a:pPr>
            <a:endParaRPr lang="en-GB" sz="2400" b="1" dirty="0"/>
          </a:p>
        </p:txBody>
      </p:sp>
    </p:spTree>
    <p:extLst>
      <p:ext uri="{BB962C8B-B14F-4D97-AF65-F5344CB8AC3E}">
        <p14:creationId xmlns:p14="http://schemas.microsoft.com/office/powerpoint/2010/main" val="14458376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11811000" cy="6553200"/>
          </a:xfrm>
        </p:spPr>
        <p:txBody>
          <a:bodyPr rtlCol="0">
            <a:noAutofit/>
          </a:bodyPr>
          <a:lstStyle/>
          <a:p>
            <a:pPr marL="0" indent="0" eaLnBrk="1" fontAlgn="auto" hangingPunct="1">
              <a:spcAft>
                <a:spcPts val="600"/>
              </a:spcAft>
              <a:buNone/>
              <a:defRPr/>
            </a:pPr>
            <a:r>
              <a:rPr lang="pt-BR" sz="2400" b="1" dirty="0">
                <a:latin typeface="+mj-lt"/>
              </a:rPr>
              <a:t>IX. </a:t>
            </a:r>
            <a:r>
              <a:rPr lang="en-GB" sz="2400" b="1" dirty="0" err="1">
                <a:latin typeface="+mj-lt"/>
              </a:rPr>
              <a:t>Hoàn</a:t>
            </a:r>
            <a:r>
              <a:rPr lang="en-GB" sz="2400" b="1" dirty="0">
                <a:latin typeface="+mj-lt"/>
              </a:rPr>
              <a:t> </a:t>
            </a:r>
            <a:r>
              <a:rPr lang="en-GB" sz="2400" b="1" dirty="0" err="1">
                <a:latin typeface="+mj-lt"/>
              </a:rPr>
              <a:t>tất</a:t>
            </a:r>
            <a:r>
              <a:rPr lang="en-GB" sz="2400" b="1" dirty="0">
                <a:latin typeface="+mj-lt"/>
              </a:rPr>
              <a:t> </a:t>
            </a:r>
            <a:r>
              <a:rPr lang="en-GB" sz="2400" b="1" dirty="0" err="1">
                <a:latin typeface="+mj-lt"/>
              </a:rPr>
              <a:t>nhiệm</a:t>
            </a:r>
            <a:r>
              <a:rPr lang="en-GB" sz="2400" b="1" dirty="0">
                <a:latin typeface="+mj-lt"/>
              </a:rPr>
              <a:t> </a:t>
            </a:r>
            <a:r>
              <a:rPr lang="en-GB" sz="2400" b="1" dirty="0" err="1">
                <a:latin typeface="+mj-lt"/>
              </a:rPr>
              <a:t>vụ</a:t>
            </a:r>
            <a:r>
              <a:rPr lang="en-GB" sz="2400" b="1" dirty="0">
                <a:latin typeface="+mj-lt"/>
              </a:rPr>
              <a:t> c</a:t>
            </a:r>
            <a:r>
              <a:rPr lang="vi-VN" sz="2400" b="1" dirty="0">
                <a:latin typeface="+mj-lt"/>
              </a:rPr>
              <a:t>ơ</a:t>
            </a:r>
            <a:r>
              <a:rPr lang="en-GB" sz="2400" b="1" dirty="0">
                <a:latin typeface="+mj-lt"/>
              </a:rPr>
              <a:t> </a:t>
            </a:r>
            <a:r>
              <a:rPr lang="en-GB" sz="2400" b="1" dirty="0" err="1">
                <a:latin typeface="+mj-lt"/>
              </a:rPr>
              <a:t>sở</a:t>
            </a:r>
            <a:r>
              <a:rPr lang="en-GB" sz="2400" b="1" dirty="0">
                <a:latin typeface="+mj-lt"/>
              </a:rPr>
              <a:t> </a:t>
            </a:r>
            <a:r>
              <a:rPr lang="en-GB" sz="2400" b="1" dirty="0" err="1">
                <a:latin typeface="+mj-lt"/>
              </a:rPr>
              <a:t>cách</a:t>
            </a:r>
            <a:r>
              <a:rPr lang="en-GB" sz="2400" b="1" dirty="0">
                <a:latin typeface="+mj-lt"/>
              </a:rPr>
              <a:t> </a:t>
            </a:r>
            <a:r>
              <a:rPr lang="en-GB" sz="2400" b="1" dirty="0" err="1">
                <a:latin typeface="+mj-lt"/>
              </a:rPr>
              <a:t>ly</a:t>
            </a:r>
            <a:r>
              <a:rPr lang="en-GB" sz="2400" b="1" dirty="0">
                <a:latin typeface="+mj-lt"/>
              </a:rPr>
              <a:t> </a:t>
            </a:r>
            <a:r>
              <a:rPr lang="en-GB" sz="2400" b="1" dirty="0" err="1">
                <a:latin typeface="+mj-lt"/>
              </a:rPr>
              <a:t>tập</a:t>
            </a:r>
            <a:r>
              <a:rPr lang="en-GB" sz="2400" b="1" dirty="0">
                <a:latin typeface="+mj-lt"/>
              </a:rPr>
              <a:t> </a:t>
            </a:r>
            <a:r>
              <a:rPr lang="en-GB" sz="2400" b="1" dirty="0" err="1">
                <a:latin typeface="+mj-lt"/>
              </a:rPr>
              <a:t>trung</a:t>
            </a:r>
            <a:endParaRPr lang="en-GB" sz="2400" b="1" dirty="0">
              <a:latin typeface="+mj-lt"/>
            </a:endParaRPr>
          </a:p>
          <a:p>
            <a:pPr marL="0" indent="0">
              <a:buNone/>
            </a:pPr>
            <a:r>
              <a:rPr lang="en-US" sz="2800" dirty="0"/>
              <a:t>Sau </a:t>
            </a:r>
            <a:r>
              <a:rPr lang="en-US" sz="2800" dirty="0" err="1"/>
              <a:t>khi</a:t>
            </a:r>
            <a:r>
              <a:rPr lang="en-US" sz="2800" dirty="0"/>
              <a:t> </a:t>
            </a:r>
            <a:r>
              <a:rPr lang="en-US" sz="2800" dirty="0" err="1"/>
              <a:t>kết</a:t>
            </a:r>
            <a:r>
              <a:rPr lang="en-US" sz="2800" dirty="0"/>
              <a:t> </a:t>
            </a:r>
            <a:r>
              <a:rPr lang="en-US" sz="2800" dirty="0" err="1"/>
              <a:t>thúc</a:t>
            </a:r>
            <a:r>
              <a:rPr lang="en-US" sz="2800" dirty="0"/>
              <a:t> </a:t>
            </a:r>
            <a:r>
              <a:rPr lang="en-US" sz="2800" dirty="0" err="1"/>
              <a:t>nhiệm</a:t>
            </a:r>
            <a:r>
              <a:rPr lang="en-US" sz="2800" dirty="0"/>
              <a:t> </a:t>
            </a:r>
            <a:r>
              <a:rPr lang="en-US" sz="2800" dirty="0" err="1"/>
              <a:t>vụ</a:t>
            </a:r>
            <a:r>
              <a:rPr lang="en-US" sz="2800" dirty="0"/>
              <a:t>, </a:t>
            </a:r>
            <a:r>
              <a:rPr lang="en-US" sz="2800" dirty="0" err="1"/>
              <a:t>cơ</a:t>
            </a:r>
            <a:r>
              <a:rPr lang="en-US" sz="2800" dirty="0"/>
              <a:t> </a:t>
            </a:r>
            <a:r>
              <a:rPr lang="en-US" sz="2800" dirty="0" err="1"/>
              <a:t>sở</a:t>
            </a:r>
            <a:r>
              <a:rPr lang="en-US" sz="2800" dirty="0"/>
              <a:t> </a:t>
            </a:r>
            <a:r>
              <a:rPr lang="en-US" sz="2800" dirty="0" err="1"/>
              <a:t>cách</a:t>
            </a:r>
            <a:r>
              <a:rPr lang="en-US" sz="2800" dirty="0"/>
              <a:t> </a:t>
            </a:r>
            <a:r>
              <a:rPr lang="en-US" sz="2800" dirty="0" err="1"/>
              <a:t>ly</a:t>
            </a:r>
            <a:r>
              <a:rPr lang="en-US" sz="2800" dirty="0"/>
              <a:t> </a:t>
            </a:r>
            <a:r>
              <a:rPr lang="en-US" sz="2800" dirty="0" err="1"/>
              <a:t>tập</a:t>
            </a:r>
            <a:r>
              <a:rPr lang="en-US" sz="2800" dirty="0"/>
              <a:t> </a:t>
            </a:r>
            <a:r>
              <a:rPr lang="en-US" sz="2800" dirty="0" err="1"/>
              <a:t>trung</a:t>
            </a:r>
            <a:r>
              <a:rPr lang="en-US" sz="2800" dirty="0"/>
              <a:t> </a:t>
            </a:r>
            <a:r>
              <a:rPr lang="en-US" sz="2800" dirty="0" err="1"/>
              <a:t>tiến</a:t>
            </a:r>
            <a:r>
              <a:rPr lang="en-US" sz="2800" dirty="0"/>
              <a:t> </a:t>
            </a:r>
            <a:r>
              <a:rPr lang="en-US" sz="2800" dirty="0" err="1"/>
              <a:t>hành</a:t>
            </a:r>
            <a:r>
              <a:rPr lang="en-US" sz="2800" dirty="0"/>
              <a:t> </a:t>
            </a:r>
            <a:r>
              <a:rPr lang="en-US" sz="2800" dirty="0" err="1"/>
              <a:t>thực</a:t>
            </a:r>
            <a:r>
              <a:rPr lang="en-US" sz="2800" dirty="0"/>
              <a:t> </a:t>
            </a:r>
            <a:r>
              <a:rPr lang="en-US" sz="2800" dirty="0" err="1"/>
              <a:t>hiện</a:t>
            </a:r>
            <a:r>
              <a:rPr lang="en-US" sz="2800" dirty="0"/>
              <a:t> </a:t>
            </a:r>
            <a:r>
              <a:rPr lang="en-US" sz="2800" dirty="0" err="1"/>
              <a:t>các</a:t>
            </a:r>
            <a:r>
              <a:rPr lang="en-US" sz="2800" dirty="0"/>
              <a:t> </a:t>
            </a:r>
            <a:r>
              <a:rPr lang="en-US" sz="2800" dirty="0" err="1"/>
              <a:t>công</a:t>
            </a:r>
            <a:r>
              <a:rPr lang="en-US" sz="2800" dirty="0"/>
              <a:t> </a:t>
            </a:r>
            <a:r>
              <a:rPr lang="en-US" sz="2800" dirty="0" err="1"/>
              <a:t>việc</a:t>
            </a:r>
            <a:r>
              <a:rPr lang="en-US" sz="2800" dirty="0"/>
              <a:t> </a:t>
            </a:r>
            <a:r>
              <a:rPr lang="en-US" sz="2800" dirty="0" err="1"/>
              <a:t>sau</a:t>
            </a:r>
            <a:r>
              <a:rPr lang="en-US" sz="2800" dirty="0"/>
              <a:t>:</a:t>
            </a:r>
            <a:endParaRPr lang="en-GB" sz="2800" dirty="0"/>
          </a:p>
          <a:p>
            <a:pPr marL="400050" lvl="1" indent="0">
              <a:buNone/>
            </a:pPr>
            <a:r>
              <a:rPr lang="en-US" dirty="0"/>
              <a:t>1. </a:t>
            </a:r>
            <a:r>
              <a:rPr lang="en-US" dirty="0" err="1"/>
              <a:t>Thực</a:t>
            </a:r>
            <a:r>
              <a:rPr lang="en-US" dirty="0"/>
              <a:t> </a:t>
            </a:r>
            <a:r>
              <a:rPr lang="en-US" dirty="0" err="1"/>
              <a:t>hiện</a:t>
            </a:r>
            <a:r>
              <a:rPr lang="en-US" dirty="0"/>
              <a:t> </a:t>
            </a:r>
            <a:r>
              <a:rPr lang="en-US" dirty="0" err="1"/>
              <a:t>các</a:t>
            </a:r>
            <a:r>
              <a:rPr lang="en-US" dirty="0"/>
              <a:t> </a:t>
            </a:r>
            <a:r>
              <a:rPr lang="en-US" dirty="0" err="1"/>
              <a:t>thủ</a:t>
            </a:r>
            <a:r>
              <a:rPr lang="en-US" dirty="0"/>
              <a:t> </a:t>
            </a:r>
            <a:r>
              <a:rPr lang="en-US" dirty="0" err="1"/>
              <a:t>tục</a:t>
            </a:r>
            <a:r>
              <a:rPr lang="en-US" dirty="0"/>
              <a:t> </a:t>
            </a:r>
            <a:r>
              <a:rPr lang="en-US" dirty="0" err="1"/>
              <a:t>hoàn</a:t>
            </a:r>
            <a:r>
              <a:rPr lang="en-US" dirty="0"/>
              <a:t> </a:t>
            </a:r>
            <a:r>
              <a:rPr lang="en-US" dirty="0" err="1"/>
              <a:t>tất</a:t>
            </a:r>
            <a:r>
              <a:rPr lang="en-US" dirty="0"/>
              <a:t> </a:t>
            </a:r>
            <a:r>
              <a:rPr lang="en-US" dirty="0" err="1"/>
              <a:t>nhiệm</a:t>
            </a:r>
            <a:r>
              <a:rPr lang="en-US" dirty="0"/>
              <a:t> </a:t>
            </a:r>
            <a:r>
              <a:rPr lang="en-US" dirty="0" err="1"/>
              <a:t>vụ</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các</a:t>
            </a:r>
            <a:r>
              <a:rPr lang="en-US" dirty="0"/>
              <a:t> </a:t>
            </a:r>
            <a:r>
              <a:rPr lang="en-US" dirty="0" err="1"/>
              <a:t>cấp</a:t>
            </a:r>
            <a:r>
              <a:rPr lang="en-US" dirty="0"/>
              <a:t> </a:t>
            </a:r>
            <a:r>
              <a:rPr lang="en-US" dirty="0" err="1"/>
              <a:t>có</a:t>
            </a:r>
            <a:r>
              <a:rPr lang="en-US" dirty="0"/>
              <a:t> </a:t>
            </a:r>
            <a:r>
              <a:rPr lang="en-US" dirty="0" err="1"/>
              <a:t>thẩm</a:t>
            </a:r>
            <a:r>
              <a:rPr lang="en-US" dirty="0"/>
              <a:t> </a:t>
            </a:r>
            <a:r>
              <a:rPr lang="en-US" dirty="0" err="1"/>
              <a:t>quyền</a:t>
            </a:r>
            <a:r>
              <a:rPr lang="en-US" dirty="0"/>
              <a:t>.</a:t>
            </a:r>
            <a:endParaRPr lang="en-GB" dirty="0"/>
          </a:p>
          <a:p>
            <a:pPr marL="400050" lvl="1" indent="0">
              <a:buNone/>
            </a:pPr>
            <a:r>
              <a:rPr lang="en-US" dirty="0"/>
              <a:t>2. </a:t>
            </a:r>
            <a:r>
              <a:rPr lang="en-US" dirty="0" err="1"/>
              <a:t>Dọn</a:t>
            </a:r>
            <a:r>
              <a:rPr lang="en-US" dirty="0"/>
              <a:t> </a:t>
            </a:r>
            <a:r>
              <a:rPr lang="en-US" dirty="0" err="1"/>
              <a:t>dẹp</a:t>
            </a:r>
            <a:r>
              <a:rPr lang="en-US" dirty="0"/>
              <a:t> </a:t>
            </a:r>
            <a:r>
              <a:rPr lang="en-US" dirty="0" err="1"/>
              <a:t>chất</a:t>
            </a:r>
            <a:r>
              <a:rPr lang="en-US" dirty="0"/>
              <a:t> </a:t>
            </a:r>
            <a:r>
              <a:rPr lang="en-US" dirty="0" err="1"/>
              <a:t>thải</a:t>
            </a:r>
            <a:r>
              <a:rPr lang="en-US" dirty="0"/>
              <a:t>, </a:t>
            </a:r>
            <a:r>
              <a:rPr lang="en-US" dirty="0" err="1"/>
              <a:t>rác</a:t>
            </a:r>
            <a:r>
              <a:rPr lang="en-US" dirty="0"/>
              <a:t> </a:t>
            </a:r>
            <a:r>
              <a:rPr lang="en-US" dirty="0" err="1"/>
              <a:t>thải</a:t>
            </a:r>
            <a:r>
              <a:rPr lang="en-US" dirty="0"/>
              <a:t> </a:t>
            </a:r>
            <a:r>
              <a:rPr lang="en-US" dirty="0" err="1"/>
              <a:t>và</a:t>
            </a:r>
            <a:r>
              <a:rPr lang="en-US" dirty="0"/>
              <a:t> </a:t>
            </a:r>
            <a:r>
              <a:rPr lang="en-US" dirty="0" err="1"/>
              <a:t>thực</a:t>
            </a:r>
            <a:r>
              <a:rPr lang="en-US" dirty="0"/>
              <a:t> </a:t>
            </a:r>
            <a:r>
              <a:rPr lang="en-US" dirty="0" err="1"/>
              <a:t>hiện</a:t>
            </a:r>
            <a:r>
              <a:rPr lang="en-US" dirty="0"/>
              <a:t> </a:t>
            </a:r>
            <a:r>
              <a:rPr lang="en-US" dirty="0" err="1"/>
              <a:t>vệ</a:t>
            </a:r>
            <a:r>
              <a:rPr lang="en-US" dirty="0"/>
              <a:t> </a:t>
            </a:r>
            <a:r>
              <a:rPr lang="en-US" dirty="0" err="1"/>
              <a:t>sinh</a:t>
            </a:r>
            <a:r>
              <a:rPr lang="en-US" dirty="0"/>
              <a:t> </a:t>
            </a:r>
            <a:r>
              <a:rPr lang="en-US" dirty="0" err="1"/>
              <a:t>môi</a:t>
            </a:r>
            <a:r>
              <a:rPr lang="en-US" dirty="0"/>
              <a:t> </a:t>
            </a:r>
            <a:r>
              <a:rPr lang="en-US" dirty="0" err="1"/>
              <a:t>trường</a:t>
            </a:r>
            <a:r>
              <a:rPr lang="en-US" dirty="0"/>
              <a:t>.</a:t>
            </a:r>
            <a:endParaRPr lang="en-GB" dirty="0"/>
          </a:p>
          <a:p>
            <a:pPr marL="400050" lvl="1" indent="0">
              <a:buNone/>
            </a:pPr>
            <a:r>
              <a:rPr lang="en-US" dirty="0"/>
              <a:t>3. </a:t>
            </a:r>
            <a:r>
              <a:rPr lang="en-US" dirty="0" err="1"/>
              <a:t>Tiến</a:t>
            </a:r>
            <a:r>
              <a:rPr lang="en-US" dirty="0"/>
              <a:t> </a:t>
            </a:r>
            <a:r>
              <a:rPr lang="en-US" dirty="0" err="1"/>
              <a:t>hành</a:t>
            </a:r>
            <a:r>
              <a:rPr lang="en-US" dirty="0"/>
              <a:t> </a:t>
            </a:r>
            <a:r>
              <a:rPr lang="en-US" dirty="0" err="1"/>
              <a:t>khử</a:t>
            </a:r>
            <a:r>
              <a:rPr lang="en-US" dirty="0"/>
              <a:t> </a:t>
            </a:r>
            <a:r>
              <a:rPr lang="en-US" dirty="0" err="1"/>
              <a:t>trùng</a:t>
            </a:r>
            <a:r>
              <a:rPr lang="en-US" dirty="0"/>
              <a:t> </a:t>
            </a:r>
            <a:r>
              <a:rPr lang="en-US" dirty="0" err="1"/>
              <a:t>lần</a:t>
            </a:r>
            <a:r>
              <a:rPr lang="en-US" dirty="0"/>
              <a:t> </a:t>
            </a:r>
            <a:r>
              <a:rPr lang="en-US" dirty="0" err="1"/>
              <a:t>cuối</a:t>
            </a:r>
            <a:r>
              <a:rPr lang="en-US" dirty="0"/>
              <a:t> </a:t>
            </a:r>
            <a:r>
              <a:rPr lang="en-US" dirty="0" err="1"/>
              <a:t>khu</a:t>
            </a:r>
            <a:r>
              <a:rPr lang="en-US" dirty="0"/>
              <a:t> </a:t>
            </a:r>
            <a:r>
              <a:rPr lang="en-US" dirty="0" err="1"/>
              <a:t>vực</a:t>
            </a:r>
            <a:r>
              <a:rPr lang="en-US" dirty="0"/>
              <a:t> </a:t>
            </a:r>
            <a:r>
              <a:rPr lang="en-US" dirty="0" err="1"/>
              <a:t>cách</a:t>
            </a:r>
            <a:r>
              <a:rPr lang="en-US" dirty="0"/>
              <a:t> </a:t>
            </a:r>
            <a:r>
              <a:rPr lang="en-US" dirty="0" err="1"/>
              <a:t>ly</a:t>
            </a:r>
            <a:r>
              <a:rPr lang="en-US" dirty="0"/>
              <a:t> </a:t>
            </a:r>
            <a:r>
              <a:rPr lang="en-US" dirty="0" err="1"/>
              <a:t>bằng</a:t>
            </a:r>
            <a:r>
              <a:rPr lang="en-US" dirty="0"/>
              <a:t> </a:t>
            </a:r>
            <a:r>
              <a:rPr lang="en-US" dirty="0" err="1"/>
              <a:t>phun</a:t>
            </a:r>
            <a:r>
              <a:rPr lang="en-US" dirty="0"/>
              <a:t> dung </a:t>
            </a:r>
            <a:r>
              <a:rPr lang="en-US" dirty="0" err="1"/>
              <a:t>dịch</a:t>
            </a:r>
            <a:r>
              <a:rPr lang="en-US" dirty="0"/>
              <a:t> </a:t>
            </a:r>
            <a:r>
              <a:rPr lang="en-US" dirty="0" err="1"/>
              <a:t>khử</a:t>
            </a:r>
            <a:r>
              <a:rPr lang="en-US" dirty="0"/>
              <a:t> </a:t>
            </a:r>
            <a:r>
              <a:rPr lang="en-US" dirty="0" err="1"/>
              <a:t>trùng</a:t>
            </a:r>
            <a:r>
              <a:rPr lang="en-US" dirty="0"/>
              <a:t> </a:t>
            </a:r>
            <a:r>
              <a:rPr lang="en-US" dirty="0" err="1"/>
              <a:t>có</a:t>
            </a:r>
            <a:r>
              <a:rPr lang="en-US" dirty="0"/>
              <a:t> </a:t>
            </a:r>
            <a:r>
              <a:rPr lang="en-US" dirty="0" err="1"/>
              <a:t>chứa</a:t>
            </a:r>
            <a:r>
              <a:rPr lang="en-US" dirty="0"/>
              <a:t> 0,5% </a:t>
            </a:r>
            <a:r>
              <a:rPr lang="en-US" dirty="0" err="1"/>
              <a:t>clo</a:t>
            </a:r>
            <a:r>
              <a:rPr lang="en-US" dirty="0"/>
              <a:t> </a:t>
            </a:r>
            <a:r>
              <a:rPr lang="en-US" dirty="0" err="1"/>
              <a:t>hoạt</a:t>
            </a:r>
            <a:r>
              <a:rPr lang="en-US" dirty="0"/>
              <a:t> </a:t>
            </a:r>
            <a:r>
              <a:rPr lang="en-US" dirty="0" err="1"/>
              <a:t>tính</a:t>
            </a:r>
            <a:r>
              <a:rPr lang="en-US" dirty="0"/>
              <a:t>.</a:t>
            </a:r>
            <a:endParaRPr lang="en-GB" dirty="0"/>
          </a:p>
          <a:p>
            <a:pPr marL="400050" lvl="1" indent="0">
              <a:buNone/>
            </a:pPr>
            <a:r>
              <a:rPr lang="en-US" dirty="0"/>
              <a:t>4. </a:t>
            </a:r>
            <a:r>
              <a:rPr lang="en-US" dirty="0" err="1"/>
              <a:t>Thực</a:t>
            </a:r>
            <a:r>
              <a:rPr lang="en-US" dirty="0"/>
              <a:t> </a:t>
            </a:r>
            <a:r>
              <a:rPr lang="en-US" dirty="0" err="1"/>
              <a:t>hiện</a:t>
            </a:r>
            <a:r>
              <a:rPr lang="en-US" dirty="0"/>
              <a:t> </a:t>
            </a:r>
            <a:r>
              <a:rPr lang="en-US" dirty="0" err="1"/>
              <a:t>báo</a:t>
            </a:r>
            <a:r>
              <a:rPr lang="en-US" dirty="0"/>
              <a:t> </a:t>
            </a:r>
            <a:r>
              <a:rPr lang="en-US" dirty="0" err="1"/>
              <a:t>cáo</a:t>
            </a:r>
            <a:r>
              <a:rPr lang="en-US" dirty="0"/>
              <a:t> </a:t>
            </a:r>
            <a:r>
              <a:rPr lang="en-US" dirty="0" err="1"/>
              <a:t>tổng</a:t>
            </a:r>
            <a:r>
              <a:rPr lang="en-US" dirty="0"/>
              <a:t> </a:t>
            </a:r>
            <a:r>
              <a:rPr lang="en-US" dirty="0" err="1"/>
              <a:t>kết</a:t>
            </a:r>
            <a:r>
              <a:rPr lang="en-US" dirty="0"/>
              <a:t> </a:t>
            </a:r>
            <a:r>
              <a:rPr lang="en-US" dirty="0" err="1"/>
              <a:t>hoàn</a:t>
            </a:r>
            <a:r>
              <a:rPr lang="en-US" dirty="0"/>
              <a:t> </a:t>
            </a:r>
            <a:r>
              <a:rPr lang="en-US" dirty="0" err="1"/>
              <a:t>tất</a:t>
            </a:r>
            <a:r>
              <a:rPr lang="en-US" dirty="0"/>
              <a:t> </a:t>
            </a:r>
            <a:r>
              <a:rPr lang="en-US" dirty="0" err="1"/>
              <a:t>nhiệm</a:t>
            </a:r>
            <a:r>
              <a:rPr lang="en-US" dirty="0"/>
              <a:t> </a:t>
            </a:r>
            <a:r>
              <a:rPr lang="en-US" dirty="0" err="1"/>
              <a:t>vụ</a:t>
            </a:r>
            <a:r>
              <a:rPr lang="en-US" dirty="0"/>
              <a:t> </a:t>
            </a:r>
            <a:r>
              <a:rPr lang="en-US" dirty="0" err="1"/>
              <a:t>cách</a:t>
            </a:r>
            <a:r>
              <a:rPr lang="en-US" dirty="0"/>
              <a:t> </a:t>
            </a:r>
            <a:r>
              <a:rPr lang="en-US" dirty="0" err="1"/>
              <a:t>ly</a:t>
            </a:r>
            <a:r>
              <a:rPr lang="en-US" dirty="0"/>
              <a:t> y </a:t>
            </a:r>
            <a:r>
              <a:rPr lang="en-US" dirty="0" err="1"/>
              <a:t>tế</a:t>
            </a:r>
            <a:r>
              <a:rPr lang="en-US" dirty="0"/>
              <a:t> </a:t>
            </a:r>
            <a:r>
              <a:rPr lang="en-US" dirty="0" err="1"/>
              <a:t>tại</a:t>
            </a:r>
            <a:r>
              <a:rPr lang="en-US" dirty="0"/>
              <a:t> </a:t>
            </a:r>
            <a:r>
              <a:rPr lang="en-US" dirty="0" err="1"/>
              <a:t>đơn</a:t>
            </a:r>
            <a:r>
              <a:rPr lang="en-US" dirty="0"/>
              <a:t> </a:t>
            </a:r>
            <a:r>
              <a:rPr lang="en-US" dirty="0" err="1"/>
              <a:t>vị</a:t>
            </a:r>
            <a:r>
              <a:rPr lang="en-US" dirty="0"/>
              <a:t>. </a:t>
            </a:r>
            <a:endParaRPr lang="en-GB" dirty="0"/>
          </a:p>
          <a:p>
            <a:pPr marL="400050" lvl="1" indent="0">
              <a:buNone/>
            </a:pPr>
            <a:r>
              <a:rPr lang="en-US" dirty="0"/>
              <a:t>5. </a:t>
            </a:r>
            <a:r>
              <a:rPr lang="en-US" dirty="0" err="1"/>
              <a:t>Báo</a:t>
            </a:r>
            <a:r>
              <a:rPr lang="en-US" dirty="0"/>
              <a:t> </a:t>
            </a:r>
            <a:r>
              <a:rPr lang="en-US" dirty="0" err="1"/>
              <a:t>cáo</a:t>
            </a:r>
            <a:r>
              <a:rPr lang="en-US" dirty="0"/>
              <a:t> </a:t>
            </a:r>
            <a:r>
              <a:rPr lang="en-US" dirty="0" err="1"/>
              <a:t>tổng</a:t>
            </a:r>
            <a:r>
              <a:rPr lang="en-US" dirty="0"/>
              <a:t> </a:t>
            </a:r>
            <a:r>
              <a:rPr lang="en-US" dirty="0" err="1"/>
              <a:t>hợp</a:t>
            </a:r>
            <a:r>
              <a:rPr lang="en-US" dirty="0"/>
              <a:t> </a:t>
            </a:r>
            <a:r>
              <a:rPr lang="en-US" dirty="0" err="1"/>
              <a:t>kết</a:t>
            </a:r>
            <a:r>
              <a:rPr lang="en-US" dirty="0"/>
              <a:t> </a:t>
            </a:r>
            <a:r>
              <a:rPr lang="en-US" dirty="0" err="1"/>
              <a:t>quả</a:t>
            </a:r>
            <a:r>
              <a:rPr lang="en-US" dirty="0"/>
              <a:t> </a:t>
            </a:r>
            <a:r>
              <a:rPr lang="en-US" dirty="0" err="1"/>
              <a:t>thực</a:t>
            </a:r>
            <a:r>
              <a:rPr lang="en-US" dirty="0"/>
              <a:t> </a:t>
            </a:r>
            <a:r>
              <a:rPr lang="en-US" dirty="0" err="1"/>
              <a:t>hiện</a:t>
            </a:r>
            <a:r>
              <a:rPr lang="en-US" dirty="0"/>
              <a:t> </a:t>
            </a:r>
            <a:r>
              <a:rPr lang="en-US" dirty="0" err="1"/>
              <a:t>đến</a:t>
            </a:r>
            <a:r>
              <a:rPr lang="en-US" dirty="0"/>
              <a:t> </a:t>
            </a:r>
            <a:r>
              <a:rPr lang="en-US" dirty="0" err="1"/>
              <a:t>chính</a:t>
            </a:r>
            <a:r>
              <a:rPr lang="en-US" dirty="0"/>
              <a:t> </a:t>
            </a:r>
            <a:r>
              <a:rPr lang="en-US" dirty="0" err="1"/>
              <a:t>quyền</a:t>
            </a:r>
            <a:r>
              <a:rPr lang="en-US" dirty="0"/>
              <a:t> </a:t>
            </a:r>
            <a:r>
              <a:rPr lang="en-US" dirty="0" err="1"/>
              <a:t>địa</a:t>
            </a:r>
            <a:r>
              <a:rPr lang="en-US" dirty="0"/>
              <a:t> </a:t>
            </a:r>
            <a:r>
              <a:rPr lang="en-US" dirty="0" err="1"/>
              <a:t>phương</a:t>
            </a:r>
            <a:r>
              <a:rPr lang="en-US" dirty="0"/>
              <a:t> </a:t>
            </a:r>
            <a:r>
              <a:rPr lang="en-US" dirty="0" err="1"/>
              <a:t>và</a:t>
            </a:r>
            <a:r>
              <a:rPr lang="en-US" dirty="0"/>
              <a:t> </a:t>
            </a:r>
            <a:r>
              <a:rPr lang="en-US" dirty="0" err="1"/>
              <a:t>các</a:t>
            </a:r>
            <a:r>
              <a:rPr lang="en-US" dirty="0"/>
              <a:t> </a:t>
            </a:r>
            <a:r>
              <a:rPr lang="en-US" dirty="0" err="1"/>
              <a:t>cơ</a:t>
            </a:r>
            <a:r>
              <a:rPr lang="en-US" dirty="0"/>
              <a:t> quan </a:t>
            </a:r>
            <a:r>
              <a:rPr lang="en-US" dirty="0" err="1"/>
              <a:t>chức</a:t>
            </a:r>
            <a:r>
              <a:rPr lang="en-US" dirty="0"/>
              <a:t> </a:t>
            </a:r>
            <a:r>
              <a:rPr lang="en-US" dirty="0" err="1"/>
              <a:t>năng</a:t>
            </a:r>
            <a:r>
              <a:rPr lang="en-US" dirty="0"/>
              <a:t> </a:t>
            </a:r>
            <a:r>
              <a:rPr lang="en-US" dirty="0" err="1"/>
              <a:t>có</a:t>
            </a:r>
            <a:r>
              <a:rPr lang="en-US" dirty="0"/>
              <a:t> </a:t>
            </a:r>
            <a:r>
              <a:rPr lang="en-US" dirty="0" err="1"/>
              <a:t>liên</a:t>
            </a:r>
            <a:r>
              <a:rPr lang="en-US" dirty="0"/>
              <a:t> quan./.</a:t>
            </a:r>
            <a:endParaRPr lang="en-GB" dirty="0"/>
          </a:p>
          <a:p>
            <a:pPr marL="0" indent="0" eaLnBrk="1" fontAlgn="auto" hangingPunct="1">
              <a:spcAft>
                <a:spcPts val="600"/>
              </a:spcAft>
              <a:buNone/>
              <a:defRPr/>
            </a:pPr>
            <a:endParaRPr lang="en-GB" sz="2400" b="1" dirty="0"/>
          </a:p>
        </p:txBody>
      </p:sp>
    </p:spTree>
    <p:extLst>
      <p:ext uri="{BB962C8B-B14F-4D97-AF65-F5344CB8AC3E}">
        <p14:creationId xmlns:p14="http://schemas.microsoft.com/office/powerpoint/2010/main" val="3549816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228600" y="990600"/>
            <a:ext cx="11658600" cy="4953000"/>
          </a:xfrm>
        </p:spPr>
        <p:txBody>
          <a:bodyPr/>
          <a:lstStyle/>
          <a:p>
            <a:pPr eaLnBrk="1" hangingPunct="1">
              <a:buFont typeface="Arial" pitchFamily="34" charset="0"/>
              <a:buNone/>
            </a:pPr>
            <a:r>
              <a:rPr lang="en-GB" altLang="vi-VN" sz="2800" b="1" dirty="0" err="1"/>
              <a:t>Trường</a:t>
            </a:r>
            <a:r>
              <a:rPr lang="en-GB" altLang="vi-VN" sz="2800" b="1" dirty="0"/>
              <a:t> </a:t>
            </a:r>
            <a:r>
              <a:rPr lang="en-GB" altLang="vi-VN" sz="2800" b="1" dirty="0" err="1"/>
              <a:t>hợp</a:t>
            </a:r>
            <a:r>
              <a:rPr lang="en-GB" altLang="vi-VN" sz="2800" b="1" dirty="0"/>
              <a:t> </a:t>
            </a:r>
            <a:r>
              <a:rPr lang="en-GB" altLang="vi-VN" sz="2800" b="1" dirty="0" err="1"/>
              <a:t>có</a:t>
            </a:r>
            <a:r>
              <a:rPr lang="en-GB" altLang="vi-VN" sz="2800" b="1" dirty="0"/>
              <a:t> </a:t>
            </a:r>
            <a:r>
              <a:rPr lang="en-GB" altLang="vi-VN" sz="2800" b="1" dirty="0" err="1"/>
              <a:t>tiếp</a:t>
            </a:r>
            <a:r>
              <a:rPr lang="en-GB" altLang="vi-VN" sz="2800" b="1" dirty="0"/>
              <a:t> </a:t>
            </a:r>
            <a:r>
              <a:rPr lang="en-GB" altLang="vi-VN" sz="2800" b="1" dirty="0" err="1"/>
              <a:t>xúc</a:t>
            </a:r>
            <a:r>
              <a:rPr lang="en-GB" altLang="vi-VN" sz="2800" b="1" dirty="0"/>
              <a:t> </a:t>
            </a:r>
            <a:r>
              <a:rPr lang="en-GB" altLang="vi-VN" sz="2800" b="1" dirty="0" err="1"/>
              <a:t>gần</a:t>
            </a:r>
            <a:r>
              <a:rPr lang="en-GB" altLang="vi-VN" sz="2800" b="1" dirty="0"/>
              <a:t> (</a:t>
            </a:r>
            <a:r>
              <a:rPr lang="en-GB" altLang="vi-VN" sz="2800" b="1" dirty="0" err="1"/>
              <a:t>tiếp</a:t>
            </a:r>
            <a:r>
              <a:rPr lang="en-GB" altLang="vi-VN" sz="2800" b="1" dirty="0"/>
              <a:t> </a:t>
            </a:r>
            <a:r>
              <a:rPr lang="en-GB" altLang="vi-VN" sz="2800" b="1" dirty="0" err="1"/>
              <a:t>xúc</a:t>
            </a:r>
            <a:r>
              <a:rPr lang="en-GB" altLang="vi-VN" sz="2800" b="1" dirty="0"/>
              <a:t> </a:t>
            </a:r>
            <a:r>
              <a:rPr lang="en-GB" altLang="vi-VN" sz="2800" b="1" dirty="0" err="1"/>
              <a:t>trong</a:t>
            </a:r>
            <a:r>
              <a:rPr lang="en-GB" altLang="vi-VN" sz="2800" b="1" dirty="0"/>
              <a:t> </a:t>
            </a:r>
            <a:r>
              <a:rPr lang="en-GB" altLang="vi-VN" sz="2800" b="1" dirty="0" err="1"/>
              <a:t>vòng</a:t>
            </a:r>
            <a:r>
              <a:rPr lang="en-GB" altLang="vi-VN" sz="2800" b="1" dirty="0"/>
              <a:t> 2m </a:t>
            </a:r>
            <a:r>
              <a:rPr lang="en-GB" altLang="vi-VN" sz="2800" b="1" dirty="0" err="1"/>
              <a:t>với</a:t>
            </a:r>
            <a:r>
              <a:rPr lang="en-GB" altLang="vi-VN" sz="2800" b="1" dirty="0"/>
              <a:t> </a:t>
            </a:r>
            <a:r>
              <a:rPr lang="en-GB" altLang="vi-VN" sz="2800" b="1" dirty="0" err="1"/>
              <a:t>trường</a:t>
            </a:r>
            <a:r>
              <a:rPr lang="en-GB" altLang="vi-VN" sz="2800" b="1" dirty="0"/>
              <a:t> </a:t>
            </a:r>
            <a:r>
              <a:rPr lang="en-GB" altLang="vi-VN" sz="2800" b="1" dirty="0" err="1"/>
              <a:t>hợp</a:t>
            </a:r>
            <a:r>
              <a:rPr lang="en-GB" altLang="vi-VN" sz="2800" b="1" dirty="0"/>
              <a:t> </a:t>
            </a:r>
            <a:r>
              <a:rPr lang="en-GB" altLang="vi-VN" sz="2800" b="1" dirty="0" err="1"/>
              <a:t>bệnh</a:t>
            </a:r>
            <a:r>
              <a:rPr lang="en-GB" altLang="vi-VN" sz="2800" b="1" dirty="0"/>
              <a:t> </a:t>
            </a:r>
            <a:r>
              <a:rPr lang="en-GB" altLang="vi-VN" sz="2800" b="1" dirty="0" err="1"/>
              <a:t>xác</a:t>
            </a:r>
            <a:r>
              <a:rPr lang="en-GB" altLang="vi-VN" sz="2800" b="1" dirty="0"/>
              <a:t> </a:t>
            </a:r>
            <a:r>
              <a:rPr lang="en-GB" altLang="vi-VN" sz="2800" b="1" dirty="0" err="1"/>
              <a:t>định</a:t>
            </a:r>
            <a:r>
              <a:rPr lang="en-GB" altLang="vi-VN" sz="2800" b="1" dirty="0"/>
              <a:t> </a:t>
            </a:r>
            <a:r>
              <a:rPr lang="en-GB" altLang="vi-VN" sz="2800" b="1" dirty="0" err="1"/>
              <a:t>hoặc</a:t>
            </a:r>
            <a:r>
              <a:rPr lang="en-GB" altLang="vi-VN" sz="2800" b="1" dirty="0"/>
              <a:t> tr</a:t>
            </a:r>
            <a:r>
              <a:rPr lang="vi-VN" altLang="vi-VN" sz="2800" b="1" dirty="0"/>
              <a:t>ư</a:t>
            </a:r>
            <a:r>
              <a:rPr lang="en-GB" altLang="vi-VN" sz="2800" b="1" dirty="0" err="1"/>
              <a:t>ờng</a:t>
            </a:r>
            <a:r>
              <a:rPr lang="en-GB" altLang="vi-VN" sz="2800" b="1" dirty="0"/>
              <a:t> </a:t>
            </a:r>
            <a:r>
              <a:rPr lang="en-GB" altLang="vi-VN" sz="2800" b="1" dirty="0" err="1"/>
              <a:t>hợp</a:t>
            </a:r>
            <a:r>
              <a:rPr lang="en-GB" altLang="vi-VN" sz="2800" b="1" dirty="0"/>
              <a:t> </a:t>
            </a:r>
            <a:r>
              <a:rPr lang="en-GB" altLang="vi-VN" sz="2800" b="1" dirty="0" err="1"/>
              <a:t>bệnh</a:t>
            </a:r>
            <a:r>
              <a:rPr lang="en-GB" altLang="vi-VN" sz="2800" b="1" dirty="0"/>
              <a:t> </a:t>
            </a:r>
            <a:r>
              <a:rPr lang="en-GB" altLang="vi-VN" sz="2800" b="1" dirty="0" err="1"/>
              <a:t>nghi</a:t>
            </a:r>
            <a:r>
              <a:rPr lang="en-GB" altLang="vi-VN" sz="2800" b="1" dirty="0"/>
              <a:t> </a:t>
            </a:r>
            <a:r>
              <a:rPr lang="en-GB" altLang="vi-VN" sz="2800" b="1" dirty="0" err="1"/>
              <a:t>ngờ</a:t>
            </a:r>
            <a:r>
              <a:rPr lang="en-GB" altLang="vi-VN" sz="2800" b="1" dirty="0"/>
              <a:t> </a:t>
            </a:r>
            <a:r>
              <a:rPr lang="en-GB" altLang="vi-VN" sz="2800" b="1" dirty="0" err="1"/>
              <a:t>trong</a:t>
            </a:r>
            <a:r>
              <a:rPr lang="en-GB" altLang="vi-VN" sz="2800" b="1" dirty="0"/>
              <a:t> </a:t>
            </a:r>
            <a:r>
              <a:rPr lang="en-GB" altLang="vi-VN" sz="2800" b="1" dirty="0" err="1"/>
              <a:t>giai</a:t>
            </a:r>
            <a:r>
              <a:rPr lang="en-GB" altLang="vi-VN" sz="2800" b="1" dirty="0"/>
              <a:t> </a:t>
            </a:r>
            <a:r>
              <a:rPr lang="en-GB" altLang="vi-VN" sz="2800" b="1" dirty="0" err="1"/>
              <a:t>đoạn</a:t>
            </a:r>
            <a:r>
              <a:rPr lang="en-GB" altLang="vi-VN" sz="2800" b="1" dirty="0"/>
              <a:t> </a:t>
            </a:r>
            <a:r>
              <a:rPr lang="en-GB" altLang="vi-VN" sz="2800" b="1" dirty="0" err="1"/>
              <a:t>mắc</a:t>
            </a:r>
            <a:r>
              <a:rPr lang="en-GB" altLang="vi-VN" sz="2800" b="1" dirty="0"/>
              <a:t> </a:t>
            </a:r>
            <a:r>
              <a:rPr lang="en-GB" altLang="vi-VN" sz="2800" b="1" dirty="0" err="1"/>
              <a:t>bệnh</a:t>
            </a:r>
            <a:r>
              <a:rPr lang="en-GB" altLang="vi-VN" sz="2800" b="1" dirty="0"/>
              <a:t>) bao </a:t>
            </a:r>
            <a:r>
              <a:rPr lang="en-GB" altLang="vi-VN" sz="2800" b="1" dirty="0" err="1"/>
              <a:t>gồm</a:t>
            </a:r>
            <a:r>
              <a:rPr lang="en-GB" altLang="vi-VN" sz="2800" b="1" dirty="0"/>
              <a:t>:</a:t>
            </a:r>
            <a:endParaRPr lang="pt-BR" altLang="vi-VN" sz="2800" u="sng" dirty="0"/>
          </a:p>
          <a:p>
            <a:pPr marL="0" indent="0">
              <a:buNone/>
            </a:pPr>
            <a:r>
              <a:rPr lang="vi-VN" sz="2800" dirty="0">
                <a:latin typeface="Calibri" panose="020F0502020204030204" pitchFamily="34" charset="0"/>
                <a:cs typeface="Calibri" panose="020F0502020204030204" pitchFamily="34" charset="0"/>
              </a:rPr>
              <a:t>a) </a:t>
            </a:r>
            <a:r>
              <a:rPr lang="vi-VN" sz="2800" dirty="0">
                <a:solidFill>
                  <a:srgbClr val="C00000"/>
                </a:solidFill>
                <a:latin typeface="Calibri" panose="020F0502020204030204" pitchFamily="34" charset="0"/>
                <a:cs typeface="Calibri" panose="020F0502020204030204" pitchFamily="34" charset="0"/>
              </a:rPr>
              <a:t>Nhân viên y tế trực tiếp</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điều</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tra</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dịch</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tễ</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lấy</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mẫu</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bệnh</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phẩm</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xét</a:t>
            </a:r>
            <a:r>
              <a:rPr lang="en-US" sz="2800" dirty="0">
                <a:solidFill>
                  <a:srgbClr val="C00000"/>
                </a:solidFill>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nghiệm</a:t>
            </a:r>
            <a:r>
              <a:rPr lang="en-US" sz="2800" dirty="0">
                <a:solidFill>
                  <a:srgbClr val="C00000"/>
                </a:solidFill>
                <a:latin typeface="Calibri" panose="020F0502020204030204" pitchFamily="34" charset="0"/>
                <a:cs typeface="Calibri" panose="020F0502020204030204" pitchFamily="34" charset="0"/>
              </a:rPr>
              <a:t>,</a:t>
            </a:r>
            <a:r>
              <a:rPr lang="vi-VN" sz="2800" dirty="0">
                <a:solidFill>
                  <a:srgbClr val="C00000"/>
                </a:solidFill>
                <a:latin typeface="Calibri" panose="020F0502020204030204" pitchFamily="34" charset="0"/>
                <a:cs typeface="Calibri" panose="020F0502020204030204" pitchFamily="34" charset="0"/>
              </a:rPr>
              <a:t> chăm sóc, điều trị </a:t>
            </a:r>
            <a:r>
              <a:rPr lang="vi-VN" sz="2800" dirty="0">
                <a:latin typeface="Calibri" panose="020F0502020204030204" pitchFamily="34" charset="0"/>
                <a:cs typeface="Calibri" panose="020F0502020204030204" pitchFamily="34" charset="0"/>
              </a:rPr>
              <a:t>trường hợp bệnh xác định hoặc trường hợp bệnh nghi ngờ; </a:t>
            </a:r>
            <a:r>
              <a:rPr lang="vi-VN" sz="2800" dirty="0">
                <a:solidFill>
                  <a:srgbClr val="C00000"/>
                </a:solidFill>
                <a:latin typeface="Calibri" panose="020F0502020204030204" pitchFamily="34" charset="0"/>
                <a:cs typeface="Calibri" panose="020F0502020204030204" pitchFamily="34" charset="0"/>
              </a:rPr>
              <a:t>nhân viên y tế, nhân viên phục vụ </a:t>
            </a:r>
            <a:r>
              <a:rPr lang="vi-VN" sz="2800" dirty="0">
                <a:latin typeface="Calibri" panose="020F0502020204030204" pitchFamily="34" charset="0"/>
                <a:cs typeface="Calibri" panose="020F0502020204030204" pitchFamily="34" charset="0"/>
              </a:rPr>
              <a:t>khác có tiền sử tiếp xúc với trường hợp bệnh xác định hoặc trường hợp bệnh nghi ngờ hoặc</a:t>
            </a:r>
            <a:r>
              <a:rPr lang="en-US" sz="2800" dirty="0">
                <a:latin typeface="Calibri" panose="020F0502020204030204" pitchFamily="34" charset="0"/>
                <a:cs typeface="Calibri" panose="020F0502020204030204" pitchFamily="34" charset="0"/>
              </a:rPr>
              <a:t> </a:t>
            </a:r>
            <a:r>
              <a:rPr lang="en-US" sz="2800" dirty="0" err="1">
                <a:solidFill>
                  <a:srgbClr val="C00000"/>
                </a:solidFill>
                <a:latin typeface="Calibri" panose="020F0502020204030204" pitchFamily="34" charset="0"/>
                <a:cs typeface="Calibri" panose="020F0502020204030204" pitchFamily="34" charset="0"/>
              </a:rPr>
              <a:t>vào</a:t>
            </a:r>
            <a:r>
              <a:rPr lang="en-US" sz="2800" dirty="0">
                <a:solidFill>
                  <a:srgbClr val="C00000"/>
                </a:solidFill>
                <a:latin typeface="Calibri" panose="020F0502020204030204" pitchFamily="34" charset="0"/>
                <a:cs typeface="Calibri" panose="020F0502020204030204" pitchFamily="34" charset="0"/>
              </a:rPr>
              <a:t> </a:t>
            </a:r>
            <a:r>
              <a:rPr lang="vi-VN" sz="2800" dirty="0">
                <a:solidFill>
                  <a:srgbClr val="C00000"/>
                </a:solidFill>
                <a:latin typeface="Calibri" panose="020F0502020204030204" pitchFamily="34" charset="0"/>
                <a:cs typeface="Calibri" panose="020F0502020204030204" pitchFamily="34" charset="0"/>
              </a:rPr>
              <a:t>phòng điều trị bệnh nhân xác định</a:t>
            </a:r>
            <a:r>
              <a:rPr lang="en-US" sz="2800" dirty="0">
                <a:solidFill>
                  <a:srgbClr val="C00000"/>
                </a:solidFill>
                <a:latin typeface="Calibri" panose="020F0502020204030204" pitchFamily="34" charset="0"/>
                <a:cs typeface="Calibri" panose="020F0502020204030204" pitchFamily="34" charset="0"/>
              </a:rPr>
              <a:t>, </a:t>
            </a:r>
            <a:r>
              <a:rPr lang="vi-VN" sz="2800" dirty="0">
                <a:solidFill>
                  <a:srgbClr val="C00000"/>
                </a:solidFill>
                <a:latin typeface="Calibri" panose="020F0502020204030204" pitchFamily="34" charset="0"/>
                <a:cs typeface="Calibri" panose="020F0502020204030204" pitchFamily="34" charset="0"/>
              </a:rPr>
              <a:t>trường hợp bệnh nghi ngờ trong quá trình làm việc</a:t>
            </a:r>
            <a:r>
              <a:rPr lang="vi-VN" sz="2800" dirty="0">
                <a:latin typeface="Calibri" panose="020F0502020204030204" pitchFamily="34" charset="0"/>
                <a:cs typeface="Calibri" panose="020F0502020204030204" pitchFamily="34" charset="0"/>
              </a:rPr>
              <a:t>. </a:t>
            </a:r>
            <a:endParaRPr lang="en-GB" sz="2800" dirty="0">
              <a:latin typeface="Calibri" panose="020F0502020204030204" pitchFamily="34" charset="0"/>
              <a:cs typeface="Calibri" panose="020F0502020204030204" pitchFamily="34" charset="0"/>
            </a:endParaRPr>
          </a:p>
          <a:p>
            <a:pPr marL="0" indent="0">
              <a:buNone/>
            </a:pPr>
            <a:r>
              <a:rPr lang="vi-VN" sz="2800" dirty="0">
                <a:latin typeface="Calibri" panose="020F0502020204030204" pitchFamily="34" charset="0"/>
                <a:cs typeface="Calibri" panose="020F0502020204030204" pitchFamily="34" charset="0"/>
              </a:rPr>
              <a:t>b) Người sống trong cùng gia đình với trường hợp bệnh xác định hoặc trường hợp bệnh nghi ngờ</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trong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thời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gian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mắc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bệnh</a:t>
            </a:r>
            <a:r>
              <a:rPr lang="en-US"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a:p>
            <a:pPr marL="0" indent="0">
              <a:buNone/>
            </a:pPr>
            <a:r>
              <a:rPr lang="vi-VN" sz="2800" dirty="0">
                <a:latin typeface="Calibri" panose="020F0502020204030204" pitchFamily="34" charset="0"/>
                <a:cs typeface="Calibri" panose="020F0502020204030204" pitchFamily="34" charset="0"/>
              </a:rPr>
              <a:t>c) Người cùng làm việc hoặc ở cùng phòng làm việc với trường hợp bệnh xác định hoặc trường hợp bệnh nghi ngờ</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trong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thời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gian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mắc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bệnh</a:t>
            </a:r>
            <a:r>
              <a:rPr lang="en-US"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p:txBody>
      </p:sp>
      <p:sp>
        <p:nvSpPr>
          <p:cNvPr id="24579" name="Title 1"/>
          <p:cNvSpPr>
            <a:spLocks noGrp="1"/>
          </p:cNvSpPr>
          <p:nvPr>
            <p:ph type="title"/>
          </p:nvPr>
        </p:nvSpPr>
        <p:spPr>
          <a:xfrm>
            <a:off x="2133600" y="76200"/>
            <a:ext cx="8229600" cy="990600"/>
          </a:xfrm>
        </p:spPr>
        <p:txBody>
          <a:bodyPr/>
          <a:lstStyle/>
          <a:p>
            <a:pPr eaLnBrk="1" hangingPunct="1"/>
            <a:r>
              <a:rPr lang="pt-BR" altLang="vi-VN" sz="4000" b="1" dirty="0"/>
              <a:t>NG</a:t>
            </a:r>
            <a:r>
              <a:rPr lang="en-GB" altLang="vi-VN" sz="4000" b="1" dirty="0"/>
              <a:t>ƯỜI TIẾP XÚC GẦN (1)</a:t>
            </a:r>
            <a:endParaRPr lang="en-US" altLang="vi-VN" sz="36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endParaRPr lang="vi-VN" altLang="vi-VN"/>
          </a:p>
        </p:txBody>
      </p:sp>
      <p:pic>
        <p:nvPicPr>
          <p:cNvPr id="49155" name="Content Placeholder 3"/>
          <p:cNvPicPr>
            <a:picLocks noGrp="1" noChangeAspect="1"/>
          </p:cNvPicPr>
          <p:nvPr>
            <p:ph idx="1"/>
          </p:nvPr>
        </p:nvPicPr>
        <p:blipFill>
          <a:blip r:embed="rId2"/>
          <a:srcRect/>
          <a:stretch>
            <a:fillRect/>
          </a:stretch>
        </p:blipFill>
        <p:spPr>
          <a:xfrm>
            <a:off x="0" y="0"/>
            <a:ext cx="12192000" cy="6858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228600" y="1447800"/>
            <a:ext cx="11811000" cy="4953000"/>
          </a:xfrm>
        </p:spPr>
        <p:txBody>
          <a:bodyPr/>
          <a:lstStyle/>
          <a:p>
            <a:pPr marL="0" indent="0">
              <a:buNone/>
            </a:pPr>
            <a:r>
              <a:rPr lang="vi-VN" sz="2800" dirty="0">
                <a:latin typeface="Calibri" panose="020F0502020204030204" pitchFamily="34" charset="0"/>
                <a:cs typeface="Calibri" panose="020F0502020204030204" pitchFamily="34" charset="0"/>
              </a:rPr>
              <a:t>d) Người cùng nhóm du lịch, đoàn công tác, nhóm vui chơi… và bất cứ người nào có tiếp xúc gần với trường hợp bệnh xác định hoặc trường hợp bệnh nghi ngờ</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trong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thời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gian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mắc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bệnh</a:t>
            </a:r>
            <a:r>
              <a:rPr lang="vi-VN"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a:p>
            <a:pPr marL="0" indent="0">
              <a:buNone/>
            </a:pPr>
            <a:endParaRPr lang="en-GB" sz="2800" dirty="0">
              <a:latin typeface="Calibri" panose="020F0502020204030204" pitchFamily="34" charset="0"/>
              <a:cs typeface="Calibri" panose="020F0502020204030204" pitchFamily="34" charset="0"/>
            </a:endParaRPr>
          </a:p>
          <a:p>
            <a:pPr marL="0" indent="0">
              <a:buNone/>
            </a:pPr>
            <a:r>
              <a:rPr lang="vi-VN" sz="2800" dirty="0">
                <a:latin typeface="Calibri" panose="020F0502020204030204" pitchFamily="34" charset="0"/>
                <a:cs typeface="Calibri" panose="020F0502020204030204" pitchFamily="34" charset="0"/>
              </a:rPr>
              <a:t>e) Người ngồi cùng hàng hoặc trước sau hai hàng ghế trên cùng một chuyến xe/toa tàu/máy bay với trường hợp bệnh xác định hoặc trường hợp bệnh nghi ngờ</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trong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thời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gian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mắc</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bệnh</a:t>
            </a:r>
            <a:r>
              <a:rPr lang="vi-VN" sz="2800" dirty="0">
                <a:latin typeface="Calibri" panose="020F0502020204030204" pitchFamily="34" charset="0"/>
                <a:cs typeface="Calibri" panose="020F0502020204030204" pitchFamily="34" charset="0"/>
              </a:rPr>
              <a:t>.</a:t>
            </a:r>
            <a:endParaRPr lang="en-GB" sz="2800" dirty="0">
              <a:latin typeface="Calibri" panose="020F0502020204030204" pitchFamily="34" charset="0"/>
              <a:cs typeface="Calibri" panose="020F0502020204030204" pitchFamily="34" charset="0"/>
            </a:endParaRPr>
          </a:p>
          <a:p>
            <a:pPr eaLnBrk="1" hangingPunct="1">
              <a:buFont typeface="Arial" pitchFamily="34" charset="0"/>
              <a:buNone/>
            </a:pPr>
            <a:endParaRPr lang="pt-BR" altLang="vi-VN" sz="2800" u="sng" dirty="0"/>
          </a:p>
          <a:p>
            <a:endParaRPr lang="en-US" sz="2800" dirty="0"/>
          </a:p>
        </p:txBody>
      </p:sp>
      <p:sp>
        <p:nvSpPr>
          <p:cNvPr id="24579" name="Title 1"/>
          <p:cNvSpPr>
            <a:spLocks noGrp="1"/>
          </p:cNvSpPr>
          <p:nvPr>
            <p:ph type="title"/>
          </p:nvPr>
        </p:nvSpPr>
        <p:spPr>
          <a:xfrm>
            <a:off x="2133600" y="381000"/>
            <a:ext cx="8229600" cy="990600"/>
          </a:xfrm>
        </p:spPr>
        <p:txBody>
          <a:bodyPr/>
          <a:lstStyle/>
          <a:p>
            <a:pPr eaLnBrk="1" hangingPunct="1"/>
            <a:r>
              <a:rPr lang="pt-BR" altLang="vi-VN" sz="4000" b="1" dirty="0"/>
              <a:t>NG</a:t>
            </a:r>
            <a:r>
              <a:rPr lang="en-GB" altLang="vi-VN" sz="4000" b="1" dirty="0"/>
              <a:t>ƯỜI TIẾP XÚC GẦN (2)</a:t>
            </a:r>
            <a:endParaRPr lang="en-US" altLang="vi-VN" sz="3600" dirty="0"/>
          </a:p>
        </p:txBody>
      </p:sp>
    </p:spTree>
    <p:extLst>
      <p:ext uri="{BB962C8B-B14F-4D97-AF65-F5344CB8AC3E}">
        <p14:creationId xmlns:p14="http://schemas.microsoft.com/office/powerpoint/2010/main" val="2518697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228600" y="1371600"/>
            <a:ext cx="11734800" cy="4953000"/>
          </a:xfrm>
        </p:spPr>
        <p:txBody>
          <a:bodyPr/>
          <a:lstStyle/>
          <a:p>
            <a:pPr marL="0" indent="0">
              <a:buNone/>
            </a:pPr>
            <a:r>
              <a:rPr lang="en-US" sz="3600" dirty="0"/>
              <a:t>a) </a:t>
            </a:r>
            <a:r>
              <a:rPr lang="en-US" sz="3600" dirty="0" err="1"/>
              <a:t>Người</a:t>
            </a:r>
            <a:r>
              <a:rPr lang="en-US" sz="3600" dirty="0"/>
              <a:t> </a:t>
            </a:r>
            <a:r>
              <a:rPr lang="en-US" sz="3600" dirty="0" err="1"/>
              <a:t>nhập</a:t>
            </a:r>
            <a:r>
              <a:rPr lang="en-US" sz="3600" dirty="0"/>
              <a:t> </a:t>
            </a:r>
            <a:r>
              <a:rPr lang="en-US" sz="3600" dirty="0" err="1"/>
              <a:t>cảnh</a:t>
            </a:r>
            <a:r>
              <a:rPr lang="en-US" sz="3600" dirty="0"/>
              <a:t> </a:t>
            </a:r>
            <a:r>
              <a:rPr lang="en-US" sz="3600" dirty="0" err="1"/>
              <a:t>vào</a:t>
            </a:r>
            <a:r>
              <a:rPr lang="en-US" sz="3600" dirty="0"/>
              <a:t> </a:t>
            </a:r>
            <a:r>
              <a:rPr lang="en-US" sz="3600" dirty="0" err="1"/>
              <a:t>Việt</a:t>
            </a:r>
            <a:r>
              <a:rPr lang="en-US" sz="3600" dirty="0"/>
              <a:t> Nam </a:t>
            </a:r>
            <a:r>
              <a:rPr lang="en-US" sz="3600" dirty="0" err="1"/>
              <a:t>đến</a:t>
            </a:r>
            <a:r>
              <a:rPr lang="en-US" sz="3600" dirty="0"/>
              <a:t> </a:t>
            </a:r>
            <a:r>
              <a:rPr lang="en-US" sz="3600" dirty="0" err="1"/>
              <a:t>từ</a:t>
            </a:r>
            <a:r>
              <a:rPr lang="en-US" sz="3600" dirty="0"/>
              <a:t> </a:t>
            </a:r>
            <a:r>
              <a:rPr lang="en-US" sz="3600" dirty="0" err="1"/>
              <a:t>Hồ</a:t>
            </a:r>
            <a:r>
              <a:rPr lang="en-US" sz="3600" dirty="0"/>
              <a:t> </a:t>
            </a:r>
            <a:r>
              <a:rPr lang="en-US" sz="3600" dirty="0" err="1"/>
              <a:t>Bắc</a:t>
            </a:r>
            <a:r>
              <a:rPr lang="en-US" sz="3600" dirty="0"/>
              <a:t>, </a:t>
            </a:r>
            <a:r>
              <a:rPr lang="en-US" sz="3600" dirty="0" err="1"/>
              <a:t>Trung</a:t>
            </a:r>
            <a:r>
              <a:rPr lang="en-US" sz="3600" dirty="0"/>
              <a:t> </a:t>
            </a:r>
            <a:r>
              <a:rPr lang="en-US" sz="3600" dirty="0" err="1"/>
              <a:t>Quốc</a:t>
            </a:r>
            <a:r>
              <a:rPr lang="en-US" sz="3600" dirty="0"/>
              <a:t> </a:t>
            </a:r>
            <a:r>
              <a:rPr lang="en-US" sz="3600" dirty="0" err="1"/>
              <a:t>hoặc</a:t>
            </a:r>
            <a:r>
              <a:rPr lang="en-US" sz="3600" dirty="0"/>
              <a:t> </a:t>
            </a:r>
            <a:r>
              <a:rPr lang="en-US" sz="3600" dirty="0" err="1"/>
              <a:t>từng</a:t>
            </a:r>
            <a:r>
              <a:rPr lang="en-US" sz="3600" dirty="0"/>
              <a:t> </a:t>
            </a:r>
            <a:r>
              <a:rPr lang="en-US" sz="3600" dirty="0" err="1"/>
              <a:t>đi</a:t>
            </a:r>
            <a:r>
              <a:rPr lang="en-US" sz="3600" dirty="0"/>
              <a:t> qua </a:t>
            </a:r>
            <a:r>
              <a:rPr lang="en-US" sz="3600" dirty="0" err="1"/>
              <a:t>tỉnh</a:t>
            </a:r>
            <a:r>
              <a:rPr lang="en-US" sz="3600" dirty="0"/>
              <a:t> </a:t>
            </a:r>
            <a:r>
              <a:rPr lang="en-US" sz="3600" dirty="0" err="1"/>
              <a:t>Hồ</a:t>
            </a:r>
            <a:r>
              <a:rPr lang="en-US" sz="3600" dirty="0"/>
              <a:t> </a:t>
            </a:r>
            <a:r>
              <a:rPr lang="en-US" sz="3600" dirty="0" err="1"/>
              <a:t>Bắc</a:t>
            </a:r>
            <a:r>
              <a:rPr lang="en-US" sz="3600" dirty="0"/>
              <a:t>, </a:t>
            </a:r>
            <a:r>
              <a:rPr lang="en-US" sz="3600" dirty="0" err="1"/>
              <a:t>Trung</a:t>
            </a:r>
            <a:r>
              <a:rPr lang="en-US" sz="3600" dirty="0"/>
              <a:t> </a:t>
            </a:r>
            <a:r>
              <a:rPr lang="en-US" sz="3600" dirty="0" err="1"/>
              <a:t>Quốc</a:t>
            </a:r>
            <a:r>
              <a:rPr lang="en-US" sz="3600" dirty="0"/>
              <a:t> </a:t>
            </a:r>
            <a:r>
              <a:rPr lang="en-US" sz="3600" dirty="0" err="1"/>
              <a:t>trong</a:t>
            </a:r>
            <a:r>
              <a:rPr lang="en-US" sz="3600" dirty="0"/>
              <a:t> </a:t>
            </a:r>
            <a:r>
              <a:rPr lang="en-US" sz="3600" dirty="0" err="1"/>
              <a:t>vòng</a:t>
            </a:r>
            <a:r>
              <a:rPr lang="en-US" sz="3600" dirty="0"/>
              <a:t> 14 </a:t>
            </a:r>
            <a:r>
              <a:rPr lang="en-US" sz="3600" dirty="0" err="1"/>
              <a:t>ngày</a:t>
            </a:r>
            <a:r>
              <a:rPr lang="en-US" sz="3600" dirty="0"/>
              <a:t> </a:t>
            </a:r>
            <a:r>
              <a:rPr lang="en-US" sz="3600" dirty="0" err="1"/>
              <a:t>kể</a:t>
            </a:r>
            <a:r>
              <a:rPr lang="en-US" sz="3600" dirty="0"/>
              <a:t> </a:t>
            </a:r>
            <a:r>
              <a:rPr lang="en-US" sz="3600" dirty="0" err="1"/>
              <a:t>từ</a:t>
            </a:r>
            <a:r>
              <a:rPr lang="en-US" sz="3600" dirty="0"/>
              <a:t> </a:t>
            </a:r>
            <a:r>
              <a:rPr lang="en-US" sz="3600" dirty="0" err="1"/>
              <a:t>ngày</a:t>
            </a:r>
            <a:r>
              <a:rPr lang="en-US" sz="3600" dirty="0"/>
              <a:t> </a:t>
            </a:r>
            <a:r>
              <a:rPr lang="en-US" sz="3600" dirty="0" err="1"/>
              <a:t>nhập</a:t>
            </a:r>
            <a:r>
              <a:rPr lang="en-US" sz="3600" dirty="0"/>
              <a:t> </a:t>
            </a:r>
            <a:r>
              <a:rPr lang="en-US" sz="3600" dirty="0" err="1"/>
              <a:t>cảnh</a:t>
            </a:r>
            <a:r>
              <a:rPr lang="en-US" sz="3600" dirty="0"/>
              <a:t>.</a:t>
            </a:r>
            <a:endParaRPr lang="en-GB" sz="3600" dirty="0"/>
          </a:p>
          <a:p>
            <a:pPr marL="0" indent="0">
              <a:buNone/>
            </a:pPr>
            <a:r>
              <a:rPr lang="en-US" sz="3600" dirty="0"/>
              <a:t>b) </a:t>
            </a:r>
            <a:r>
              <a:rPr lang="en-US" sz="3600" dirty="0" err="1"/>
              <a:t>Người</a:t>
            </a:r>
            <a:r>
              <a:rPr lang="en-US" sz="3600" dirty="0"/>
              <a:t> </a:t>
            </a:r>
            <a:r>
              <a:rPr lang="en-US" sz="3600" dirty="0" err="1"/>
              <a:t>nhập</a:t>
            </a:r>
            <a:r>
              <a:rPr lang="en-US" sz="3600" dirty="0"/>
              <a:t> </a:t>
            </a:r>
            <a:r>
              <a:rPr lang="en-US" sz="3600" dirty="0" err="1"/>
              <a:t>cảnh</a:t>
            </a:r>
            <a:r>
              <a:rPr lang="en-US" sz="3600" dirty="0"/>
              <a:t> </a:t>
            </a:r>
            <a:r>
              <a:rPr lang="en-US" sz="3600" dirty="0" err="1"/>
              <a:t>vào</a:t>
            </a:r>
            <a:r>
              <a:rPr lang="en-US" sz="3600" dirty="0"/>
              <a:t> </a:t>
            </a:r>
            <a:r>
              <a:rPr lang="en-US" sz="3600" dirty="0" err="1"/>
              <a:t>Việt</a:t>
            </a:r>
            <a:r>
              <a:rPr lang="en-US" sz="3600" dirty="0"/>
              <a:t> Nam </a:t>
            </a:r>
            <a:r>
              <a:rPr lang="en-US" sz="3600" dirty="0" err="1"/>
              <a:t>từ</a:t>
            </a:r>
            <a:r>
              <a:rPr lang="en-US" sz="3600" dirty="0"/>
              <a:t> </a:t>
            </a:r>
            <a:r>
              <a:rPr lang="en-US" sz="3600" dirty="0" err="1"/>
              <a:t>Trung</a:t>
            </a:r>
            <a:r>
              <a:rPr lang="en-US" sz="3600" dirty="0"/>
              <a:t> </a:t>
            </a:r>
            <a:r>
              <a:rPr lang="en-US" sz="3600" dirty="0" err="1"/>
              <a:t>Quốc</a:t>
            </a:r>
            <a:r>
              <a:rPr lang="en-US" sz="3600" dirty="0"/>
              <a:t> </a:t>
            </a:r>
            <a:r>
              <a:rPr lang="en-US" sz="3600" dirty="0" err="1"/>
              <a:t>hoặc</a:t>
            </a:r>
            <a:r>
              <a:rPr lang="en-US" sz="3600" dirty="0"/>
              <a:t> </a:t>
            </a:r>
            <a:r>
              <a:rPr lang="en-US" sz="3600" dirty="0" err="1"/>
              <a:t>từng</a:t>
            </a:r>
            <a:r>
              <a:rPr lang="en-US" sz="3600" dirty="0"/>
              <a:t> </a:t>
            </a:r>
            <a:r>
              <a:rPr lang="en-US" sz="3600" dirty="0" err="1"/>
              <a:t>đi</a:t>
            </a:r>
            <a:r>
              <a:rPr lang="en-US" sz="3600" dirty="0"/>
              <a:t> qua </a:t>
            </a:r>
            <a:r>
              <a:rPr lang="en-US" sz="3600" dirty="0" err="1"/>
              <a:t>Trung</a:t>
            </a:r>
            <a:r>
              <a:rPr lang="en-US" sz="3600" dirty="0"/>
              <a:t> </a:t>
            </a:r>
            <a:r>
              <a:rPr lang="en-US" sz="3600" dirty="0" err="1"/>
              <a:t>Quốc</a:t>
            </a:r>
            <a:r>
              <a:rPr lang="en-US" sz="3600" dirty="0"/>
              <a:t> (</a:t>
            </a:r>
            <a:r>
              <a:rPr lang="en-US" sz="3600" dirty="0" err="1"/>
              <a:t>trừ</a:t>
            </a:r>
            <a:r>
              <a:rPr lang="en-US" sz="3600" dirty="0"/>
              <a:t> </a:t>
            </a:r>
            <a:r>
              <a:rPr lang="en-US" sz="3600" dirty="0" err="1"/>
              <a:t>tỉnh</a:t>
            </a:r>
            <a:r>
              <a:rPr lang="en-US" sz="3600" dirty="0"/>
              <a:t> </a:t>
            </a:r>
            <a:r>
              <a:rPr lang="en-US" sz="3600" dirty="0" err="1"/>
              <a:t>Hồ</a:t>
            </a:r>
            <a:r>
              <a:rPr lang="en-US" sz="3600" dirty="0"/>
              <a:t> </a:t>
            </a:r>
            <a:r>
              <a:rPr lang="en-US" sz="3600" dirty="0" err="1"/>
              <a:t>Bắc</a:t>
            </a:r>
            <a:r>
              <a:rPr lang="en-US" sz="3600" dirty="0"/>
              <a:t>) </a:t>
            </a:r>
            <a:r>
              <a:rPr lang="en-US" sz="3600" dirty="0" err="1"/>
              <a:t>trong</a:t>
            </a:r>
            <a:r>
              <a:rPr lang="en-US" sz="3600" dirty="0"/>
              <a:t> </a:t>
            </a:r>
            <a:r>
              <a:rPr lang="en-US" sz="3600" dirty="0" err="1"/>
              <a:t>vòng</a:t>
            </a:r>
            <a:r>
              <a:rPr lang="en-US" sz="3600" dirty="0"/>
              <a:t> 14 </a:t>
            </a:r>
            <a:r>
              <a:rPr lang="en-US" sz="3600" dirty="0" err="1"/>
              <a:t>ngày</a:t>
            </a:r>
            <a:r>
              <a:rPr lang="en-US" sz="3600" dirty="0"/>
              <a:t> </a:t>
            </a:r>
            <a:r>
              <a:rPr lang="en-US" sz="3600" dirty="0" err="1"/>
              <a:t>kể</a:t>
            </a:r>
            <a:r>
              <a:rPr lang="en-US" sz="3600" dirty="0"/>
              <a:t> </a:t>
            </a:r>
            <a:r>
              <a:rPr lang="en-US" sz="3600" dirty="0" err="1"/>
              <a:t>từ</a:t>
            </a:r>
            <a:r>
              <a:rPr lang="en-US" sz="3600" dirty="0"/>
              <a:t> </a:t>
            </a:r>
            <a:r>
              <a:rPr lang="en-US" sz="3600" dirty="0" err="1"/>
              <a:t>ngày</a:t>
            </a:r>
            <a:r>
              <a:rPr lang="en-US" sz="3600" dirty="0"/>
              <a:t> </a:t>
            </a:r>
            <a:r>
              <a:rPr lang="en-US" sz="3600" dirty="0" err="1"/>
              <a:t>nhập</a:t>
            </a:r>
            <a:r>
              <a:rPr lang="en-US" sz="3600" dirty="0"/>
              <a:t> </a:t>
            </a:r>
            <a:r>
              <a:rPr lang="en-US" sz="3600" dirty="0" err="1"/>
              <a:t>cảnh</a:t>
            </a:r>
            <a:r>
              <a:rPr lang="en-US" sz="3600" dirty="0"/>
              <a:t>. </a:t>
            </a:r>
            <a:endParaRPr lang="en-GB" sz="3600" dirty="0"/>
          </a:p>
          <a:p>
            <a:pPr eaLnBrk="1" hangingPunct="1">
              <a:buFont typeface="Arial" pitchFamily="34" charset="0"/>
              <a:buNone/>
            </a:pPr>
            <a:endParaRPr lang="pt-BR" altLang="vi-VN" sz="2800" u="sng" dirty="0"/>
          </a:p>
          <a:p>
            <a:endParaRPr lang="en-US" sz="2800" dirty="0"/>
          </a:p>
        </p:txBody>
      </p:sp>
      <p:sp>
        <p:nvSpPr>
          <p:cNvPr id="24579" name="Title 1"/>
          <p:cNvSpPr>
            <a:spLocks noGrp="1"/>
          </p:cNvSpPr>
          <p:nvPr>
            <p:ph type="title"/>
          </p:nvPr>
        </p:nvSpPr>
        <p:spPr>
          <a:xfrm>
            <a:off x="2133600" y="381000"/>
            <a:ext cx="8229600" cy="990600"/>
          </a:xfrm>
        </p:spPr>
        <p:txBody>
          <a:bodyPr/>
          <a:lstStyle/>
          <a:p>
            <a:pPr eaLnBrk="1" hangingPunct="1"/>
            <a:r>
              <a:rPr lang="en-GB" altLang="vi-VN" sz="4000" b="1" dirty="0"/>
              <a:t>TR</a:t>
            </a:r>
            <a:r>
              <a:rPr lang="vi-VN" altLang="vi-VN" sz="4000" b="1" dirty="0"/>
              <a:t>Ư</a:t>
            </a:r>
            <a:r>
              <a:rPr lang="en-GB" altLang="vi-VN" sz="4000" b="1" dirty="0"/>
              <a:t>ỜNG HỢP LIÊN QUAN KHÁC</a:t>
            </a:r>
            <a:endParaRPr lang="en-US" altLang="vi-VN" sz="3600" dirty="0"/>
          </a:p>
        </p:txBody>
      </p:sp>
    </p:spTree>
    <p:extLst>
      <p:ext uri="{BB962C8B-B14F-4D97-AF65-F5344CB8AC3E}">
        <p14:creationId xmlns:p14="http://schemas.microsoft.com/office/powerpoint/2010/main" val="2422786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7650" name="Title 1"/>
          <p:cNvSpPr>
            <a:spLocks noGrp="1"/>
          </p:cNvSpPr>
          <p:nvPr>
            <p:ph type="title"/>
          </p:nvPr>
        </p:nvSpPr>
        <p:spPr>
          <a:xfrm>
            <a:off x="2133600" y="381000"/>
            <a:ext cx="8229600" cy="990600"/>
          </a:xfrm>
        </p:spPr>
        <p:txBody>
          <a:bodyPr/>
          <a:lstStyle/>
          <a:p>
            <a:pPr eaLnBrk="1" hangingPunct="1"/>
            <a:r>
              <a:rPr lang="pt-BR" altLang="vi-VN" sz="4000" b="1"/>
              <a:t>ĐỊNH NGHĨA Ổ</a:t>
            </a:r>
            <a:r>
              <a:rPr lang="pt-BR" altLang="vi-VN" sz="3600" b="1"/>
              <a:t> </a:t>
            </a:r>
            <a:r>
              <a:rPr lang="pt-BR" altLang="vi-VN" sz="4000" b="1"/>
              <a:t>DỊCH</a:t>
            </a:r>
            <a:endParaRPr lang="en-US" altLang="vi-VN" sz="4000" b="1"/>
          </a:p>
        </p:txBody>
      </p:sp>
      <p:sp>
        <p:nvSpPr>
          <p:cNvPr id="27651" name="Content Placeholder 2"/>
          <p:cNvSpPr>
            <a:spLocks noGrp="1"/>
          </p:cNvSpPr>
          <p:nvPr>
            <p:ph idx="1"/>
          </p:nvPr>
        </p:nvSpPr>
        <p:spPr>
          <a:xfrm>
            <a:off x="228600" y="1447800"/>
            <a:ext cx="11887200" cy="4800600"/>
          </a:xfrm>
        </p:spPr>
        <p:txBody>
          <a:bodyPr/>
          <a:lstStyle/>
          <a:p>
            <a:pPr eaLnBrk="1" hangingPunct="1"/>
            <a:r>
              <a:rPr lang="vi-VN" altLang="vi-VN" b="1" dirty="0">
                <a:latin typeface="Calibri" pitchFamily="34" charset="0"/>
                <a:ea typeface="Calibri" pitchFamily="34" charset="0"/>
                <a:cs typeface="Calibri" pitchFamily="34" charset="0"/>
              </a:rPr>
              <a:t>Ổ </a:t>
            </a:r>
            <a:r>
              <a:rPr lang="vi-VN" altLang="vi-VN" b="1" dirty="0" err="1">
                <a:latin typeface="Calibri" pitchFamily="34" charset="0"/>
                <a:ea typeface="Calibri" pitchFamily="34" charset="0"/>
                <a:cs typeface="Calibri" pitchFamily="34" charset="0"/>
              </a:rPr>
              <a:t>dịch</a:t>
            </a:r>
            <a:r>
              <a:rPr lang="vi-VN" altLang="vi-VN" b="1" dirty="0">
                <a:latin typeface="Calibri" pitchFamily="34" charset="0"/>
                <a:ea typeface="Calibri" pitchFamily="34" charset="0"/>
                <a:cs typeface="Calibri" pitchFamily="34" charset="0"/>
              </a:rPr>
              <a:t>: </a:t>
            </a:r>
            <a:endParaRPr lang="en-US" altLang="vi-VN" b="1" dirty="0">
              <a:ea typeface="Calibri" pitchFamily="34" charset="0"/>
              <a:cs typeface="Calibri" pitchFamily="34" charset="0"/>
            </a:endParaRPr>
          </a:p>
          <a:p>
            <a:pPr eaLnBrk="1" hangingPunct="1">
              <a:spcAft>
                <a:spcPts val="1200"/>
              </a:spcAft>
              <a:buNone/>
            </a:pPr>
            <a:r>
              <a:rPr lang="en-US" altLang="vi-VN" b="1" dirty="0">
                <a:ea typeface="Calibri" pitchFamily="34" charset="0"/>
                <a:cs typeface="Calibri" pitchFamily="34" charset="0"/>
              </a:rPr>
              <a:t>	</a:t>
            </a:r>
            <a:r>
              <a:rPr lang="en-US" altLang="vi-VN" dirty="0" err="1"/>
              <a:t>Một</a:t>
            </a:r>
            <a:r>
              <a:rPr lang="en-US" altLang="vi-VN" dirty="0"/>
              <a:t> </a:t>
            </a:r>
            <a:r>
              <a:rPr lang="en-US" altLang="vi-VN" dirty="0" err="1"/>
              <a:t>nơi</a:t>
            </a:r>
            <a:r>
              <a:rPr lang="en-US" altLang="vi-VN" dirty="0"/>
              <a:t> (</a:t>
            </a:r>
            <a:r>
              <a:rPr lang="en-US" altLang="vi-VN" dirty="0" err="1"/>
              <a:t>thôn</a:t>
            </a:r>
            <a:r>
              <a:rPr lang="en-US" altLang="vi-VN" dirty="0"/>
              <a:t>, </a:t>
            </a:r>
            <a:r>
              <a:rPr lang="en-US" altLang="vi-VN" dirty="0" err="1"/>
              <a:t>xóm</a:t>
            </a:r>
            <a:r>
              <a:rPr lang="en-US" altLang="vi-VN" dirty="0"/>
              <a:t>, </a:t>
            </a:r>
            <a:r>
              <a:rPr lang="en-US" altLang="vi-VN" dirty="0" err="1"/>
              <a:t>đội</a:t>
            </a:r>
            <a:r>
              <a:rPr lang="en-US" altLang="vi-VN" dirty="0"/>
              <a:t>/</a:t>
            </a:r>
            <a:r>
              <a:rPr lang="en-US" altLang="vi-VN" dirty="0" err="1"/>
              <a:t>tổ</a:t>
            </a:r>
            <a:r>
              <a:rPr lang="en-US" altLang="vi-VN" dirty="0"/>
              <a:t> </a:t>
            </a:r>
            <a:r>
              <a:rPr lang="en-US" altLang="vi-VN" dirty="0" err="1"/>
              <a:t>dân</a:t>
            </a:r>
            <a:r>
              <a:rPr lang="en-US" altLang="vi-VN" dirty="0"/>
              <a:t> </a:t>
            </a:r>
            <a:r>
              <a:rPr lang="en-US" altLang="vi-VN" dirty="0" err="1"/>
              <a:t>phố</a:t>
            </a:r>
            <a:r>
              <a:rPr lang="en-US" altLang="vi-VN" dirty="0"/>
              <a:t>/</a:t>
            </a:r>
            <a:r>
              <a:rPr lang="en-US" altLang="vi-VN" dirty="0" err="1"/>
              <a:t>đơn</a:t>
            </a:r>
            <a:r>
              <a:rPr lang="en-US" altLang="vi-VN" dirty="0"/>
              <a:t> </a:t>
            </a:r>
            <a:r>
              <a:rPr lang="en-US" altLang="vi-VN" dirty="0" err="1"/>
              <a:t>vị</a:t>
            </a:r>
            <a:r>
              <a:rPr lang="en-US" altLang="vi-VN" dirty="0"/>
              <a:t>…) </a:t>
            </a:r>
            <a:r>
              <a:rPr lang="en-US" altLang="vi-VN" dirty="0" err="1"/>
              <a:t>ghi</a:t>
            </a:r>
            <a:r>
              <a:rPr lang="en-US" altLang="vi-VN" dirty="0"/>
              <a:t> </a:t>
            </a:r>
            <a:r>
              <a:rPr lang="en-US" altLang="vi-VN" dirty="0" err="1"/>
              <a:t>nhận</a:t>
            </a:r>
            <a:r>
              <a:rPr lang="en-US" altLang="vi-VN" dirty="0"/>
              <a:t> 1 </a:t>
            </a:r>
            <a:r>
              <a:rPr lang="en-US" altLang="vi-VN" dirty="0" err="1"/>
              <a:t>trường</a:t>
            </a:r>
            <a:r>
              <a:rPr lang="en-US" altLang="vi-VN" dirty="0"/>
              <a:t> </a:t>
            </a:r>
            <a:r>
              <a:rPr lang="en-US" altLang="vi-VN" dirty="0" err="1"/>
              <a:t>hợp</a:t>
            </a:r>
            <a:r>
              <a:rPr lang="en-US" altLang="vi-VN" dirty="0"/>
              <a:t> </a:t>
            </a:r>
            <a:r>
              <a:rPr lang="en-US" altLang="vi-VN" dirty="0" err="1"/>
              <a:t>xác</a:t>
            </a:r>
            <a:r>
              <a:rPr lang="en-US" altLang="vi-VN" dirty="0"/>
              <a:t> </a:t>
            </a:r>
            <a:r>
              <a:rPr lang="en-US" altLang="vi-VN" dirty="0" err="1"/>
              <a:t>định</a:t>
            </a:r>
            <a:r>
              <a:rPr lang="en-US" altLang="vi-VN" dirty="0"/>
              <a:t> </a:t>
            </a:r>
            <a:r>
              <a:rPr lang="en-US" altLang="vi-VN" dirty="0" err="1"/>
              <a:t>trở</a:t>
            </a:r>
            <a:r>
              <a:rPr lang="en-US" altLang="vi-VN" dirty="0"/>
              <a:t> </a:t>
            </a:r>
            <a:r>
              <a:rPr lang="en-US" altLang="vi-VN" dirty="0" err="1"/>
              <a:t>lên</a:t>
            </a:r>
            <a:r>
              <a:rPr lang="en-US" altLang="vi-VN" dirty="0"/>
              <a:t>.</a:t>
            </a:r>
            <a:endParaRPr lang="pt-BR" altLang="vi-VN" dirty="0">
              <a:ea typeface="Calibri" pitchFamily="34" charset="0"/>
              <a:cs typeface="Calibri" pitchFamily="34" charset="0"/>
            </a:endParaRPr>
          </a:p>
          <a:p>
            <a:pPr eaLnBrk="1" hangingPunct="1"/>
            <a:r>
              <a:rPr lang="pt-BR" altLang="vi-VN" b="1" dirty="0"/>
              <a:t>Ổ dịch chấm dứt:</a:t>
            </a:r>
            <a:r>
              <a:rPr lang="pt-BR" altLang="vi-VN" dirty="0"/>
              <a:t> </a:t>
            </a:r>
          </a:p>
          <a:p>
            <a:pPr eaLnBrk="1" hangingPunct="1">
              <a:buFont typeface="Arial" pitchFamily="34" charset="0"/>
              <a:buNone/>
            </a:pPr>
            <a:r>
              <a:rPr lang="pt-BR" altLang="vi-VN" dirty="0"/>
              <a:t>	</a:t>
            </a:r>
            <a:r>
              <a:rPr lang="en-US" altLang="vi-VN" dirty="0" err="1"/>
              <a:t>Khi</a:t>
            </a:r>
            <a:r>
              <a:rPr lang="en-US" altLang="vi-VN" dirty="0"/>
              <a:t> </a:t>
            </a:r>
            <a:r>
              <a:rPr lang="en-US" altLang="vi-VN" dirty="0" err="1"/>
              <a:t>không</a:t>
            </a:r>
            <a:r>
              <a:rPr lang="en-US" altLang="vi-VN" dirty="0"/>
              <a:t> </a:t>
            </a:r>
            <a:r>
              <a:rPr lang="en-US" altLang="vi-VN" dirty="0" err="1"/>
              <a:t>ghi</a:t>
            </a:r>
            <a:r>
              <a:rPr lang="en-US" altLang="vi-VN" dirty="0"/>
              <a:t> </a:t>
            </a:r>
            <a:r>
              <a:rPr lang="en-US" altLang="vi-VN" dirty="0" err="1"/>
              <a:t>nhận</a:t>
            </a:r>
            <a:r>
              <a:rPr lang="en-US" altLang="vi-VN" dirty="0"/>
              <a:t> </a:t>
            </a:r>
            <a:r>
              <a:rPr lang="en-US" altLang="vi-VN" dirty="0" err="1"/>
              <a:t>trường</a:t>
            </a:r>
            <a:r>
              <a:rPr lang="en-US" altLang="vi-VN" dirty="0"/>
              <a:t> </a:t>
            </a:r>
            <a:r>
              <a:rPr lang="en-US" altLang="vi-VN" dirty="0" err="1"/>
              <a:t>hợp</a:t>
            </a:r>
            <a:r>
              <a:rPr lang="en-US" altLang="vi-VN" dirty="0"/>
              <a:t> </a:t>
            </a:r>
            <a:r>
              <a:rPr lang="en-US" altLang="vi-VN" dirty="0" err="1"/>
              <a:t>mắc</a:t>
            </a:r>
            <a:r>
              <a:rPr lang="en-US" altLang="vi-VN" dirty="0"/>
              <a:t> </a:t>
            </a:r>
            <a:r>
              <a:rPr lang="en-US" altLang="vi-VN" dirty="0" err="1"/>
              <a:t>mới</a:t>
            </a:r>
            <a:r>
              <a:rPr lang="en-US" altLang="vi-VN" dirty="0"/>
              <a:t> </a:t>
            </a:r>
            <a:r>
              <a:rPr lang="en-US" altLang="vi-VN" dirty="0" err="1"/>
              <a:t>trong</a:t>
            </a:r>
            <a:r>
              <a:rPr lang="en-US" altLang="vi-VN" dirty="0"/>
              <a:t> </a:t>
            </a:r>
            <a:r>
              <a:rPr lang="en-US" altLang="vi-VN" dirty="0" err="1"/>
              <a:t>vòng</a:t>
            </a:r>
            <a:r>
              <a:rPr lang="en-US" altLang="vi-VN" dirty="0"/>
              <a:t> </a:t>
            </a:r>
            <a:r>
              <a:rPr lang="en-US" altLang="vi-VN" b="1" i="1" dirty="0"/>
              <a:t>21 </a:t>
            </a:r>
            <a:r>
              <a:rPr lang="en-US" altLang="vi-VN" b="1" i="1" dirty="0" err="1"/>
              <a:t>ngày</a:t>
            </a:r>
            <a:r>
              <a:rPr lang="en-US" altLang="vi-VN" b="1" i="1" dirty="0"/>
              <a:t> </a:t>
            </a:r>
            <a:r>
              <a:rPr lang="en-US" altLang="vi-VN" dirty="0" err="1"/>
              <a:t>kể</a:t>
            </a:r>
            <a:r>
              <a:rPr lang="en-US" altLang="vi-VN" dirty="0"/>
              <a:t> </a:t>
            </a:r>
            <a:r>
              <a:rPr lang="en-US" altLang="vi-VN" dirty="0" err="1"/>
              <a:t>từ</a:t>
            </a:r>
            <a:r>
              <a:rPr lang="en-US" altLang="vi-VN" dirty="0"/>
              <a:t> </a:t>
            </a:r>
            <a:r>
              <a:rPr lang="en-US" altLang="vi-VN" dirty="0" err="1"/>
              <a:t>ngày</a:t>
            </a:r>
            <a:r>
              <a:rPr lang="en-US" altLang="vi-VN" dirty="0"/>
              <a:t> </a:t>
            </a:r>
            <a:r>
              <a:rPr lang="en-US" altLang="vi-VN" dirty="0" err="1"/>
              <a:t>khởi</a:t>
            </a:r>
            <a:r>
              <a:rPr lang="en-US" altLang="vi-VN" dirty="0"/>
              <a:t> </a:t>
            </a:r>
            <a:r>
              <a:rPr lang="en-US" altLang="vi-VN" dirty="0" err="1"/>
              <a:t>phát</a:t>
            </a:r>
            <a:r>
              <a:rPr lang="en-US" altLang="vi-VN" dirty="0"/>
              <a:t> </a:t>
            </a:r>
            <a:r>
              <a:rPr lang="en-US" altLang="vi-VN" dirty="0" err="1"/>
              <a:t>trường</a:t>
            </a:r>
            <a:r>
              <a:rPr lang="en-US" altLang="vi-VN" dirty="0"/>
              <a:t> </a:t>
            </a:r>
            <a:r>
              <a:rPr lang="en-US" altLang="vi-VN" dirty="0" err="1"/>
              <a:t>hợp</a:t>
            </a:r>
            <a:r>
              <a:rPr lang="en-US" altLang="vi-VN" dirty="0"/>
              <a:t> </a:t>
            </a:r>
            <a:r>
              <a:rPr lang="en-US" altLang="vi-VN" dirty="0" err="1"/>
              <a:t>bệnh</a:t>
            </a:r>
            <a:r>
              <a:rPr lang="en-US" altLang="vi-VN" dirty="0"/>
              <a:t> </a:t>
            </a:r>
            <a:r>
              <a:rPr lang="en-US" altLang="vi-VN" dirty="0" err="1"/>
              <a:t>gần</a:t>
            </a:r>
            <a:r>
              <a:rPr lang="en-US" altLang="vi-VN" dirty="0"/>
              <a:t> </a:t>
            </a:r>
            <a:r>
              <a:rPr lang="en-US" altLang="vi-VN" dirty="0" err="1"/>
              <a:t>nhất</a:t>
            </a:r>
            <a:r>
              <a:rPr lang="en-US" altLang="vi-VN"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9938" name="Title 1"/>
          <p:cNvSpPr>
            <a:spLocks noGrp="1"/>
          </p:cNvSpPr>
          <p:nvPr>
            <p:ph type="title"/>
          </p:nvPr>
        </p:nvSpPr>
        <p:spPr>
          <a:xfrm>
            <a:off x="2057400" y="0"/>
            <a:ext cx="8229600" cy="990600"/>
          </a:xfrm>
        </p:spPr>
        <p:txBody>
          <a:bodyPr/>
          <a:lstStyle/>
          <a:p>
            <a:pPr eaLnBrk="1" hangingPunct="1"/>
            <a:r>
              <a:rPr lang="en-US" altLang="vi-VN" b="1" dirty="0"/>
              <a:t>CÁC BIỆN PHÁP PHÒNG BỆNH (1) </a:t>
            </a:r>
            <a:endParaRPr lang="en-US" altLang="vi-VN" sz="3800" b="1" i="1" dirty="0"/>
          </a:p>
        </p:txBody>
      </p:sp>
      <p:sp>
        <p:nvSpPr>
          <p:cNvPr id="41987" name="Content Placeholder 2"/>
          <p:cNvSpPr>
            <a:spLocks noGrp="1"/>
          </p:cNvSpPr>
          <p:nvPr>
            <p:ph idx="1"/>
          </p:nvPr>
        </p:nvSpPr>
        <p:spPr>
          <a:xfrm>
            <a:off x="152400" y="838200"/>
            <a:ext cx="11963400" cy="5638800"/>
          </a:xfrm>
        </p:spPr>
        <p:txBody>
          <a:bodyPr>
            <a:noAutofit/>
          </a:bodyPr>
          <a:lstStyle/>
          <a:p>
            <a:pPr marL="457200" indent="-457200">
              <a:buFont typeface="Arial" pitchFamily="34" charset="0"/>
              <a:buAutoNum type="arabicPeriod"/>
              <a:defRPr/>
            </a:pPr>
            <a:r>
              <a:rPr lang="en-US" sz="2400" b="1" dirty="0" err="1"/>
              <a:t>Các</a:t>
            </a:r>
            <a:r>
              <a:rPr lang="en-US" sz="2400" b="1" dirty="0"/>
              <a:t> </a:t>
            </a:r>
            <a:r>
              <a:rPr lang="en-US" sz="2400" b="1" dirty="0" err="1"/>
              <a:t>biện</a:t>
            </a:r>
            <a:r>
              <a:rPr lang="en-US" sz="2400" b="1" dirty="0"/>
              <a:t> </a:t>
            </a:r>
            <a:r>
              <a:rPr lang="en-US" sz="2400" b="1" dirty="0" err="1"/>
              <a:t>pháp</a:t>
            </a:r>
            <a:r>
              <a:rPr lang="en-US" sz="2400" b="1" dirty="0"/>
              <a:t> </a:t>
            </a:r>
            <a:r>
              <a:rPr lang="en-US" sz="2400" b="1" dirty="0" err="1"/>
              <a:t>phòng</a:t>
            </a:r>
            <a:r>
              <a:rPr lang="en-US" sz="2400" b="1" dirty="0"/>
              <a:t> </a:t>
            </a:r>
            <a:r>
              <a:rPr lang="en-US" sz="2400" b="1" dirty="0" err="1"/>
              <a:t>bệnh</a:t>
            </a:r>
            <a:r>
              <a:rPr lang="en-US" sz="2400" b="1" dirty="0"/>
              <a:t> </a:t>
            </a:r>
            <a:r>
              <a:rPr lang="en-US" sz="2400" b="1" dirty="0" err="1"/>
              <a:t>không</a:t>
            </a:r>
            <a:r>
              <a:rPr lang="en-US" sz="2400" b="1" dirty="0"/>
              <a:t> </a:t>
            </a:r>
            <a:r>
              <a:rPr lang="en-US" sz="2400" b="1" dirty="0" err="1"/>
              <a:t>đặc</a:t>
            </a:r>
            <a:r>
              <a:rPr lang="en-US" sz="2400" b="1" dirty="0"/>
              <a:t> </a:t>
            </a:r>
            <a:r>
              <a:rPr lang="en-US" sz="2400" b="1" dirty="0" err="1"/>
              <a:t>hiệu</a:t>
            </a:r>
            <a:endParaRPr lang="en-US" sz="2400" b="1" dirty="0"/>
          </a:p>
          <a:p>
            <a:pPr marL="0" indent="0">
              <a:buNone/>
              <a:defRPr/>
            </a:pPr>
            <a:r>
              <a:rPr lang="en-US" sz="2400" dirty="0" err="1"/>
              <a:t>Người</a:t>
            </a:r>
            <a:r>
              <a:rPr lang="en-US" sz="2400" dirty="0"/>
              <a:t> </a:t>
            </a:r>
            <a:r>
              <a:rPr lang="en-US" sz="2400" dirty="0" err="1"/>
              <a:t>dân</a:t>
            </a:r>
            <a:r>
              <a:rPr lang="en-US" sz="2400" dirty="0"/>
              <a:t> </a:t>
            </a:r>
            <a:r>
              <a:rPr lang="en-US" sz="2400" dirty="0" err="1"/>
              <a:t>chủ</a:t>
            </a:r>
            <a:r>
              <a:rPr lang="en-US" sz="2400" dirty="0"/>
              <a:t> </a:t>
            </a:r>
            <a:r>
              <a:rPr lang="en-US" sz="2400" dirty="0" err="1"/>
              <a:t>động</a:t>
            </a:r>
            <a:r>
              <a:rPr lang="en-US" sz="2400" dirty="0"/>
              <a:t> th</a:t>
            </a:r>
            <a:r>
              <a:rPr lang="en-GB" sz="2400" dirty="0" err="1"/>
              <a:t>ực</a:t>
            </a:r>
            <a:r>
              <a:rPr lang="en-GB" sz="2400" dirty="0"/>
              <a:t> </a:t>
            </a:r>
            <a:r>
              <a:rPr lang="en-GB" sz="2400" dirty="0" err="1"/>
              <a:t>hiện</a:t>
            </a:r>
            <a:r>
              <a:rPr lang="en-GB" sz="2400" dirty="0"/>
              <a:t> </a:t>
            </a:r>
            <a:r>
              <a:rPr lang="en-GB" sz="2400" dirty="0" err="1"/>
              <a:t>các</a:t>
            </a:r>
            <a:r>
              <a:rPr lang="en-GB" sz="2400" dirty="0"/>
              <a:t> </a:t>
            </a:r>
            <a:r>
              <a:rPr lang="en-GB" sz="2400" dirty="0" err="1"/>
              <a:t>biện</a:t>
            </a:r>
            <a:r>
              <a:rPr lang="en-GB" sz="2400" dirty="0"/>
              <a:t> </a:t>
            </a:r>
            <a:r>
              <a:rPr lang="en-GB" sz="2400" dirty="0" err="1"/>
              <a:t>pháp</a:t>
            </a:r>
            <a:r>
              <a:rPr lang="en-GB" sz="2400" dirty="0"/>
              <a:t> </a:t>
            </a:r>
            <a:r>
              <a:rPr lang="en-GB" sz="2400" dirty="0" err="1"/>
              <a:t>phòng</a:t>
            </a:r>
            <a:r>
              <a:rPr lang="en-GB" sz="2400" dirty="0"/>
              <a:t> </a:t>
            </a:r>
            <a:r>
              <a:rPr lang="en-GB" sz="2400" dirty="0" err="1"/>
              <a:t>bệnh</a:t>
            </a:r>
            <a:r>
              <a:rPr lang="en-GB" sz="2400" dirty="0"/>
              <a:t> </a:t>
            </a:r>
            <a:r>
              <a:rPr lang="en-GB" sz="2400" dirty="0" err="1"/>
              <a:t>sau</a:t>
            </a:r>
            <a:r>
              <a:rPr lang="en-GB" sz="2400" dirty="0"/>
              <a:t>:</a:t>
            </a:r>
            <a:endParaRPr lang="en-US" sz="2400" dirty="0"/>
          </a:p>
          <a:p>
            <a:pPr marL="0" indent="0">
              <a:buNone/>
            </a:pPr>
            <a:r>
              <a:rPr lang="vi-VN" sz="2400" dirty="0">
                <a:latin typeface="Calibri" panose="020F0502020204030204" pitchFamily="34" charset="0"/>
                <a:cs typeface="Calibri" panose="020F0502020204030204" pitchFamily="34" charset="0"/>
              </a:rPr>
              <a:t>- </a:t>
            </a:r>
            <a:r>
              <a:rPr lang="vi-VN" sz="2400" dirty="0">
                <a:solidFill>
                  <a:srgbClr val="C00000"/>
                </a:solidFill>
                <a:latin typeface="Calibri" panose="020F0502020204030204" pitchFamily="34" charset="0"/>
                <a:cs typeface="Calibri" panose="020F0502020204030204" pitchFamily="34" charset="0"/>
              </a:rPr>
              <a:t>Không đến các vùng có dịch bệnh. </a:t>
            </a:r>
            <a:r>
              <a:rPr lang="vi-VN" sz="2400" dirty="0">
                <a:latin typeface="Calibri" panose="020F0502020204030204" pitchFamily="34" charset="0"/>
                <a:cs typeface="Calibri" panose="020F0502020204030204" pitchFamily="34" charset="0"/>
              </a:rPr>
              <a:t>Hạn chế đến các nơi tập trung đông người. Trong trường hợp đến các nơi tập trung đông người cần thực hiện các biện pháp bảo vệ cá nhân như sử dụng khẩu trang, rửa tay với xà phòng…</a:t>
            </a:r>
            <a:endParaRPr lang="en-GB" sz="2400" dirty="0">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 </a:t>
            </a:r>
            <a:r>
              <a:rPr lang="vi-VN" sz="2400" dirty="0">
                <a:solidFill>
                  <a:srgbClr val="C00000"/>
                </a:solidFill>
                <a:latin typeface="Calibri" panose="020F0502020204030204" pitchFamily="34" charset="0"/>
                <a:cs typeface="Calibri" panose="020F0502020204030204" pitchFamily="34" charset="0"/>
              </a:rPr>
              <a:t>Hạn chế tiếp xúc trực tiếp với người bị bệnh đường hô hấp cấp tính </a:t>
            </a:r>
            <a:r>
              <a:rPr lang="vi-VN" sz="2400" dirty="0">
                <a:latin typeface="Calibri" panose="020F0502020204030204" pitchFamily="34" charset="0"/>
                <a:cs typeface="Calibri" panose="020F0502020204030204" pitchFamily="34" charset="0"/>
              </a:rPr>
              <a:t>(sốt, ho, khó thở); </a:t>
            </a:r>
            <a:r>
              <a:rPr lang="vi-VN" sz="2400" dirty="0">
                <a:solidFill>
                  <a:srgbClr val="C00000"/>
                </a:solidFill>
                <a:latin typeface="Calibri" panose="020F0502020204030204" pitchFamily="34" charset="0"/>
                <a:cs typeface="Calibri" panose="020F0502020204030204" pitchFamily="34" charset="0"/>
              </a:rPr>
              <a:t>khi cần thiết tiếp xúc phải đeo khẩu trang y tế đúng cách và giữ khoảng cách ít nhất 2 mét khi tiếp xúc.</a:t>
            </a:r>
            <a:endParaRPr lang="en-GB" sz="2400" dirty="0">
              <a:solidFill>
                <a:srgbClr val="C00000"/>
              </a:solidFill>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 Người có dấu hiệu sốt, ho, khó thở phải đeo khẩu trang bảo vệ, thông báo ngay cho cơ sở y tế gần nhất để được tư vấn, khám, điều trị kịp thời. Gọi điện cho cơ sở y tế trước khi đến để thông tin về các triệu chứng và lịch trình đã di chuyển trong thời gian gần đây để có biện pháp hỗ trợ đúng; không nên đến nơi tập trung đông người. Học sinh, sinh viên khi có biểu hiện nhiễm bệnh hoặc nghi ngờ mắc bệnh không đến trường và thông báo cho cơ quan y tế.</a:t>
            </a:r>
            <a:endParaRPr lang="en-GB" sz="2400" dirty="0">
              <a:latin typeface="Calibri" panose="020F0502020204030204" pitchFamily="34" charset="0"/>
              <a:cs typeface="Calibri" panose="020F0502020204030204" pitchFamily="34" charset="0"/>
            </a:endParaRPr>
          </a:p>
          <a:p>
            <a:pPr marL="0" indent="0">
              <a:buNone/>
            </a:pPr>
            <a:r>
              <a:rPr lang="vi-VN" sz="2400" dirty="0">
                <a:latin typeface="Calibri" panose="020F0502020204030204" pitchFamily="34" charset="0"/>
                <a:cs typeface="Calibri" panose="020F0502020204030204" pitchFamily="34" charset="0"/>
              </a:rPr>
              <a:t>- </a:t>
            </a:r>
            <a:r>
              <a:rPr lang="vi-VN" sz="2400" dirty="0">
                <a:solidFill>
                  <a:srgbClr val="C00000"/>
                </a:solidFill>
                <a:latin typeface="Calibri" panose="020F0502020204030204" pitchFamily="34" charset="0"/>
                <a:cs typeface="Calibri" panose="020F0502020204030204" pitchFamily="34" charset="0"/>
              </a:rPr>
              <a:t>Vệ sinh cá nhân, rửa tay thường xuyên</a:t>
            </a:r>
            <a:r>
              <a:rPr lang="vi-VN" sz="2400" dirty="0">
                <a:latin typeface="Calibri" panose="020F0502020204030204" pitchFamily="34" charset="0"/>
                <a:cs typeface="Calibri" panose="020F0502020204030204" pitchFamily="34" charset="0"/>
              </a:rPr>
              <a:t> dưới vòi nước chảy bằng xà phòng hoặc dung dịch sát khuẩn thông thường ít nhất 20 giây; súc miệng, họng bằng nước xúc miệng, tránh đưa tay lên mắt, mũi, miệng để phòng lây nhiễm bệnh.</a:t>
            </a:r>
            <a:endParaRPr lang="en-GB" sz="24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3253">
              <a:srgbClr val="D0DDED"/>
            </a:gs>
            <a:gs pos="97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0962" name="Title 1"/>
          <p:cNvSpPr>
            <a:spLocks noGrp="1"/>
          </p:cNvSpPr>
          <p:nvPr>
            <p:ph type="title"/>
          </p:nvPr>
        </p:nvSpPr>
        <p:spPr>
          <a:xfrm>
            <a:off x="2057400" y="76200"/>
            <a:ext cx="8229600" cy="1143000"/>
          </a:xfrm>
        </p:spPr>
        <p:txBody>
          <a:bodyPr/>
          <a:lstStyle/>
          <a:p>
            <a:pPr eaLnBrk="1" hangingPunct="1"/>
            <a:r>
              <a:rPr lang="en-US" altLang="vi-VN" b="1"/>
              <a:t>CÁC BIỆN PHÁP PHÒNG BỆNH (2) </a:t>
            </a:r>
            <a:endParaRPr lang="en-US" altLang="vi-VN" sz="3800" b="1" i="1"/>
          </a:p>
        </p:txBody>
      </p:sp>
      <p:sp>
        <p:nvSpPr>
          <p:cNvPr id="40963" name="Content Placeholder 2"/>
          <p:cNvSpPr>
            <a:spLocks noGrp="1"/>
          </p:cNvSpPr>
          <p:nvPr>
            <p:ph idx="1"/>
          </p:nvPr>
        </p:nvSpPr>
        <p:spPr>
          <a:xfrm>
            <a:off x="228600" y="1066800"/>
            <a:ext cx="11582400" cy="5638800"/>
          </a:xfrm>
        </p:spPr>
        <p:txBody>
          <a:bodyPr/>
          <a:lstStyle/>
          <a:p>
            <a:pPr marL="0" indent="0">
              <a:buNone/>
            </a:pPr>
            <a:r>
              <a:rPr lang="vi-VN" sz="2600" dirty="0">
                <a:latin typeface="Calibri" panose="020F0502020204030204" pitchFamily="34" charset="0"/>
                <a:cs typeface="Calibri" panose="020F0502020204030204" pitchFamily="34" charset="0"/>
              </a:rPr>
              <a:t>- Che miệng và mũi khi ho hoặc hắt hơi, tốt nhất bằng khăn vải hoặc khăn tay, hoặc ống tay áo để làm giảm phát tán các dịch tiết đường hô hấp. Không khạc nhổ bừa bãi nơi công cộng.</a:t>
            </a:r>
            <a:endParaRPr lang="en-GB" sz="2600" dirty="0">
              <a:latin typeface="Calibri" panose="020F0502020204030204" pitchFamily="34" charset="0"/>
              <a:cs typeface="Calibri" panose="020F0502020204030204" pitchFamily="34" charset="0"/>
            </a:endParaRPr>
          </a:p>
          <a:p>
            <a:pPr marL="0" indent="0">
              <a:buNone/>
            </a:pPr>
            <a:r>
              <a:rPr lang="vi-VN" sz="2600" dirty="0">
                <a:latin typeface="Calibri" panose="020F0502020204030204" pitchFamily="34" charset="0"/>
                <a:cs typeface="Calibri" panose="020F0502020204030204" pitchFamily="34" charset="0"/>
              </a:rPr>
              <a:t>- Đảm bảo an toàn thực phẩm, chỉ sử dụng các thực phẩm đã được nấu chín.</a:t>
            </a:r>
            <a:endParaRPr lang="en-GB" sz="2600" dirty="0">
              <a:latin typeface="Calibri" panose="020F0502020204030204" pitchFamily="34" charset="0"/>
              <a:cs typeface="Calibri" panose="020F0502020204030204" pitchFamily="34" charset="0"/>
            </a:endParaRPr>
          </a:p>
          <a:p>
            <a:pPr marL="0" indent="0">
              <a:buNone/>
            </a:pPr>
            <a:r>
              <a:rPr lang="vi-VN" sz="2600" dirty="0">
                <a:latin typeface="Calibri" panose="020F0502020204030204" pitchFamily="34" charset="0"/>
                <a:cs typeface="Calibri" panose="020F0502020204030204" pitchFamily="34" charset="0"/>
              </a:rPr>
              <a:t>- Không mua bán, tiếp xúc với các loại động vật hoang dã.</a:t>
            </a:r>
            <a:endParaRPr lang="en-GB" sz="2600" dirty="0">
              <a:latin typeface="Calibri" panose="020F0502020204030204" pitchFamily="34" charset="0"/>
              <a:cs typeface="Calibri" panose="020F0502020204030204" pitchFamily="34" charset="0"/>
            </a:endParaRPr>
          </a:p>
          <a:p>
            <a:pPr marL="0" indent="0">
              <a:buNone/>
            </a:pPr>
            <a:r>
              <a:rPr lang="vi-VN" sz="2600" dirty="0">
                <a:latin typeface="Calibri" panose="020F0502020204030204" pitchFamily="34" charset="0"/>
                <a:cs typeface="Calibri" panose="020F0502020204030204" pitchFamily="34" charset="0"/>
              </a:rPr>
              <a:t>- Giữ ấm cơ thể, tăng cường sức khỏe bằng ăn uống, nghỉ ngơi, sinh hoạt hợp lý, luyện tập thể thao.</a:t>
            </a:r>
            <a:endParaRPr lang="en-GB" sz="2600" dirty="0">
              <a:latin typeface="Calibri" panose="020F0502020204030204" pitchFamily="34" charset="0"/>
              <a:cs typeface="Calibri" panose="020F0502020204030204" pitchFamily="34" charset="0"/>
            </a:endParaRPr>
          </a:p>
          <a:p>
            <a:pPr marL="0" indent="0">
              <a:buNone/>
            </a:pPr>
            <a:r>
              <a:rPr lang="vi-VN" sz="2600" dirty="0">
                <a:latin typeface="Calibri" panose="020F0502020204030204" pitchFamily="34" charset="0"/>
                <a:cs typeface="Calibri" panose="020F0502020204030204" pitchFamily="34" charset="0"/>
              </a:rPr>
              <a:t>- Tăng cường thông khí khu vực nhà ở bằng cách mở các cửa ra vào và cửa sổ, hạn chế sử dụng điều hòa. </a:t>
            </a:r>
            <a:endParaRPr lang="en-GB" sz="2600" dirty="0">
              <a:latin typeface="Calibri" panose="020F0502020204030204" pitchFamily="34" charset="0"/>
              <a:cs typeface="Calibri" panose="020F0502020204030204" pitchFamily="34" charset="0"/>
            </a:endParaRPr>
          </a:p>
          <a:p>
            <a:pPr marL="0" indent="0">
              <a:buNone/>
            </a:pPr>
            <a:r>
              <a:rPr lang="vi-VN" sz="2600" dirty="0">
                <a:latin typeface="Calibri" panose="020F0502020204030204" pitchFamily="34" charset="0"/>
                <a:cs typeface="Calibri" panose="020F0502020204030204" pitchFamily="34" charset="0"/>
              </a:rPr>
              <a:t>- Thường xuyên vệ sinh nơi ở, cơ quan, trường học, xí nghiệp nhà máy… bằng</a:t>
            </a:r>
            <a:r>
              <a:rPr lang="en-US" sz="2600" dirty="0">
                <a:latin typeface="Calibri" panose="020F0502020204030204" pitchFamily="34" charset="0"/>
                <a:cs typeface="Calibri" panose="020F0502020204030204" pitchFamily="34" charset="0"/>
              </a:rPr>
              <a:t> </a:t>
            </a:r>
            <a:r>
              <a:rPr lang="en-US" sz="2600" dirty="0" err="1">
                <a:latin typeface="Calibri" panose="020F0502020204030204" pitchFamily="34" charset="0"/>
                <a:cs typeface="Calibri" panose="020F0502020204030204" pitchFamily="34" charset="0"/>
              </a:rPr>
              <a:t>cách</a:t>
            </a:r>
            <a:r>
              <a:rPr lang="en-US" sz="2600" dirty="0">
                <a:latin typeface="Calibri" panose="020F0502020204030204" pitchFamily="34" charset="0"/>
                <a:cs typeface="Calibri" panose="020F0502020204030204" pitchFamily="34" charset="0"/>
              </a:rPr>
              <a:t> </a:t>
            </a:r>
            <a:r>
              <a:rPr lang="vi-VN" sz="2600" dirty="0">
                <a:latin typeface="Calibri" panose="020F0502020204030204" pitchFamily="34" charset="0"/>
                <a:cs typeface="Calibri" panose="020F0502020204030204" pitchFamily="34" charset="0"/>
              </a:rPr>
              <a:t>lau nền nhà, tay nắm cửa và bề mặt các đồ vật trong nhà </a:t>
            </a:r>
            <a:r>
              <a:rPr lang="en-US" sz="2600" dirty="0" err="1">
                <a:latin typeface="Calibri" panose="020F0502020204030204" pitchFamily="34" charset="0"/>
                <a:cs typeface="Calibri" panose="020F0502020204030204" pitchFamily="34" charset="0"/>
              </a:rPr>
              <a:t>với</a:t>
            </a:r>
            <a:r>
              <a:rPr lang="vi-VN" sz="2600" dirty="0">
                <a:latin typeface="Calibri" panose="020F0502020204030204" pitchFamily="34" charset="0"/>
                <a:cs typeface="Calibri" panose="020F0502020204030204" pitchFamily="34" charset="0"/>
              </a:rPr>
              <a:t> xà phòng, chất tẩy rửa thông thường; hóa chất khử khuẩn khác theo hướng dẫn của ngành y tế.</a:t>
            </a:r>
            <a:endParaRPr lang="en-GB" sz="2600"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2520</TotalTime>
  <Words>5788</Words>
  <Application>Microsoft Office PowerPoint</Application>
  <PresentationFormat>Widescreen</PresentationFormat>
  <Paragraphs>264</Paragraphs>
  <Slides>40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(Headings)</vt:lpstr>
      <vt:lpstr>Times New Roman</vt:lpstr>
      <vt:lpstr>Wingdings</vt:lpstr>
      <vt:lpstr>Office Theme</vt:lpstr>
      <vt:lpstr>HƯỚNG DẪN TẠM THỜI GIÁM SÁT VÀ PHÒNG CHỐNG BỆNH VIÊM ĐƯỜNG HÔ HẤP CẤP  DO CHỦNG MỚI CỦA VI RÚT CORONA (nCoV) (nCoV: Novel Corona Virus)  Theo quyết định số  343/QĐ-BYT ngày 7/02/2020  Quyết định này thay thế quyết định 181/ QĐ-BYT ngày       21/01/2020</vt:lpstr>
      <vt:lpstr>ĐỊNH NGHĨA TRƯỜNG HỢP BỆNH NGHI NGỜ</vt:lpstr>
      <vt:lpstr>ĐỊNH NGHĨA TRƯỜNG HỢP BỆNH XÁC ĐỊNH</vt:lpstr>
      <vt:lpstr>NGƯỜI TIẾP XÚC GẦN (1)</vt:lpstr>
      <vt:lpstr>NGƯỜI TIẾP XÚC GẦN (2)</vt:lpstr>
      <vt:lpstr>TRƯỜNG HỢP LIÊN QUAN KHÁC</vt:lpstr>
      <vt:lpstr>ĐỊNH NGHĨA Ổ DỊCH</vt:lpstr>
      <vt:lpstr>CÁC BIỆN PHÁP PHÒNG BỆNH (1) </vt:lpstr>
      <vt:lpstr>CÁC BIỆN PHÁP PHÒNG BỆNH (2) </vt:lpstr>
      <vt:lpstr>CÁC BIỆN PHÁP PHÒNG BỆNH (3) </vt:lpstr>
      <vt:lpstr>CÁC BIỆN PHÁP PHÒNG BỆNH (4) </vt:lpstr>
      <vt:lpstr>CÁC BIỆN PHÁP CHỐNG DỊCH</vt:lpstr>
      <vt:lpstr>CÁC BIỆN PHÁP CHỐNG DỊCH (2)</vt:lpstr>
      <vt:lpstr>CÁC BIỆN PHÁP CHỐNG DỊCH (3)</vt:lpstr>
      <vt:lpstr>CÁC BIỆN PHÁP CHỐNG DỊCH (4)</vt:lpstr>
      <vt:lpstr>CÁC BIỆN PHÁP CHỐNG DỊCH (5)</vt:lpstr>
      <vt:lpstr>CÁC BIỆN PHÁP CHỐNG DỊCH (7)</vt:lpstr>
      <vt:lpstr>CÁC BIỆN PHÁP CHỐNG DỊCH (8)</vt:lpstr>
      <vt:lpstr>HƯỚNG DẪN  CÁCH LY Y TẾ TẠI NHÀ, NƠI LƯU TRÚ  ĐỂ PHÒNG CHỐNG  BỆNH VIÊM ĐƯỜNG HÔ HẤP CẤP  DO CHỦNG MỚI CỦA VI RÚT CORONA (nCoV) Theo quyết định số  345/QĐ-BYT ngày       /02/2020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HƯỚNG DẪN  CÁCH LY Y TẾ TẠI CƠ SỞ CÁCH LY TẬP TRUNG TRONG PHÒNG CHỐNG BỆNH VIÊM ĐƯỜNG HÔ HẤP CẤP  DO CHỦNG MỚI CỦA VI RÚT CORONA (nCoV) Theo quyết định số  344/QĐ-BYT ngày 07/02/2020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BỆNH CÚM A(H7N9) TRÊN NGƯỜI</dc:title>
  <dc:creator>TRAN NHU DUONG;NQM</dc:creator>
  <cp:lastModifiedBy>THHN</cp:lastModifiedBy>
  <cp:revision>466</cp:revision>
  <cp:lastPrinted>2015-06-08T02:34:51Z</cp:lastPrinted>
  <dcterms:created xsi:type="dcterms:W3CDTF">2013-04-07T13:56:52Z</dcterms:created>
  <dcterms:modified xsi:type="dcterms:W3CDTF">2020-02-08T02:47:21Z</dcterms:modified>
</cp:coreProperties>
</file>